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diagrams/data35.xml" ContentType="application/vnd.openxmlformats-officedocument.drawingml.diagramData+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diagrams/quickStyle17.xml" ContentType="application/vnd.openxmlformats-officedocument.drawingml.diagramStyle+xml"/>
  <Override PartName="/ppt/diagrams/drawing18.xml" ContentType="application/vnd.ms-office.drawingml.diagramDrawing+xml"/>
  <Override PartName="/ppt/diagrams/layout39.xml" ContentType="application/vnd.openxmlformats-officedocument.drawingml.diagramLayout+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notesSlides/notesSlide7.xml" ContentType="application/vnd.openxmlformats-officedocument.presentationml.notesSlide+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slides/slide33.xml" ContentType="application/vnd.openxmlformats-officedocument.presentationml.slide+xml"/>
  <Override PartName="/ppt/slides/slide44.xml" ContentType="application/vnd.openxmlformats-officedocument.presentationml.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slides/slide49.xml" ContentType="application/vnd.openxmlformats-officedocument.presentationml.slide+xml"/>
  <Override PartName="/ppt/diagrams/colors24.xml" ContentType="application/vnd.openxmlformats-officedocument.drawingml.diagramColors+xml"/>
  <Override PartName="/ppt/notesSlides/notesSlide4.xml" ContentType="application/vnd.openxmlformats-officedocument.presentationml.notesSlide+xml"/>
  <Override PartName="/ppt/diagrams/data37.xml" ContentType="application/vnd.openxmlformats-officedocument.drawingml.diagramData+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diagrams/data26.xml" ContentType="application/vnd.openxmlformats-officedocument.drawingml.diagramData+xml"/>
  <Override PartName="/ppt/diagrams/colors3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diagrams/data15.xml" ContentType="application/vnd.openxmlformats-officedocument.drawingml.diagramData+xml"/>
  <Override PartName="/ppt/diagrams/colors20.xml" ContentType="application/vnd.openxmlformats-officedocument.drawingml.diagramColors+xml"/>
  <Override PartName="/ppt/diagrams/data33.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diagrams/data11.xml" ContentType="application/vnd.openxmlformats-officedocument.drawingml.diagramData+xml"/>
  <Override PartName="/ppt/diagrams/quickStyle19.xml" ContentType="application/vnd.openxmlformats-officedocument.drawingml.diagramStyle+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layout37.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notesSlides/notesSlide9.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notesSlides/notesSlide5.xml" ContentType="application/vnd.openxmlformats-officedocument.presentationml.notesSlide+xml"/>
  <Override PartName="/ppt/diagrams/data38.xml" ContentType="application/vnd.openxmlformats-officedocument.drawingml.diagramData+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drawing6.xml" ContentType="application/vnd.ms-office.drawingml.diagramDrawing+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notesSlides/notesSlide6.xml" ContentType="application/vnd.openxmlformats-officedocument.presentationml.notesSlide+xml"/>
  <Override PartName="/ppt/diagrams/data39.xml" ContentType="application/vnd.openxmlformats-officedocument.drawingml.diagramData+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docProps/custom.xml" ContentType="application/vnd.openxmlformats-officedocument.custom-properties+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diagrams/layout35.xml" ContentType="application/vnd.openxmlformats-officedocument.drawingml.diagramLayout+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slides/slide48.xml" ContentType="application/vnd.openxmlformats-officedocument.presentationml.slide+xml"/>
  <Override PartName="/ppt/diagrams/colors12.xml" ContentType="application/vnd.openxmlformats-officedocument.drawingml.diagramColors+xml"/>
  <Override PartName="/ppt/notesSlides/notesSlide3.xml" ContentType="application/vnd.openxmlformats-officedocument.presentationml.notesSlide+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diagrams/quickStyle29.xml" ContentType="application/vnd.openxmlformats-officedocument.drawingml.diagramStyle+xml"/>
  <Override PartName="/ppt/slideLayouts/slideLayout14.xml" ContentType="application/vnd.openxmlformats-officedocument.presentationml.slideLayout+xml"/>
  <Override PartName="/ppt/diagrams/quickStyle18.xml" ContentType="application/vnd.openxmlformats-officedocument.drawingml.diagramStyle+xml"/>
  <Override PartName="/ppt/diagrams/layout29.xml" ContentType="application/vnd.openxmlformats-officedocument.drawingml.diagramLayout+xml"/>
  <Override PartName="/ppt/slides/slide40.xml" ContentType="application/vnd.openxmlformats-officedocument.presentationml.slide+xml"/>
  <Override PartName="/ppt/diagrams/layout18.xml" ContentType="application/vnd.openxmlformats-officedocument.drawingml.diagramLayout+xml"/>
  <Override PartName="/ppt/diagrams/layout2.xml" ContentType="application/vnd.openxmlformats-officedocument.drawingml.diagramLayout+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notesSlides/notesSlide8.xml" ContentType="application/vnd.openxmlformats-officedocument.presentationml.notesSlide+xml"/>
  <Override PartName="/ppt/diagrams/colors3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673" r:id="rId2"/>
    <p:sldId id="258" r:id="rId3"/>
    <p:sldId id="961" r:id="rId4"/>
    <p:sldId id="878" r:id="rId5"/>
    <p:sldId id="881" r:id="rId6"/>
    <p:sldId id="929" r:id="rId7"/>
    <p:sldId id="904" r:id="rId8"/>
    <p:sldId id="924" r:id="rId9"/>
    <p:sldId id="962" r:id="rId10"/>
    <p:sldId id="925" r:id="rId11"/>
    <p:sldId id="926" r:id="rId12"/>
    <p:sldId id="927" r:id="rId13"/>
    <p:sldId id="963" r:id="rId14"/>
    <p:sldId id="886" r:id="rId15"/>
    <p:sldId id="909" r:id="rId16"/>
    <p:sldId id="950" r:id="rId17"/>
    <p:sldId id="951" r:id="rId18"/>
    <p:sldId id="967" r:id="rId19"/>
    <p:sldId id="964" r:id="rId20"/>
    <p:sldId id="894" r:id="rId21"/>
    <p:sldId id="895" r:id="rId22"/>
    <p:sldId id="906" r:id="rId23"/>
    <p:sldId id="907" r:id="rId24"/>
    <p:sldId id="965" r:id="rId25"/>
    <p:sldId id="968" r:id="rId26"/>
    <p:sldId id="930" r:id="rId27"/>
    <p:sldId id="931" r:id="rId28"/>
    <p:sldId id="932" r:id="rId29"/>
    <p:sldId id="933" r:id="rId30"/>
    <p:sldId id="934" r:id="rId31"/>
    <p:sldId id="935" r:id="rId32"/>
    <p:sldId id="971" r:id="rId33"/>
    <p:sldId id="972" r:id="rId34"/>
    <p:sldId id="973" r:id="rId35"/>
    <p:sldId id="969" r:id="rId36"/>
    <p:sldId id="936" r:id="rId37"/>
    <p:sldId id="959" r:id="rId38"/>
    <p:sldId id="938" r:id="rId39"/>
    <p:sldId id="953" r:id="rId40"/>
    <p:sldId id="954" r:id="rId41"/>
    <p:sldId id="955" r:id="rId42"/>
    <p:sldId id="956" r:id="rId43"/>
    <p:sldId id="957" r:id="rId44"/>
    <p:sldId id="970" r:id="rId45"/>
    <p:sldId id="958" r:id="rId46"/>
    <p:sldId id="943" r:id="rId47"/>
    <p:sldId id="944" r:id="rId48"/>
    <p:sldId id="960" r:id="rId49"/>
    <p:sldId id="949" r:id="rId50"/>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FFCCFF"/>
    <a:srgbClr val="FF7C80"/>
    <a:srgbClr val="DCFCF6"/>
    <a:srgbClr val="0097CC"/>
    <a:srgbClr val="4D4D4D"/>
    <a:srgbClr val="3399FF"/>
    <a:srgbClr val="99CCFF"/>
    <a:srgbClr val="000066"/>
    <a:srgbClr val="00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43" autoAdjust="0"/>
    <p:restoredTop sz="95932" autoAdjust="0"/>
  </p:normalViewPr>
  <p:slideViewPr>
    <p:cSldViewPr>
      <p:cViewPr>
        <p:scale>
          <a:sx n="66" d="100"/>
          <a:sy n="66" d="100"/>
        </p:scale>
        <p:origin x="-1050" y="-282"/>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142" y="-72"/>
      </p:cViewPr>
      <p:guideLst>
        <p:guide orient="horz" pos="3110"/>
        <p:guide pos="2141"/>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270955-AF1F-4BE4-BBF0-D0709B2F2D6B}" type="doc">
      <dgm:prSet loTypeId="urn:microsoft.com/office/officeart/2005/8/layout/list1" loCatId="list" qsTypeId="urn:microsoft.com/office/officeart/2005/8/quickstyle/3d1" qsCatId="3D" csTypeId="urn:microsoft.com/office/officeart/2005/8/colors/colorful3" csCatId="colorful" phldr="1"/>
      <dgm:spPr/>
      <dgm:t>
        <a:bodyPr/>
        <a:lstStyle/>
        <a:p>
          <a:endParaRPr lang="en-US"/>
        </a:p>
      </dgm:t>
    </dgm:pt>
    <dgm:pt modelId="{5A78DED2-DA49-4B45-B358-201673096B62}">
      <dgm:prSet/>
      <dgm:spPr/>
      <dgm:t>
        <a:bodyPr/>
        <a:lstStyle/>
        <a:p>
          <a:pPr algn="ctr" rtl="1"/>
          <a:r>
            <a:rPr lang="fa-IR" dirty="0" smtClean="0">
              <a:cs typeface="B Titr" pitchFamily="2" charset="-78"/>
            </a:rPr>
            <a:t>مالی شرکت‌ها (</a:t>
          </a:r>
          <a:r>
            <a:rPr lang="en-US" dirty="0" smtClean="0">
              <a:cs typeface="B Titr" pitchFamily="2" charset="-78"/>
            </a:rPr>
            <a:t>corporate finance</a:t>
          </a:r>
          <a:r>
            <a:rPr lang="fa-IR" dirty="0" smtClean="0">
              <a:cs typeface="B Titr" pitchFamily="2" charset="-78"/>
            </a:rPr>
            <a:t>) </a:t>
          </a:r>
          <a:endParaRPr lang="fa-IR" dirty="0">
            <a:cs typeface="B Titr" pitchFamily="2" charset="-78"/>
          </a:endParaRPr>
        </a:p>
      </dgm:t>
    </dgm:pt>
    <dgm:pt modelId="{52FE82A9-6770-4FCC-A31A-36E9E4620660}" type="parTrans" cxnId="{A08223F4-1CD6-4693-896D-71D00271F901}">
      <dgm:prSet/>
      <dgm:spPr/>
      <dgm:t>
        <a:bodyPr/>
        <a:lstStyle/>
        <a:p>
          <a:pPr algn="ctr"/>
          <a:endParaRPr lang="en-US"/>
        </a:p>
      </dgm:t>
    </dgm:pt>
    <dgm:pt modelId="{EBAE2B47-64D3-42A2-8687-08C378D2C1AA}" type="sibTrans" cxnId="{A08223F4-1CD6-4693-896D-71D00271F901}">
      <dgm:prSet/>
      <dgm:spPr/>
      <dgm:t>
        <a:bodyPr/>
        <a:lstStyle/>
        <a:p>
          <a:pPr algn="ctr"/>
          <a:endParaRPr lang="en-US"/>
        </a:p>
      </dgm:t>
    </dgm:pt>
    <dgm:pt modelId="{C44B676A-521E-4C2F-B2F6-2293B6EC9CF9}">
      <dgm:prSet/>
      <dgm:spPr/>
      <dgm:t>
        <a:bodyPr/>
        <a:lstStyle/>
        <a:p>
          <a:pPr algn="justLow" rtl="1"/>
          <a:r>
            <a:rPr lang="fa-IR" dirty="0" smtClean="0">
              <a:cs typeface="B Zar" pitchFamily="2" charset="-78"/>
            </a:rPr>
            <a:t>بر کاربرد دانش مالی برای اخذ تصمیمات مالی در شرکت‌های بزرگی تمرکز دارد که معمولاً سهامشان در بورس اوراق بهادار معامله می‌شوند.</a:t>
          </a:r>
          <a:endParaRPr lang="en-US" dirty="0">
            <a:cs typeface="B Zar" pitchFamily="2" charset="-78"/>
          </a:endParaRPr>
        </a:p>
      </dgm:t>
    </dgm:pt>
    <dgm:pt modelId="{0B9CD514-8B5F-4E4C-AEC3-E6460735D66F}" type="parTrans" cxnId="{9A9D1E46-378D-4A87-996D-33182EC7DA38}">
      <dgm:prSet/>
      <dgm:spPr/>
      <dgm:t>
        <a:bodyPr/>
        <a:lstStyle/>
        <a:p>
          <a:pPr algn="ctr"/>
          <a:endParaRPr lang="en-US"/>
        </a:p>
      </dgm:t>
    </dgm:pt>
    <dgm:pt modelId="{D1A515EF-C0A6-4B4E-8A39-2C2B70F47C0E}" type="sibTrans" cxnId="{9A9D1E46-378D-4A87-996D-33182EC7DA38}">
      <dgm:prSet/>
      <dgm:spPr/>
      <dgm:t>
        <a:bodyPr/>
        <a:lstStyle/>
        <a:p>
          <a:pPr algn="ctr"/>
          <a:endParaRPr lang="en-US"/>
        </a:p>
      </dgm:t>
    </dgm:pt>
    <dgm:pt modelId="{3A4C96FA-4B35-4EFF-9AD9-C7F7CA8377A3}">
      <dgm:prSet/>
      <dgm:spPr/>
      <dgm:t>
        <a:bodyPr/>
        <a:lstStyle/>
        <a:p>
          <a:pPr algn="ctr" rtl="1"/>
          <a:r>
            <a:rPr lang="fa-IR" dirty="0" smtClean="0">
              <a:cs typeface="B Titr" pitchFamily="2" charset="-78"/>
            </a:rPr>
            <a:t>مالی </a:t>
          </a:r>
          <a:r>
            <a:rPr lang="fa-IR" dirty="0" smtClean="0">
              <a:cs typeface="B Titr" pitchFamily="2" charset="-78"/>
            </a:rPr>
            <a:t>مدیریتی(</a:t>
          </a:r>
          <a:r>
            <a:rPr lang="en-US" dirty="0" smtClean="0">
              <a:cs typeface="B Titr" pitchFamily="2" charset="-78"/>
            </a:rPr>
            <a:t>managerial finance</a:t>
          </a:r>
          <a:r>
            <a:rPr lang="fa-IR" dirty="0" smtClean="0">
              <a:cs typeface="B Titr" pitchFamily="2" charset="-78"/>
            </a:rPr>
            <a:t>)</a:t>
          </a:r>
          <a:endParaRPr lang="en-US" dirty="0">
            <a:cs typeface="B Titr" pitchFamily="2" charset="-78"/>
          </a:endParaRPr>
        </a:p>
      </dgm:t>
    </dgm:pt>
    <dgm:pt modelId="{7DAAD84A-8FBE-4B4E-8E5B-6702E4799829}" type="parTrans" cxnId="{94AAE9EC-8B1B-4308-A407-D30B16A4B7C9}">
      <dgm:prSet/>
      <dgm:spPr/>
      <dgm:t>
        <a:bodyPr/>
        <a:lstStyle/>
        <a:p>
          <a:pPr algn="ctr"/>
          <a:endParaRPr lang="en-US"/>
        </a:p>
      </dgm:t>
    </dgm:pt>
    <dgm:pt modelId="{8E24DA23-FFBE-43FA-AB81-64E0EFB0F0D5}" type="sibTrans" cxnId="{94AAE9EC-8B1B-4308-A407-D30B16A4B7C9}">
      <dgm:prSet/>
      <dgm:spPr/>
      <dgm:t>
        <a:bodyPr/>
        <a:lstStyle/>
        <a:p>
          <a:pPr algn="ctr"/>
          <a:endParaRPr lang="en-US"/>
        </a:p>
      </dgm:t>
    </dgm:pt>
    <dgm:pt modelId="{033E7A85-D9E2-4494-A900-464D497A7414}">
      <dgm:prSet/>
      <dgm:spPr/>
      <dgm:t>
        <a:bodyPr/>
        <a:lstStyle/>
        <a:p>
          <a:pPr algn="justLow" rtl="1"/>
          <a:r>
            <a:rPr lang="fa-IR" dirty="0" smtClean="0">
              <a:cs typeface="B Zar" pitchFamily="2" charset="-78"/>
            </a:rPr>
            <a:t>بر کاربرد دانش مالی برای اخذ تصمیمات مالی در تمام انواع شرکت‌ها تمرکز دارد.</a:t>
          </a:r>
          <a:endParaRPr lang="en-US" dirty="0">
            <a:cs typeface="B Zar" pitchFamily="2" charset="-78"/>
          </a:endParaRPr>
        </a:p>
      </dgm:t>
    </dgm:pt>
    <dgm:pt modelId="{0F52EE6A-3421-4F12-8B2F-43CCF2887BD5}" type="parTrans" cxnId="{4F3C42B5-EA5F-4365-8DDB-23E3EE996BF3}">
      <dgm:prSet/>
      <dgm:spPr/>
      <dgm:t>
        <a:bodyPr/>
        <a:lstStyle/>
        <a:p>
          <a:pPr algn="ctr"/>
          <a:endParaRPr lang="en-US"/>
        </a:p>
      </dgm:t>
    </dgm:pt>
    <dgm:pt modelId="{75A7407C-AA14-4AF7-AA62-68957CAA0927}" type="sibTrans" cxnId="{4F3C42B5-EA5F-4365-8DDB-23E3EE996BF3}">
      <dgm:prSet/>
      <dgm:spPr/>
      <dgm:t>
        <a:bodyPr/>
        <a:lstStyle/>
        <a:p>
          <a:pPr algn="ctr"/>
          <a:endParaRPr lang="en-US"/>
        </a:p>
      </dgm:t>
    </dgm:pt>
    <dgm:pt modelId="{2D3FE443-05EF-4372-944E-982237C8DAA9}">
      <dgm:prSet/>
      <dgm:spPr/>
      <dgm:t>
        <a:bodyPr/>
        <a:lstStyle/>
        <a:p>
          <a:pPr algn="ctr" rtl="1"/>
          <a:r>
            <a:rPr lang="fa-IR" dirty="0" smtClean="0">
              <a:cs typeface="B Titr" pitchFamily="2" charset="-78"/>
            </a:rPr>
            <a:t>مالی شخصی (</a:t>
          </a:r>
          <a:r>
            <a:rPr lang="en-US" dirty="0" smtClean="0">
              <a:cs typeface="B Titr" pitchFamily="2" charset="-78"/>
            </a:rPr>
            <a:t>personal finance</a:t>
          </a:r>
          <a:r>
            <a:rPr lang="fa-IR" dirty="0" smtClean="0">
              <a:cs typeface="B Titr" pitchFamily="2" charset="-78"/>
            </a:rPr>
            <a:t>)</a:t>
          </a:r>
          <a:endParaRPr lang="en-US" dirty="0">
            <a:cs typeface="B Titr" pitchFamily="2" charset="-78"/>
          </a:endParaRPr>
        </a:p>
      </dgm:t>
    </dgm:pt>
    <dgm:pt modelId="{31CA5D1E-BB7A-4C60-B6A5-97C834DC2C76}" type="parTrans" cxnId="{A557AAA1-1160-4263-A9F5-ADF91D0F2BFE}">
      <dgm:prSet/>
      <dgm:spPr/>
      <dgm:t>
        <a:bodyPr/>
        <a:lstStyle/>
        <a:p>
          <a:pPr algn="ctr"/>
          <a:endParaRPr lang="en-US"/>
        </a:p>
      </dgm:t>
    </dgm:pt>
    <dgm:pt modelId="{6F5DFF55-D3E3-4A1B-A77D-01D3B3E35D11}" type="sibTrans" cxnId="{A557AAA1-1160-4263-A9F5-ADF91D0F2BFE}">
      <dgm:prSet/>
      <dgm:spPr/>
      <dgm:t>
        <a:bodyPr/>
        <a:lstStyle/>
        <a:p>
          <a:pPr algn="ctr"/>
          <a:endParaRPr lang="en-US"/>
        </a:p>
      </dgm:t>
    </dgm:pt>
    <dgm:pt modelId="{95DE7C0D-B059-41C1-A381-357BC764546F}">
      <dgm:prSet/>
      <dgm:spPr/>
      <dgm:t>
        <a:bodyPr/>
        <a:lstStyle/>
        <a:p>
          <a:pPr algn="justLow" rtl="1"/>
          <a:r>
            <a:rPr lang="fa-IR" dirty="0" smtClean="0">
              <a:cs typeface="B Zar" pitchFamily="2" charset="-78"/>
            </a:rPr>
            <a:t>بر کاربرد اصول مالی برای اخذ تصمیمات مالی در سطح فرد یا خانواده تمرکز دارد.</a:t>
          </a:r>
          <a:endParaRPr lang="en-US" dirty="0">
            <a:cs typeface="B Zar" pitchFamily="2" charset="-78"/>
          </a:endParaRPr>
        </a:p>
      </dgm:t>
    </dgm:pt>
    <dgm:pt modelId="{37E94757-CA06-4591-8940-4757020DA174}" type="parTrans" cxnId="{F01B6EBA-7830-4308-8421-211C68D845BC}">
      <dgm:prSet/>
      <dgm:spPr/>
      <dgm:t>
        <a:bodyPr/>
        <a:lstStyle/>
        <a:p>
          <a:pPr algn="ctr"/>
          <a:endParaRPr lang="en-US"/>
        </a:p>
      </dgm:t>
    </dgm:pt>
    <dgm:pt modelId="{400D0851-A491-42F3-9F0B-A5E40FFEF088}" type="sibTrans" cxnId="{F01B6EBA-7830-4308-8421-211C68D845BC}">
      <dgm:prSet/>
      <dgm:spPr/>
      <dgm:t>
        <a:bodyPr/>
        <a:lstStyle/>
        <a:p>
          <a:pPr algn="ctr"/>
          <a:endParaRPr lang="en-US"/>
        </a:p>
      </dgm:t>
    </dgm:pt>
    <dgm:pt modelId="{A5CC6E9F-F3AF-4452-8BAB-047DF60D2531}" type="pres">
      <dgm:prSet presAssocID="{7D270955-AF1F-4BE4-BBF0-D0709B2F2D6B}" presName="linear" presStyleCnt="0">
        <dgm:presLayoutVars>
          <dgm:dir/>
          <dgm:animLvl val="lvl"/>
          <dgm:resizeHandles val="exact"/>
        </dgm:presLayoutVars>
      </dgm:prSet>
      <dgm:spPr/>
      <dgm:t>
        <a:bodyPr/>
        <a:lstStyle/>
        <a:p>
          <a:endParaRPr lang="en-US"/>
        </a:p>
      </dgm:t>
    </dgm:pt>
    <dgm:pt modelId="{27C1DCFB-F51E-47ED-ABD6-00D2F9030957}" type="pres">
      <dgm:prSet presAssocID="{5A78DED2-DA49-4B45-B358-201673096B62}" presName="parentLin" presStyleCnt="0"/>
      <dgm:spPr/>
    </dgm:pt>
    <dgm:pt modelId="{F79D289E-B5AC-4CCE-A295-7374574645D9}" type="pres">
      <dgm:prSet presAssocID="{5A78DED2-DA49-4B45-B358-201673096B62}" presName="parentLeftMargin" presStyleLbl="node1" presStyleIdx="0" presStyleCnt="3"/>
      <dgm:spPr/>
      <dgm:t>
        <a:bodyPr/>
        <a:lstStyle/>
        <a:p>
          <a:endParaRPr lang="en-US"/>
        </a:p>
      </dgm:t>
    </dgm:pt>
    <dgm:pt modelId="{BB531908-3FCA-45D6-98E4-BCC01A579BE1}" type="pres">
      <dgm:prSet presAssocID="{5A78DED2-DA49-4B45-B358-201673096B62}" presName="parentText" presStyleLbl="node1" presStyleIdx="0" presStyleCnt="3">
        <dgm:presLayoutVars>
          <dgm:chMax val="0"/>
          <dgm:bulletEnabled val="1"/>
        </dgm:presLayoutVars>
      </dgm:prSet>
      <dgm:spPr/>
      <dgm:t>
        <a:bodyPr/>
        <a:lstStyle/>
        <a:p>
          <a:endParaRPr lang="en-US"/>
        </a:p>
      </dgm:t>
    </dgm:pt>
    <dgm:pt modelId="{6B3DBE1E-587D-4CE3-A945-39FB7DF92F8C}" type="pres">
      <dgm:prSet presAssocID="{5A78DED2-DA49-4B45-B358-201673096B62}" presName="negativeSpace" presStyleCnt="0"/>
      <dgm:spPr/>
    </dgm:pt>
    <dgm:pt modelId="{2318B594-4349-43AA-A660-D2C6BBA4B418}" type="pres">
      <dgm:prSet presAssocID="{5A78DED2-DA49-4B45-B358-201673096B62}" presName="childText" presStyleLbl="conFgAcc1" presStyleIdx="0" presStyleCnt="3">
        <dgm:presLayoutVars>
          <dgm:bulletEnabled val="1"/>
        </dgm:presLayoutVars>
      </dgm:prSet>
      <dgm:spPr/>
      <dgm:t>
        <a:bodyPr/>
        <a:lstStyle/>
        <a:p>
          <a:endParaRPr lang="en-US"/>
        </a:p>
      </dgm:t>
    </dgm:pt>
    <dgm:pt modelId="{B0ED54F3-0214-4598-9C74-3D038DB6A008}" type="pres">
      <dgm:prSet presAssocID="{EBAE2B47-64D3-42A2-8687-08C378D2C1AA}" presName="spaceBetweenRectangles" presStyleCnt="0"/>
      <dgm:spPr/>
    </dgm:pt>
    <dgm:pt modelId="{84ED52EA-A284-4D94-90AA-54D5532E2DA8}" type="pres">
      <dgm:prSet presAssocID="{3A4C96FA-4B35-4EFF-9AD9-C7F7CA8377A3}" presName="parentLin" presStyleCnt="0"/>
      <dgm:spPr/>
    </dgm:pt>
    <dgm:pt modelId="{E2529384-5FDF-4BC7-9B01-EA5816370E6B}" type="pres">
      <dgm:prSet presAssocID="{3A4C96FA-4B35-4EFF-9AD9-C7F7CA8377A3}" presName="parentLeftMargin" presStyleLbl="node1" presStyleIdx="0" presStyleCnt="3"/>
      <dgm:spPr/>
      <dgm:t>
        <a:bodyPr/>
        <a:lstStyle/>
        <a:p>
          <a:endParaRPr lang="en-US"/>
        </a:p>
      </dgm:t>
    </dgm:pt>
    <dgm:pt modelId="{8C9D65B2-0A1C-44AD-BA11-CDAE5162245F}" type="pres">
      <dgm:prSet presAssocID="{3A4C96FA-4B35-4EFF-9AD9-C7F7CA8377A3}" presName="parentText" presStyleLbl="node1" presStyleIdx="1" presStyleCnt="3">
        <dgm:presLayoutVars>
          <dgm:chMax val="0"/>
          <dgm:bulletEnabled val="1"/>
        </dgm:presLayoutVars>
      </dgm:prSet>
      <dgm:spPr/>
      <dgm:t>
        <a:bodyPr/>
        <a:lstStyle/>
        <a:p>
          <a:endParaRPr lang="en-US"/>
        </a:p>
      </dgm:t>
    </dgm:pt>
    <dgm:pt modelId="{14556A08-70B3-45D9-9824-4F045E82163C}" type="pres">
      <dgm:prSet presAssocID="{3A4C96FA-4B35-4EFF-9AD9-C7F7CA8377A3}" presName="negativeSpace" presStyleCnt="0"/>
      <dgm:spPr/>
    </dgm:pt>
    <dgm:pt modelId="{86B49C44-3107-4010-A269-85D99890D003}" type="pres">
      <dgm:prSet presAssocID="{3A4C96FA-4B35-4EFF-9AD9-C7F7CA8377A3}" presName="childText" presStyleLbl="conFgAcc1" presStyleIdx="1" presStyleCnt="3">
        <dgm:presLayoutVars>
          <dgm:bulletEnabled val="1"/>
        </dgm:presLayoutVars>
      </dgm:prSet>
      <dgm:spPr/>
      <dgm:t>
        <a:bodyPr/>
        <a:lstStyle/>
        <a:p>
          <a:endParaRPr lang="en-US"/>
        </a:p>
      </dgm:t>
    </dgm:pt>
    <dgm:pt modelId="{B5E13F5B-B464-4E14-84C5-34163C00B73A}" type="pres">
      <dgm:prSet presAssocID="{8E24DA23-FFBE-43FA-AB81-64E0EFB0F0D5}" presName="spaceBetweenRectangles" presStyleCnt="0"/>
      <dgm:spPr/>
    </dgm:pt>
    <dgm:pt modelId="{7B28201F-C2B9-4BA3-A0BF-54A2DC5F5401}" type="pres">
      <dgm:prSet presAssocID="{2D3FE443-05EF-4372-944E-982237C8DAA9}" presName="parentLin" presStyleCnt="0"/>
      <dgm:spPr/>
    </dgm:pt>
    <dgm:pt modelId="{8F25CF8C-65D3-48C9-AAA6-DA0298D66737}" type="pres">
      <dgm:prSet presAssocID="{2D3FE443-05EF-4372-944E-982237C8DAA9}" presName="parentLeftMargin" presStyleLbl="node1" presStyleIdx="1" presStyleCnt="3"/>
      <dgm:spPr/>
      <dgm:t>
        <a:bodyPr/>
        <a:lstStyle/>
        <a:p>
          <a:endParaRPr lang="en-US"/>
        </a:p>
      </dgm:t>
    </dgm:pt>
    <dgm:pt modelId="{7A4AB257-A00D-4E75-9835-3BA08575F1FE}" type="pres">
      <dgm:prSet presAssocID="{2D3FE443-05EF-4372-944E-982237C8DAA9}" presName="parentText" presStyleLbl="node1" presStyleIdx="2" presStyleCnt="3">
        <dgm:presLayoutVars>
          <dgm:chMax val="0"/>
          <dgm:bulletEnabled val="1"/>
        </dgm:presLayoutVars>
      </dgm:prSet>
      <dgm:spPr/>
      <dgm:t>
        <a:bodyPr/>
        <a:lstStyle/>
        <a:p>
          <a:endParaRPr lang="en-US"/>
        </a:p>
      </dgm:t>
    </dgm:pt>
    <dgm:pt modelId="{39B0EA76-8466-450F-A646-60BD33427723}" type="pres">
      <dgm:prSet presAssocID="{2D3FE443-05EF-4372-944E-982237C8DAA9}" presName="negativeSpace" presStyleCnt="0"/>
      <dgm:spPr/>
    </dgm:pt>
    <dgm:pt modelId="{ED202B4F-016F-4461-937B-125FF28107E3}" type="pres">
      <dgm:prSet presAssocID="{2D3FE443-05EF-4372-944E-982237C8DAA9}" presName="childText" presStyleLbl="conFgAcc1" presStyleIdx="2" presStyleCnt="3">
        <dgm:presLayoutVars>
          <dgm:bulletEnabled val="1"/>
        </dgm:presLayoutVars>
      </dgm:prSet>
      <dgm:spPr/>
      <dgm:t>
        <a:bodyPr/>
        <a:lstStyle/>
        <a:p>
          <a:endParaRPr lang="en-US"/>
        </a:p>
      </dgm:t>
    </dgm:pt>
  </dgm:ptLst>
  <dgm:cxnLst>
    <dgm:cxn modelId="{A08223F4-1CD6-4693-896D-71D00271F901}" srcId="{7D270955-AF1F-4BE4-BBF0-D0709B2F2D6B}" destId="{5A78DED2-DA49-4B45-B358-201673096B62}" srcOrd="0" destOrd="0" parTransId="{52FE82A9-6770-4FCC-A31A-36E9E4620660}" sibTransId="{EBAE2B47-64D3-42A2-8687-08C378D2C1AA}"/>
    <dgm:cxn modelId="{9A9D1E46-378D-4A87-996D-33182EC7DA38}" srcId="{5A78DED2-DA49-4B45-B358-201673096B62}" destId="{C44B676A-521E-4C2F-B2F6-2293B6EC9CF9}" srcOrd="0" destOrd="0" parTransId="{0B9CD514-8B5F-4E4C-AEC3-E6460735D66F}" sibTransId="{D1A515EF-C0A6-4B4E-8A39-2C2B70F47C0E}"/>
    <dgm:cxn modelId="{FB94AD7B-075F-4549-9EB0-7EDAC2951931}" type="presOf" srcId="{5A78DED2-DA49-4B45-B358-201673096B62}" destId="{BB531908-3FCA-45D6-98E4-BCC01A579BE1}" srcOrd="1" destOrd="0" presId="urn:microsoft.com/office/officeart/2005/8/layout/list1"/>
    <dgm:cxn modelId="{5F4A0563-3CD5-4C19-8E50-90782C78828F}" type="presOf" srcId="{2D3FE443-05EF-4372-944E-982237C8DAA9}" destId="{7A4AB257-A00D-4E75-9835-3BA08575F1FE}" srcOrd="1" destOrd="0" presId="urn:microsoft.com/office/officeart/2005/8/layout/list1"/>
    <dgm:cxn modelId="{C6C1F540-A896-454E-99E7-56DCEA2746C7}" type="presOf" srcId="{3A4C96FA-4B35-4EFF-9AD9-C7F7CA8377A3}" destId="{E2529384-5FDF-4BC7-9B01-EA5816370E6B}" srcOrd="0" destOrd="0" presId="urn:microsoft.com/office/officeart/2005/8/layout/list1"/>
    <dgm:cxn modelId="{D834C813-0B5C-42BC-A749-4E41EB430F58}" type="presOf" srcId="{3A4C96FA-4B35-4EFF-9AD9-C7F7CA8377A3}" destId="{8C9D65B2-0A1C-44AD-BA11-CDAE5162245F}" srcOrd="1" destOrd="0" presId="urn:microsoft.com/office/officeart/2005/8/layout/list1"/>
    <dgm:cxn modelId="{4D1EFD3F-FAFA-4906-90A6-9B14DCD41057}" type="presOf" srcId="{2D3FE443-05EF-4372-944E-982237C8DAA9}" destId="{8F25CF8C-65D3-48C9-AAA6-DA0298D66737}" srcOrd="0" destOrd="0" presId="urn:microsoft.com/office/officeart/2005/8/layout/list1"/>
    <dgm:cxn modelId="{4F3C42B5-EA5F-4365-8DDB-23E3EE996BF3}" srcId="{3A4C96FA-4B35-4EFF-9AD9-C7F7CA8377A3}" destId="{033E7A85-D9E2-4494-A900-464D497A7414}" srcOrd="0" destOrd="0" parTransId="{0F52EE6A-3421-4F12-8B2F-43CCF2887BD5}" sibTransId="{75A7407C-AA14-4AF7-AA62-68957CAA0927}"/>
    <dgm:cxn modelId="{6644C500-1D08-4B0C-B7E0-824D2FE61D47}" type="presOf" srcId="{5A78DED2-DA49-4B45-B358-201673096B62}" destId="{F79D289E-B5AC-4CCE-A295-7374574645D9}" srcOrd="0" destOrd="0" presId="urn:microsoft.com/office/officeart/2005/8/layout/list1"/>
    <dgm:cxn modelId="{C0A3C50A-5320-46C9-8530-5955CA9954D8}" type="presOf" srcId="{95DE7C0D-B059-41C1-A381-357BC764546F}" destId="{ED202B4F-016F-4461-937B-125FF28107E3}" srcOrd="0" destOrd="0" presId="urn:microsoft.com/office/officeart/2005/8/layout/list1"/>
    <dgm:cxn modelId="{810F0783-341A-4FD9-BC93-8F28363A2807}" type="presOf" srcId="{033E7A85-D9E2-4494-A900-464D497A7414}" destId="{86B49C44-3107-4010-A269-85D99890D003}" srcOrd="0" destOrd="0" presId="urn:microsoft.com/office/officeart/2005/8/layout/list1"/>
    <dgm:cxn modelId="{6AFC294C-4AF7-4556-BAAB-AFC1BEB2A876}" type="presOf" srcId="{C44B676A-521E-4C2F-B2F6-2293B6EC9CF9}" destId="{2318B594-4349-43AA-A660-D2C6BBA4B418}" srcOrd="0" destOrd="0" presId="urn:microsoft.com/office/officeart/2005/8/layout/list1"/>
    <dgm:cxn modelId="{F01B6EBA-7830-4308-8421-211C68D845BC}" srcId="{2D3FE443-05EF-4372-944E-982237C8DAA9}" destId="{95DE7C0D-B059-41C1-A381-357BC764546F}" srcOrd="0" destOrd="0" parTransId="{37E94757-CA06-4591-8940-4757020DA174}" sibTransId="{400D0851-A491-42F3-9F0B-A5E40FFEF088}"/>
    <dgm:cxn modelId="{A557AAA1-1160-4263-A9F5-ADF91D0F2BFE}" srcId="{7D270955-AF1F-4BE4-BBF0-D0709B2F2D6B}" destId="{2D3FE443-05EF-4372-944E-982237C8DAA9}" srcOrd="2" destOrd="0" parTransId="{31CA5D1E-BB7A-4C60-B6A5-97C834DC2C76}" sibTransId="{6F5DFF55-D3E3-4A1B-A77D-01D3B3E35D11}"/>
    <dgm:cxn modelId="{94AAE9EC-8B1B-4308-A407-D30B16A4B7C9}" srcId="{7D270955-AF1F-4BE4-BBF0-D0709B2F2D6B}" destId="{3A4C96FA-4B35-4EFF-9AD9-C7F7CA8377A3}" srcOrd="1" destOrd="0" parTransId="{7DAAD84A-8FBE-4B4E-8E5B-6702E4799829}" sibTransId="{8E24DA23-FFBE-43FA-AB81-64E0EFB0F0D5}"/>
    <dgm:cxn modelId="{ACA2A5E1-0790-41D7-8F6E-5377E9C0DCCC}" type="presOf" srcId="{7D270955-AF1F-4BE4-BBF0-D0709B2F2D6B}" destId="{A5CC6E9F-F3AF-4452-8BAB-047DF60D2531}" srcOrd="0" destOrd="0" presId="urn:microsoft.com/office/officeart/2005/8/layout/list1"/>
    <dgm:cxn modelId="{028E6584-0263-4218-A7BF-72FE12FF0141}" type="presParOf" srcId="{A5CC6E9F-F3AF-4452-8BAB-047DF60D2531}" destId="{27C1DCFB-F51E-47ED-ABD6-00D2F9030957}" srcOrd="0" destOrd="0" presId="urn:microsoft.com/office/officeart/2005/8/layout/list1"/>
    <dgm:cxn modelId="{F0854D2D-3CE5-46C2-838C-01CFA98AEB2A}" type="presParOf" srcId="{27C1DCFB-F51E-47ED-ABD6-00D2F9030957}" destId="{F79D289E-B5AC-4CCE-A295-7374574645D9}" srcOrd="0" destOrd="0" presId="urn:microsoft.com/office/officeart/2005/8/layout/list1"/>
    <dgm:cxn modelId="{CEF29C52-D19D-433B-B9D7-9D9B59A7A8B7}" type="presParOf" srcId="{27C1DCFB-F51E-47ED-ABD6-00D2F9030957}" destId="{BB531908-3FCA-45D6-98E4-BCC01A579BE1}" srcOrd="1" destOrd="0" presId="urn:microsoft.com/office/officeart/2005/8/layout/list1"/>
    <dgm:cxn modelId="{3A875E11-7F05-465A-84DD-46EB9B0D4EFE}" type="presParOf" srcId="{A5CC6E9F-F3AF-4452-8BAB-047DF60D2531}" destId="{6B3DBE1E-587D-4CE3-A945-39FB7DF92F8C}" srcOrd="1" destOrd="0" presId="urn:microsoft.com/office/officeart/2005/8/layout/list1"/>
    <dgm:cxn modelId="{65CBA0B8-8E6F-4189-81BE-4823A170A74E}" type="presParOf" srcId="{A5CC6E9F-F3AF-4452-8BAB-047DF60D2531}" destId="{2318B594-4349-43AA-A660-D2C6BBA4B418}" srcOrd="2" destOrd="0" presId="urn:microsoft.com/office/officeart/2005/8/layout/list1"/>
    <dgm:cxn modelId="{45D6E27A-02C5-42C6-A3CF-BD93F122D5F2}" type="presParOf" srcId="{A5CC6E9F-F3AF-4452-8BAB-047DF60D2531}" destId="{B0ED54F3-0214-4598-9C74-3D038DB6A008}" srcOrd="3" destOrd="0" presId="urn:microsoft.com/office/officeart/2005/8/layout/list1"/>
    <dgm:cxn modelId="{3129B2F7-27D2-4B11-9697-C1E66024503B}" type="presParOf" srcId="{A5CC6E9F-F3AF-4452-8BAB-047DF60D2531}" destId="{84ED52EA-A284-4D94-90AA-54D5532E2DA8}" srcOrd="4" destOrd="0" presId="urn:microsoft.com/office/officeart/2005/8/layout/list1"/>
    <dgm:cxn modelId="{409FF0D0-9143-43BA-B275-EDDC9D7FEDBF}" type="presParOf" srcId="{84ED52EA-A284-4D94-90AA-54D5532E2DA8}" destId="{E2529384-5FDF-4BC7-9B01-EA5816370E6B}" srcOrd="0" destOrd="0" presId="urn:microsoft.com/office/officeart/2005/8/layout/list1"/>
    <dgm:cxn modelId="{9197D8D2-34CF-4850-8814-F4B86C1ADC73}" type="presParOf" srcId="{84ED52EA-A284-4D94-90AA-54D5532E2DA8}" destId="{8C9D65B2-0A1C-44AD-BA11-CDAE5162245F}" srcOrd="1" destOrd="0" presId="urn:microsoft.com/office/officeart/2005/8/layout/list1"/>
    <dgm:cxn modelId="{09DC1CE1-75B6-41F4-9BBE-4A217C5D4488}" type="presParOf" srcId="{A5CC6E9F-F3AF-4452-8BAB-047DF60D2531}" destId="{14556A08-70B3-45D9-9824-4F045E82163C}" srcOrd="5" destOrd="0" presId="urn:microsoft.com/office/officeart/2005/8/layout/list1"/>
    <dgm:cxn modelId="{444FA932-CF0B-4859-A027-9DE39E9212E8}" type="presParOf" srcId="{A5CC6E9F-F3AF-4452-8BAB-047DF60D2531}" destId="{86B49C44-3107-4010-A269-85D99890D003}" srcOrd="6" destOrd="0" presId="urn:microsoft.com/office/officeart/2005/8/layout/list1"/>
    <dgm:cxn modelId="{171DB49A-5A7E-4D48-979E-756CE175C97F}" type="presParOf" srcId="{A5CC6E9F-F3AF-4452-8BAB-047DF60D2531}" destId="{B5E13F5B-B464-4E14-84C5-34163C00B73A}" srcOrd="7" destOrd="0" presId="urn:microsoft.com/office/officeart/2005/8/layout/list1"/>
    <dgm:cxn modelId="{30F199B3-DC1F-4969-9A28-5736B53ABF17}" type="presParOf" srcId="{A5CC6E9F-F3AF-4452-8BAB-047DF60D2531}" destId="{7B28201F-C2B9-4BA3-A0BF-54A2DC5F5401}" srcOrd="8" destOrd="0" presId="urn:microsoft.com/office/officeart/2005/8/layout/list1"/>
    <dgm:cxn modelId="{3B5FE8B7-864F-4737-95F8-E527590AE975}" type="presParOf" srcId="{7B28201F-C2B9-4BA3-A0BF-54A2DC5F5401}" destId="{8F25CF8C-65D3-48C9-AAA6-DA0298D66737}" srcOrd="0" destOrd="0" presId="urn:microsoft.com/office/officeart/2005/8/layout/list1"/>
    <dgm:cxn modelId="{3F7012D6-8295-4AF5-BD55-16314C6A0BDE}" type="presParOf" srcId="{7B28201F-C2B9-4BA3-A0BF-54A2DC5F5401}" destId="{7A4AB257-A00D-4E75-9835-3BA08575F1FE}" srcOrd="1" destOrd="0" presId="urn:microsoft.com/office/officeart/2005/8/layout/list1"/>
    <dgm:cxn modelId="{BB5A3320-F402-472A-B3C7-9AC45FFBEAAF}" type="presParOf" srcId="{A5CC6E9F-F3AF-4452-8BAB-047DF60D2531}" destId="{39B0EA76-8466-450F-A646-60BD33427723}" srcOrd="9" destOrd="0" presId="urn:microsoft.com/office/officeart/2005/8/layout/list1"/>
    <dgm:cxn modelId="{6E64BB7A-5075-46BA-8C92-46844B7C29AB}" type="presParOf" srcId="{A5CC6E9F-F3AF-4452-8BAB-047DF60D2531}" destId="{ED202B4F-016F-4461-937B-125FF28107E3}"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C877453-45F5-478E-848A-C6E196C8254F}"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en-US"/>
        </a:p>
      </dgm:t>
    </dgm:pt>
    <dgm:pt modelId="{722C3559-D73B-4C48-B4C0-CC6DEF702CC9}">
      <dgm:prSet/>
      <dgm:spPr/>
      <dgm:t>
        <a:bodyPr/>
        <a:lstStyle/>
        <a:p>
          <a:pPr algn="ctr" rtl="1"/>
          <a:r>
            <a:rPr lang="fa-IR" dirty="0" smtClean="0">
              <a:cs typeface="B Titr" pitchFamily="2" charset="-78"/>
            </a:rPr>
            <a:t>مبتنی بر بدهی</a:t>
          </a:r>
          <a:endParaRPr lang="en-US" dirty="0">
            <a:cs typeface="B Titr" pitchFamily="2" charset="-78"/>
          </a:endParaRPr>
        </a:p>
      </dgm:t>
    </dgm:pt>
    <dgm:pt modelId="{23004A61-5D09-4A68-9163-66F0B6CB7862}" type="parTrans" cxnId="{2B756EC6-F116-4CC6-AF7D-DB49456C6753}">
      <dgm:prSet/>
      <dgm:spPr/>
      <dgm:t>
        <a:bodyPr/>
        <a:lstStyle/>
        <a:p>
          <a:endParaRPr lang="en-US">
            <a:cs typeface="B Zar" pitchFamily="2" charset="-78"/>
          </a:endParaRPr>
        </a:p>
      </dgm:t>
    </dgm:pt>
    <dgm:pt modelId="{C5259894-6C13-4F8B-B326-B2BF953078AB}" type="sibTrans" cxnId="{2B756EC6-F116-4CC6-AF7D-DB49456C6753}">
      <dgm:prSet/>
      <dgm:spPr/>
      <dgm:t>
        <a:bodyPr/>
        <a:lstStyle/>
        <a:p>
          <a:endParaRPr lang="en-US">
            <a:cs typeface="B Zar" pitchFamily="2" charset="-78"/>
          </a:endParaRPr>
        </a:p>
      </dgm:t>
    </dgm:pt>
    <dgm:pt modelId="{EC1F3E7F-59EC-4302-A551-BC9E36118D87}">
      <dgm:prSet/>
      <dgm:spPr/>
      <dgm:t>
        <a:bodyPr/>
        <a:lstStyle/>
        <a:p>
          <a:pPr rtl="1"/>
          <a:r>
            <a:rPr lang="fa-IR" spc="300" dirty="0" smtClean="0">
              <a:cs typeface="B Zar" pitchFamily="2" charset="-78"/>
            </a:rPr>
            <a:t>اوراق قرضه</a:t>
          </a:r>
          <a:endParaRPr lang="en-US" spc="300" dirty="0">
            <a:cs typeface="B Zar" pitchFamily="2" charset="-78"/>
          </a:endParaRPr>
        </a:p>
      </dgm:t>
    </dgm:pt>
    <dgm:pt modelId="{214825A2-32CD-4531-966D-9D38AE11C085}" type="parTrans" cxnId="{F843E976-88CE-4DBE-BDA8-53B0AC2538C7}">
      <dgm:prSet/>
      <dgm:spPr/>
      <dgm:t>
        <a:bodyPr/>
        <a:lstStyle/>
        <a:p>
          <a:endParaRPr lang="en-US">
            <a:cs typeface="B Zar" pitchFamily="2" charset="-78"/>
          </a:endParaRPr>
        </a:p>
      </dgm:t>
    </dgm:pt>
    <dgm:pt modelId="{9DAD0734-A0AE-48FD-AC45-78B28D597112}" type="sibTrans" cxnId="{F843E976-88CE-4DBE-BDA8-53B0AC2538C7}">
      <dgm:prSet/>
      <dgm:spPr/>
      <dgm:t>
        <a:bodyPr/>
        <a:lstStyle/>
        <a:p>
          <a:endParaRPr lang="en-US">
            <a:cs typeface="B Zar" pitchFamily="2" charset="-78"/>
          </a:endParaRPr>
        </a:p>
      </dgm:t>
    </dgm:pt>
    <dgm:pt modelId="{E2532273-3762-46C8-A82F-81221D7689E3}">
      <dgm:prSet/>
      <dgm:spPr/>
      <dgm:t>
        <a:bodyPr/>
        <a:lstStyle/>
        <a:p>
          <a:pPr rtl="1"/>
          <a:r>
            <a:rPr lang="fa-IR" spc="300" dirty="0" smtClean="0">
              <a:cs typeface="B Zar" pitchFamily="2" charset="-78"/>
            </a:rPr>
            <a:t>اوراق مشارکت</a:t>
          </a:r>
          <a:endParaRPr lang="en-US" spc="300" dirty="0">
            <a:cs typeface="B Zar" pitchFamily="2" charset="-78"/>
          </a:endParaRPr>
        </a:p>
      </dgm:t>
    </dgm:pt>
    <dgm:pt modelId="{EF56D466-AB52-4CF9-B836-4C16009F80C0}" type="parTrans" cxnId="{8AD89714-8F98-4C89-ACD0-ABC060239329}">
      <dgm:prSet/>
      <dgm:spPr/>
      <dgm:t>
        <a:bodyPr/>
        <a:lstStyle/>
        <a:p>
          <a:endParaRPr lang="en-US">
            <a:cs typeface="B Zar" pitchFamily="2" charset="-78"/>
          </a:endParaRPr>
        </a:p>
      </dgm:t>
    </dgm:pt>
    <dgm:pt modelId="{523607C9-C2BF-48E9-9843-D97971468EDA}" type="sibTrans" cxnId="{8AD89714-8F98-4C89-ACD0-ABC060239329}">
      <dgm:prSet/>
      <dgm:spPr/>
      <dgm:t>
        <a:bodyPr/>
        <a:lstStyle/>
        <a:p>
          <a:endParaRPr lang="en-US">
            <a:cs typeface="B Zar" pitchFamily="2" charset="-78"/>
          </a:endParaRPr>
        </a:p>
      </dgm:t>
    </dgm:pt>
    <dgm:pt modelId="{725A2FF1-706D-4117-B518-59275929062D}">
      <dgm:prSet/>
      <dgm:spPr/>
      <dgm:t>
        <a:bodyPr/>
        <a:lstStyle/>
        <a:p>
          <a:pPr rtl="1"/>
          <a:r>
            <a:rPr lang="fa-IR" spc="300" dirty="0" smtClean="0">
              <a:cs typeface="B Zar" pitchFamily="2" charset="-78"/>
            </a:rPr>
            <a:t>صکوک</a:t>
          </a:r>
          <a:endParaRPr lang="en-US" spc="300" dirty="0">
            <a:cs typeface="B Zar" pitchFamily="2" charset="-78"/>
          </a:endParaRPr>
        </a:p>
      </dgm:t>
    </dgm:pt>
    <dgm:pt modelId="{9134AC83-F996-4C6B-9ADE-0CFD5FBA5C8B}" type="parTrans" cxnId="{011FBE82-2765-41CA-A92C-2227DFFC3F6C}">
      <dgm:prSet/>
      <dgm:spPr/>
      <dgm:t>
        <a:bodyPr/>
        <a:lstStyle/>
        <a:p>
          <a:endParaRPr lang="en-US">
            <a:cs typeface="B Zar" pitchFamily="2" charset="-78"/>
          </a:endParaRPr>
        </a:p>
      </dgm:t>
    </dgm:pt>
    <dgm:pt modelId="{32E42D0B-9A38-42C1-B9D5-ACAB005BB75D}" type="sibTrans" cxnId="{011FBE82-2765-41CA-A92C-2227DFFC3F6C}">
      <dgm:prSet/>
      <dgm:spPr/>
      <dgm:t>
        <a:bodyPr/>
        <a:lstStyle/>
        <a:p>
          <a:endParaRPr lang="en-US">
            <a:cs typeface="B Zar" pitchFamily="2" charset="-78"/>
          </a:endParaRPr>
        </a:p>
      </dgm:t>
    </dgm:pt>
    <dgm:pt modelId="{EE7A0E22-6A28-4A79-9BDC-79AB2ABFEA65}">
      <dgm:prSet/>
      <dgm:spPr/>
      <dgm:t>
        <a:bodyPr/>
        <a:lstStyle/>
        <a:p>
          <a:pPr rtl="1"/>
          <a:r>
            <a:rPr lang="fa-IR" spc="300" dirty="0" smtClean="0">
              <a:cs typeface="B Zar" pitchFamily="2" charset="-78"/>
            </a:rPr>
            <a:t>تأمین مالی پروژه</a:t>
          </a:r>
          <a:endParaRPr lang="en-US" spc="300" dirty="0">
            <a:cs typeface="B Zar" pitchFamily="2" charset="-78"/>
          </a:endParaRPr>
        </a:p>
      </dgm:t>
    </dgm:pt>
    <dgm:pt modelId="{7014FC8F-DB1A-4911-A0FD-F1C41BB39BA4}" type="parTrans" cxnId="{971F2CBD-BE43-4238-AC5A-BC2E201398E4}">
      <dgm:prSet/>
      <dgm:spPr/>
      <dgm:t>
        <a:bodyPr/>
        <a:lstStyle/>
        <a:p>
          <a:endParaRPr lang="en-US">
            <a:cs typeface="B Zar" pitchFamily="2" charset="-78"/>
          </a:endParaRPr>
        </a:p>
      </dgm:t>
    </dgm:pt>
    <dgm:pt modelId="{9DC63FF0-04FA-4470-90C6-36AE26E5248B}" type="sibTrans" cxnId="{971F2CBD-BE43-4238-AC5A-BC2E201398E4}">
      <dgm:prSet/>
      <dgm:spPr/>
      <dgm:t>
        <a:bodyPr/>
        <a:lstStyle/>
        <a:p>
          <a:endParaRPr lang="en-US">
            <a:cs typeface="B Zar" pitchFamily="2" charset="-78"/>
          </a:endParaRPr>
        </a:p>
      </dgm:t>
    </dgm:pt>
    <dgm:pt modelId="{87E4A361-315D-4D20-A984-E135821908B6}">
      <dgm:prSet/>
      <dgm:spPr/>
      <dgm:t>
        <a:bodyPr/>
        <a:lstStyle/>
        <a:p>
          <a:pPr rtl="1"/>
          <a:r>
            <a:rPr lang="fa-IR" spc="300" dirty="0" smtClean="0">
              <a:cs typeface="B Zar" pitchFamily="2" charset="-78"/>
            </a:rPr>
            <a:t>سایر</a:t>
          </a:r>
          <a:endParaRPr lang="en-US" spc="300" dirty="0">
            <a:cs typeface="B Zar" pitchFamily="2" charset="-78"/>
          </a:endParaRPr>
        </a:p>
      </dgm:t>
    </dgm:pt>
    <dgm:pt modelId="{17E38B6D-2E41-4748-8A7A-E28B6C3F75E1}" type="parTrans" cxnId="{12241C9E-9CB8-4F32-8E88-E509B8380048}">
      <dgm:prSet/>
      <dgm:spPr/>
      <dgm:t>
        <a:bodyPr/>
        <a:lstStyle/>
        <a:p>
          <a:endParaRPr lang="en-US">
            <a:cs typeface="B Zar" pitchFamily="2" charset="-78"/>
          </a:endParaRPr>
        </a:p>
      </dgm:t>
    </dgm:pt>
    <dgm:pt modelId="{D097D849-4141-4B7B-A19B-3AC1094AB83D}" type="sibTrans" cxnId="{12241C9E-9CB8-4F32-8E88-E509B8380048}">
      <dgm:prSet/>
      <dgm:spPr/>
      <dgm:t>
        <a:bodyPr/>
        <a:lstStyle/>
        <a:p>
          <a:endParaRPr lang="en-US">
            <a:cs typeface="B Zar" pitchFamily="2" charset="-78"/>
          </a:endParaRPr>
        </a:p>
      </dgm:t>
    </dgm:pt>
    <dgm:pt modelId="{AE6C5444-7457-4771-B411-A81AF47070E5}">
      <dgm:prSet/>
      <dgm:spPr/>
      <dgm:t>
        <a:bodyPr/>
        <a:lstStyle/>
        <a:p>
          <a:pPr rtl="1"/>
          <a:r>
            <a:rPr lang="fa-IR" spc="300" dirty="0" smtClean="0">
              <a:cs typeface="B Zar" pitchFamily="2" charset="-78"/>
            </a:rPr>
            <a:t>وام بلندمدت</a:t>
          </a:r>
          <a:endParaRPr lang="en-US" spc="300" dirty="0">
            <a:cs typeface="B Zar" pitchFamily="2" charset="-78"/>
          </a:endParaRPr>
        </a:p>
      </dgm:t>
    </dgm:pt>
    <dgm:pt modelId="{39DD98C2-33FE-43CF-8DFE-275F1A0DABAD}" type="parTrans" cxnId="{F02D08D5-EE50-4B36-8744-8A64458BA16C}">
      <dgm:prSet/>
      <dgm:spPr/>
      <dgm:t>
        <a:bodyPr/>
        <a:lstStyle/>
        <a:p>
          <a:endParaRPr lang="en-US"/>
        </a:p>
      </dgm:t>
    </dgm:pt>
    <dgm:pt modelId="{28869836-8570-4F09-AF32-550C0D1994C8}" type="sibTrans" cxnId="{F02D08D5-EE50-4B36-8744-8A64458BA16C}">
      <dgm:prSet/>
      <dgm:spPr/>
      <dgm:t>
        <a:bodyPr/>
        <a:lstStyle/>
        <a:p>
          <a:endParaRPr lang="en-US"/>
        </a:p>
      </dgm:t>
    </dgm:pt>
    <dgm:pt modelId="{E1398C55-8882-418A-9B5C-372799D835A2}">
      <dgm:prSet/>
      <dgm:spPr/>
      <dgm:t>
        <a:bodyPr/>
        <a:lstStyle/>
        <a:p>
          <a:pPr rtl="1"/>
          <a:r>
            <a:rPr lang="fa-IR" spc="300" dirty="0" smtClean="0">
              <a:cs typeface="B Zar" pitchFamily="2" charset="-78"/>
            </a:rPr>
            <a:t>اجارۀ بلندمدت (لیزینگ)</a:t>
          </a:r>
          <a:endParaRPr lang="en-US" spc="300" dirty="0">
            <a:cs typeface="B Zar" pitchFamily="2" charset="-78"/>
          </a:endParaRPr>
        </a:p>
      </dgm:t>
    </dgm:pt>
    <dgm:pt modelId="{1E682BE3-EB52-4E69-9150-4C064CE624A4}" type="parTrans" cxnId="{73527CEE-87AF-4FEB-861A-1A3523371FEB}">
      <dgm:prSet/>
      <dgm:spPr/>
      <dgm:t>
        <a:bodyPr/>
        <a:lstStyle/>
        <a:p>
          <a:endParaRPr lang="en-US"/>
        </a:p>
      </dgm:t>
    </dgm:pt>
    <dgm:pt modelId="{ADC60C23-7193-4E11-B9CC-28F5916220B3}" type="sibTrans" cxnId="{73527CEE-87AF-4FEB-861A-1A3523371FEB}">
      <dgm:prSet/>
      <dgm:spPr/>
      <dgm:t>
        <a:bodyPr/>
        <a:lstStyle/>
        <a:p>
          <a:endParaRPr lang="en-US"/>
        </a:p>
      </dgm:t>
    </dgm:pt>
    <dgm:pt modelId="{61201A1E-B872-452A-B09D-144CCDB966BE}">
      <dgm:prSet/>
      <dgm:spPr/>
      <dgm:t>
        <a:bodyPr/>
        <a:lstStyle/>
        <a:p>
          <a:pPr rtl="1"/>
          <a:r>
            <a:rPr lang="fa-IR" spc="300" dirty="0" smtClean="0">
              <a:cs typeface="B Zar" pitchFamily="2" charset="-78"/>
            </a:rPr>
            <a:t>وام سندیکایی</a:t>
          </a:r>
          <a:endParaRPr lang="en-US" spc="300" dirty="0">
            <a:cs typeface="B Zar" pitchFamily="2" charset="-78"/>
          </a:endParaRPr>
        </a:p>
      </dgm:t>
    </dgm:pt>
    <dgm:pt modelId="{5CD30F50-87CD-40DC-977B-FCDB81816D41}" type="parTrans" cxnId="{701C29D7-2907-4554-AACB-333D53725BB7}">
      <dgm:prSet/>
      <dgm:spPr/>
      <dgm:t>
        <a:bodyPr/>
        <a:lstStyle/>
        <a:p>
          <a:endParaRPr lang="en-US"/>
        </a:p>
      </dgm:t>
    </dgm:pt>
    <dgm:pt modelId="{1E93287C-9936-42DB-A185-2B052F2DBBF0}" type="sibTrans" cxnId="{701C29D7-2907-4554-AACB-333D53725BB7}">
      <dgm:prSet/>
      <dgm:spPr/>
      <dgm:t>
        <a:bodyPr/>
        <a:lstStyle/>
        <a:p>
          <a:endParaRPr lang="en-US"/>
        </a:p>
      </dgm:t>
    </dgm:pt>
    <dgm:pt modelId="{4BD835E8-F569-4CDA-8A1D-906675246F53}">
      <dgm:prSet/>
      <dgm:spPr/>
      <dgm:t>
        <a:bodyPr/>
        <a:lstStyle/>
        <a:p>
          <a:pPr rtl="1"/>
          <a:r>
            <a:rPr lang="fa-IR" dirty="0" smtClean="0">
              <a:cs typeface="B Zar" pitchFamily="2" charset="-78"/>
            </a:rPr>
            <a:t>گواهی سپرده خاص</a:t>
          </a:r>
          <a:endParaRPr lang="en-US" spc="300" dirty="0">
            <a:cs typeface="B Zar" pitchFamily="2" charset="-78"/>
          </a:endParaRPr>
        </a:p>
      </dgm:t>
    </dgm:pt>
    <dgm:pt modelId="{0F2B0EC9-8471-48D9-9933-3E62FB84ED0C}" type="parTrans" cxnId="{67E30B8E-BDA1-4B18-8879-AE0E994AA2FD}">
      <dgm:prSet/>
      <dgm:spPr/>
      <dgm:t>
        <a:bodyPr/>
        <a:lstStyle/>
        <a:p>
          <a:endParaRPr lang="en-US"/>
        </a:p>
      </dgm:t>
    </dgm:pt>
    <dgm:pt modelId="{02F7BE4B-B4BA-4BB7-BA7D-B5AE581B666D}" type="sibTrans" cxnId="{67E30B8E-BDA1-4B18-8879-AE0E994AA2FD}">
      <dgm:prSet/>
      <dgm:spPr/>
      <dgm:t>
        <a:bodyPr/>
        <a:lstStyle/>
        <a:p>
          <a:endParaRPr lang="en-US"/>
        </a:p>
      </dgm:t>
    </dgm:pt>
    <dgm:pt modelId="{4DD5213F-2DD2-40AC-AAFC-FC7F32D72991}" type="pres">
      <dgm:prSet presAssocID="{FC877453-45F5-478E-848A-C6E196C8254F}" presName="linear" presStyleCnt="0">
        <dgm:presLayoutVars>
          <dgm:dir/>
          <dgm:animLvl val="lvl"/>
          <dgm:resizeHandles val="exact"/>
        </dgm:presLayoutVars>
      </dgm:prSet>
      <dgm:spPr/>
      <dgm:t>
        <a:bodyPr/>
        <a:lstStyle/>
        <a:p>
          <a:endParaRPr lang="en-US"/>
        </a:p>
      </dgm:t>
    </dgm:pt>
    <dgm:pt modelId="{CC502B1F-A9A5-4F1D-A5CD-C9708F716385}" type="pres">
      <dgm:prSet presAssocID="{722C3559-D73B-4C48-B4C0-CC6DEF702CC9}" presName="parentLin" presStyleCnt="0"/>
      <dgm:spPr/>
    </dgm:pt>
    <dgm:pt modelId="{374CB7EB-5687-4892-85EB-D94F06430DB2}" type="pres">
      <dgm:prSet presAssocID="{722C3559-D73B-4C48-B4C0-CC6DEF702CC9}" presName="parentLeftMargin" presStyleLbl="node1" presStyleIdx="0" presStyleCnt="1"/>
      <dgm:spPr/>
      <dgm:t>
        <a:bodyPr/>
        <a:lstStyle/>
        <a:p>
          <a:endParaRPr lang="en-US"/>
        </a:p>
      </dgm:t>
    </dgm:pt>
    <dgm:pt modelId="{4EE8B1F2-F009-4D3E-996F-876EA1050D47}" type="pres">
      <dgm:prSet presAssocID="{722C3559-D73B-4C48-B4C0-CC6DEF702CC9}" presName="parentText" presStyleLbl="node1" presStyleIdx="0" presStyleCnt="1">
        <dgm:presLayoutVars>
          <dgm:chMax val="0"/>
          <dgm:bulletEnabled val="1"/>
        </dgm:presLayoutVars>
      </dgm:prSet>
      <dgm:spPr/>
      <dgm:t>
        <a:bodyPr/>
        <a:lstStyle/>
        <a:p>
          <a:endParaRPr lang="en-US"/>
        </a:p>
      </dgm:t>
    </dgm:pt>
    <dgm:pt modelId="{82C91D2D-C20B-4147-9036-FDA69DEB05A5}" type="pres">
      <dgm:prSet presAssocID="{722C3559-D73B-4C48-B4C0-CC6DEF702CC9}" presName="negativeSpace" presStyleCnt="0"/>
      <dgm:spPr/>
    </dgm:pt>
    <dgm:pt modelId="{4F4CE935-B1FB-4A3D-B2C0-3CDF8FFECBEC}" type="pres">
      <dgm:prSet presAssocID="{722C3559-D73B-4C48-B4C0-CC6DEF702CC9}" presName="childText" presStyleLbl="conFgAcc1" presStyleIdx="0" presStyleCnt="1">
        <dgm:presLayoutVars>
          <dgm:bulletEnabled val="1"/>
        </dgm:presLayoutVars>
      </dgm:prSet>
      <dgm:spPr/>
      <dgm:t>
        <a:bodyPr/>
        <a:lstStyle/>
        <a:p>
          <a:endParaRPr lang="en-US"/>
        </a:p>
      </dgm:t>
    </dgm:pt>
  </dgm:ptLst>
  <dgm:cxnLst>
    <dgm:cxn modelId="{8AD89714-8F98-4C89-ACD0-ABC060239329}" srcId="{722C3559-D73B-4C48-B4C0-CC6DEF702CC9}" destId="{E2532273-3762-46C8-A82F-81221D7689E3}" srcOrd="1" destOrd="0" parTransId="{EF56D466-AB52-4CF9-B836-4C16009F80C0}" sibTransId="{523607C9-C2BF-48E9-9843-D97971468EDA}"/>
    <dgm:cxn modelId="{67E30B8E-BDA1-4B18-8879-AE0E994AA2FD}" srcId="{722C3559-D73B-4C48-B4C0-CC6DEF702CC9}" destId="{4BD835E8-F569-4CDA-8A1D-906675246F53}" srcOrd="3" destOrd="0" parTransId="{0F2B0EC9-8471-48D9-9933-3E62FB84ED0C}" sibTransId="{02F7BE4B-B4BA-4BB7-BA7D-B5AE581B666D}"/>
    <dgm:cxn modelId="{B7880E16-DE74-495A-B693-E0A14E180825}" type="presOf" srcId="{4BD835E8-F569-4CDA-8A1D-906675246F53}" destId="{4F4CE935-B1FB-4A3D-B2C0-3CDF8FFECBEC}" srcOrd="0" destOrd="3" presId="urn:microsoft.com/office/officeart/2005/8/layout/list1"/>
    <dgm:cxn modelId="{2A2D194F-8822-49BF-ACDC-3FD552E2D31D}" type="presOf" srcId="{E2532273-3762-46C8-A82F-81221D7689E3}" destId="{4F4CE935-B1FB-4A3D-B2C0-3CDF8FFECBEC}" srcOrd="0" destOrd="1" presId="urn:microsoft.com/office/officeart/2005/8/layout/list1"/>
    <dgm:cxn modelId="{7CE53AD1-F428-4486-8205-402290A2BB38}" type="presOf" srcId="{87E4A361-315D-4D20-A984-E135821908B6}" destId="{4F4CE935-B1FB-4A3D-B2C0-3CDF8FFECBEC}" srcOrd="0" destOrd="8" presId="urn:microsoft.com/office/officeart/2005/8/layout/list1"/>
    <dgm:cxn modelId="{8851E04F-075D-4512-AC94-D314DC01B9CC}" type="presOf" srcId="{EC1F3E7F-59EC-4302-A551-BC9E36118D87}" destId="{4F4CE935-B1FB-4A3D-B2C0-3CDF8FFECBEC}" srcOrd="0" destOrd="0" presId="urn:microsoft.com/office/officeart/2005/8/layout/list1"/>
    <dgm:cxn modelId="{701C29D7-2907-4554-AACB-333D53725BB7}" srcId="{722C3559-D73B-4C48-B4C0-CC6DEF702CC9}" destId="{61201A1E-B872-452A-B09D-144CCDB966BE}" srcOrd="6" destOrd="0" parTransId="{5CD30F50-87CD-40DC-977B-FCDB81816D41}" sibTransId="{1E93287C-9936-42DB-A185-2B052F2DBBF0}"/>
    <dgm:cxn modelId="{D90E174A-4048-499B-B2E5-396DFD4C6048}" type="presOf" srcId="{EE7A0E22-6A28-4A79-9BDC-79AB2ABFEA65}" destId="{4F4CE935-B1FB-4A3D-B2C0-3CDF8FFECBEC}" srcOrd="0" destOrd="7" presId="urn:microsoft.com/office/officeart/2005/8/layout/list1"/>
    <dgm:cxn modelId="{2CB90FD6-F86F-4C32-BD3C-9F1AAB26567E}" type="presOf" srcId="{E1398C55-8882-418A-9B5C-372799D835A2}" destId="{4F4CE935-B1FB-4A3D-B2C0-3CDF8FFECBEC}" srcOrd="0" destOrd="5" presId="urn:microsoft.com/office/officeart/2005/8/layout/list1"/>
    <dgm:cxn modelId="{A7C17767-A6E8-4771-99DF-FAD6200898E0}" type="presOf" srcId="{AE6C5444-7457-4771-B411-A81AF47070E5}" destId="{4F4CE935-B1FB-4A3D-B2C0-3CDF8FFECBEC}" srcOrd="0" destOrd="4" presId="urn:microsoft.com/office/officeart/2005/8/layout/list1"/>
    <dgm:cxn modelId="{DA17D1DA-0B6B-4DEA-AAC2-F572CE816BA8}" type="presOf" srcId="{722C3559-D73B-4C48-B4C0-CC6DEF702CC9}" destId="{374CB7EB-5687-4892-85EB-D94F06430DB2}" srcOrd="0" destOrd="0" presId="urn:microsoft.com/office/officeart/2005/8/layout/list1"/>
    <dgm:cxn modelId="{EB7EBE81-9FDD-4963-B287-0B2C3F480110}" type="presOf" srcId="{722C3559-D73B-4C48-B4C0-CC6DEF702CC9}" destId="{4EE8B1F2-F009-4D3E-996F-876EA1050D47}" srcOrd="1" destOrd="0" presId="urn:microsoft.com/office/officeart/2005/8/layout/list1"/>
    <dgm:cxn modelId="{011FBE82-2765-41CA-A92C-2227DFFC3F6C}" srcId="{722C3559-D73B-4C48-B4C0-CC6DEF702CC9}" destId="{725A2FF1-706D-4117-B518-59275929062D}" srcOrd="2" destOrd="0" parTransId="{9134AC83-F996-4C6B-9ADE-0CFD5FBA5C8B}" sibTransId="{32E42D0B-9A38-42C1-B9D5-ACAB005BB75D}"/>
    <dgm:cxn modelId="{12241C9E-9CB8-4F32-8E88-E509B8380048}" srcId="{722C3559-D73B-4C48-B4C0-CC6DEF702CC9}" destId="{87E4A361-315D-4D20-A984-E135821908B6}" srcOrd="8" destOrd="0" parTransId="{17E38B6D-2E41-4748-8A7A-E28B6C3F75E1}" sibTransId="{D097D849-4141-4B7B-A19B-3AC1094AB83D}"/>
    <dgm:cxn modelId="{52728368-BE87-4EBA-A901-0F61926E5EBF}" type="presOf" srcId="{725A2FF1-706D-4117-B518-59275929062D}" destId="{4F4CE935-B1FB-4A3D-B2C0-3CDF8FFECBEC}" srcOrd="0" destOrd="2" presId="urn:microsoft.com/office/officeart/2005/8/layout/list1"/>
    <dgm:cxn modelId="{F02D08D5-EE50-4B36-8744-8A64458BA16C}" srcId="{722C3559-D73B-4C48-B4C0-CC6DEF702CC9}" destId="{AE6C5444-7457-4771-B411-A81AF47070E5}" srcOrd="4" destOrd="0" parTransId="{39DD98C2-33FE-43CF-8DFE-275F1A0DABAD}" sibTransId="{28869836-8570-4F09-AF32-550C0D1994C8}"/>
    <dgm:cxn modelId="{ECF062D8-DC2E-4DEB-A1C1-6DB560211791}" type="presOf" srcId="{61201A1E-B872-452A-B09D-144CCDB966BE}" destId="{4F4CE935-B1FB-4A3D-B2C0-3CDF8FFECBEC}" srcOrd="0" destOrd="6" presId="urn:microsoft.com/office/officeart/2005/8/layout/list1"/>
    <dgm:cxn modelId="{2B756EC6-F116-4CC6-AF7D-DB49456C6753}" srcId="{FC877453-45F5-478E-848A-C6E196C8254F}" destId="{722C3559-D73B-4C48-B4C0-CC6DEF702CC9}" srcOrd="0" destOrd="0" parTransId="{23004A61-5D09-4A68-9163-66F0B6CB7862}" sibTransId="{C5259894-6C13-4F8B-B326-B2BF953078AB}"/>
    <dgm:cxn modelId="{971F2CBD-BE43-4238-AC5A-BC2E201398E4}" srcId="{722C3559-D73B-4C48-B4C0-CC6DEF702CC9}" destId="{EE7A0E22-6A28-4A79-9BDC-79AB2ABFEA65}" srcOrd="7" destOrd="0" parTransId="{7014FC8F-DB1A-4911-A0FD-F1C41BB39BA4}" sibTransId="{9DC63FF0-04FA-4470-90C6-36AE26E5248B}"/>
    <dgm:cxn modelId="{F843E976-88CE-4DBE-BDA8-53B0AC2538C7}" srcId="{722C3559-D73B-4C48-B4C0-CC6DEF702CC9}" destId="{EC1F3E7F-59EC-4302-A551-BC9E36118D87}" srcOrd="0" destOrd="0" parTransId="{214825A2-32CD-4531-966D-9D38AE11C085}" sibTransId="{9DAD0734-A0AE-48FD-AC45-78B28D597112}"/>
    <dgm:cxn modelId="{73527CEE-87AF-4FEB-861A-1A3523371FEB}" srcId="{722C3559-D73B-4C48-B4C0-CC6DEF702CC9}" destId="{E1398C55-8882-418A-9B5C-372799D835A2}" srcOrd="5" destOrd="0" parTransId="{1E682BE3-EB52-4E69-9150-4C064CE624A4}" sibTransId="{ADC60C23-7193-4E11-B9CC-28F5916220B3}"/>
    <dgm:cxn modelId="{950172BC-99C9-469E-A262-DA34F136FC5F}" type="presOf" srcId="{FC877453-45F5-478E-848A-C6E196C8254F}" destId="{4DD5213F-2DD2-40AC-AAFC-FC7F32D72991}" srcOrd="0" destOrd="0" presId="urn:microsoft.com/office/officeart/2005/8/layout/list1"/>
    <dgm:cxn modelId="{5DA1CF06-8810-4892-ABEF-25298A134C5E}" type="presParOf" srcId="{4DD5213F-2DD2-40AC-AAFC-FC7F32D72991}" destId="{CC502B1F-A9A5-4F1D-A5CD-C9708F716385}" srcOrd="0" destOrd="0" presId="urn:microsoft.com/office/officeart/2005/8/layout/list1"/>
    <dgm:cxn modelId="{94A4DEA2-2527-4CEE-9E90-D47D58A30260}" type="presParOf" srcId="{CC502B1F-A9A5-4F1D-A5CD-C9708F716385}" destId="{374CB7EB-5687-4892-85EB-D94F06430DB2}" srcOrd="0" destOrd="0" presId="urn:microsoft.com/office/officeart/2005/8/layout/list1"/>
    <dgm:cxn modelId="{0D046832-EF65-4251-B87B-B9D42AA80A17}" type="presParOf" srcId="{CC502B1F-A9A5-4F1D-A5CD-C9708F716385}" destId="{4EE8B1F2-F009-4D3E-996F-876EA1050D47}" srcOrd="1" destOrd="0" presId="urn:microsoft.com/office/officeart/2005/8/layout/list1"/>
    <dgm:cxn modelId="{12DB4268-9044-48FD-8293-565317385147}" type="presParOf" srcId="{4DD5213F-2DD2-40AC-AAFC-FC7F32D72991}" destId="{82C91D2D-C20B-4147-9036-FDA69DEB05A5}" srcOrd="1" destOrd="0" presId="urn:microsoft.com/office/officeart/2005/8/layout/list1"/>
    <dgm:cxn modelId="{033A3DF7-567F-4929-BDB8-6EE899894E8D}" type="presParOf" srcId="{4DD5213F-2DD2-40AC-AAFC-FC7F32D72991}" destId="{4F4CE935-B1FB-4A3D-B2C0-3CDF8FFECBEC}"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C877453-45F5-478E-848A-C6E196C8254F}"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en-US"/>
        </a:p>
      </dgm:t>
    </dgm:pt>
    <dgm:pt modelId="{722C3559-D73B-4C48-B4C0-CC6DEF702CC9}">
      <dgm:prSet/>
      <dgm:spPr/>
      <dgm:t>
        <a:bodyPr/>
        <a:lstStyle/>
        <a:p>
          <a:pPr algn="ctr" rtl="1"/>
          <a:r>
            <a:rPr lang="fa-IR" dirty="0" smtClean="0">
              <a:cs typeface="B Titr" pitchFamily="2" charset="-78"/>
            </a:rPr>
            <a:t>مبتنی بر حق مالی</a:t>
          </a:r>
          <a:endParaRPr lang="en-US" dirty="0">
            <a:cs typeface="B Titr" pitchFamily="2" charset="-78"/>
          </a:endParaRPr>
        </a:p>
      </dgm:t>
    </dgm:pt>
    <dgm:pt modelId="{23004A61-5D09-4A68-9163-66F0B6CB7862}" type="parTrans" cxnId="{2B756EC6-F116-4CC6-AF7D-DB49456C6753}">
      <dgm:prSet/>
      <dgm:spPr/>
      <dgm:t>
        <a:bodyPr/>
        <a:lstStyle/>
        <a:p>
          <a:endParaRPr lang="en-US">
            <a:cs typeface="B Zar" pitchFamily="2" charset="-78"/>
          </a:endParaRPr>
        </a:p>
      </dgm:t>
    </dgm:pt>
    <dgm:pt modelId="{C5259894-6C13-4F8B-B326-B2BF953078AB}" type="sibTrans" cxnId="{2B756EC6-F116-4CC6-AF7D-DB49456C6753}">
      <dgm:prSet/>
      <dgm:spPr/>
      <dgm:t>
        <a:bodyPr/>
        <a:lstStyle/>
        <a:p>
          <a:endParaRPr lang="en-US">
            <a:cs typeface="B Zar" pitchFamily="2" charset="-78"/>
          </a:endParaRPr>
        </a:p>
      </dgm:t>
    </dgm:pt>
    <dgm:pt modelId="{EC1F3E7F-59EC-4302-A551-BC9E36118D87}">
      <dgm:prSet/>
      <dgm:spPr/>
      <dgm:t>
        <a:bodyPr/>
        <a:lstStyle/>
        <a:p>
          <a:pPr rtl="1"/>
          <a:r>
            <a:rPr lang="fa-IR" spc="300" dirty="0" smtClean="0">
              <a:cs typeface="B Zar" pitchFamily="2" charset="-78"/>
            </a:rPr>
            <a:t>سهام عادی</a:t>
          </a:r>
          <a:endParaRPr lang="en-US" spc="300" dirty="0">
            <a:cs typeface="B Zar" pitchFamily="2" charset="-78"/>
          </a:endParaRPr>
        </a:p>
      </dgm:t>
    </dgm:pt>
    <dgm:pt modelId="{214825A2-32CD-4531-966D-9D38AE11C085}" type="parTrans" cxnId="{F843E976-88CE-4DBE-BDA8-53B0AC2538C7}">
      <dgm:prSet/>
      <dgm:spPr/>
      <dgm:t>
        <a:bodyPr/>
        <a:lstStyle/>
        <a:p>
          <a:endParaRPr lang="en-US">
            <a:cs typeface="B Zar" pitchFamily="2" charset="-78"/>
          </a:endParaRPr>
        </a:p>
      </dgm:t>
    </dgm:pt>
    <dgm:pt modelId="{9DAD0734-A0AE-48FD-AC45-78B28D597112}" type="sibTrans" cxnId="{F843E976-88CE-4DBE-BDA8-53B0AC2538C7}">
      <dgm:prSet/>
      <dgm:spPr/>
      <dgm:t>
        <a:bodyPr/>
        <a:lstStyle/>
        <a:p>
          <a:endParaRPr lang="en-US">
            <a:cs typeface="B Zar" pitchFamily="2" charset="-78"/>
          </a:endParaRPr>
        </a:p>
      </dgm:t>
    </dgm:pt>
    <dgm:pt modelId="{E2532273-3762-46C8-A82F-81221D7689E3}">
      <dgm:prSet/>
      <dgm:spPr/>
      <dgm:t>
        <a:bodyPr/>
        <a:lstStyle/>
        <a:p>
          <a:pPr rtl="1"/>
          <a:r>
            <a:rPr lang="fa-IR" spc="300" dirty="0" smtClean="0">
              <a:cs typeface="B Zar" pitchFamily="2" charset="-78"/>
            </a:rPr>
            <a:t>سهام پروژه</a:t>
          </a:r>
          <a:endParaRPr lang="en-US" spc="300" dirty="0">
            <a:cs typeface="B Zar" pitchFamily="2" charset="-78"/>
          </a:endParaRPr>
        </a:p>
      </dgm:t>
    </dgm:pt>
    <dgm:pt modelId="{EF56D466-AB52-4CF9-B836-4C16009F80C0}" type="parTrans" cxnId="{8AD89714-8F98-4C89-ACD0-ABC060239329}">
      <dgm:prSet/>
      <dgm:spPr/>
      <dgm:t>
        <a:bodyPr/>
        <a:lstStyle/>
        <a:p>
          <a:endParaRPr lang="en-US">
            <a:cs typeface="B Zar" pitchFamily="2" charset="-78"/>
          </a:endParaRPr>
        </a:p>
      </dgm:t>
    </dgm:pt>
    <dgm:pt modelId="{523607C9-C2BF-48E9-9843-D97971468EDA}" type="sibTrans" cxnId="{8AD89714-8F98-4C89-ACD0-ABC060239329}">
      <dgm:prSet/>
      <dgm:spPr/>
      <dgm:t>
        <a:bodyPr/>
        <a:lstStyle/>
        <a:p>
          <a:endParaRPr lang="en-US">
            <a:cs typeface="B Zar" pitchFamily="2" charset="-78"/>
          </a:endParaRPr>
        </a:p>
      </dgm:t>
    </dgm:pt>
    <dgm:pt modelId="{725A2FF1-706D-4117-B518-59275929062D}">
      <dgm:prSet/>
      <dgm:spPr/>
      <dgm:t>
        <a:bodyPr/>
        <a:lstStyle/>
        <a:p>
          <a:pPr rtl="1"/>
          <a:r>
            <a:rPr lang="fa-IR" spc="300" dirty="0" smtClean="0">
              <a:cs typeface="B Zar" pitchFamily="2" charset="-78"/>
            </a:rPr>
            <a:t>صندوق سهام اختصاصی</a:t>
          </a:r>
          <a:endParaRPr lang="en-US" spc="300" dirty="0">
            <a:cs typeface="B Zar" pitchFamily="2" charset="-78"/>
          </a:endParaRPr>
        </a:p>
      </dgm:t>
    </dgm:pt>
    <dgm:pt modelId="{9134AC83-F996-4C6B-9ADE-0CFD5FBA5C8B}" type="parTrans" cxnId="{011FBE82-2765-41CA-A92C-2227DFFC3F6C}">
      <dgm:prSet/>
      <dgm:spPr/>
      <dgm:t>
        <a:bodyPr/>
        <a:lstStyle/>
        <a:p>
          <a:endParaRPr lang="en-US">
            <a:cs typeface="B Zar" pitchFamily="2" charset="-78"/>
          </a:endParaRPr>
        </a:p>
      </dgm:t>
    </dgm:pt>
    <dgm:pt modelId="{32E42D0B-9A38-42C1-B9D5-ACAB005BB75D}" type="sibTrans" cxnId="{011FBE82-2765-41CA-A92C-2227DFFC3F6C}">
      <dgm:prSet/>
      <dgm:spPr/>
      <dgm:t>
        <a:bodyPr/>
        <a:lstStyle/>
        <a:p>
          <a:endParaRPr lang="en-US">
            <a:cs typeface="B Zar" pitchFamily="2" charset="-78"/>
          </a:endParaRPr>
        </a:p>
      </dgm:t>
    </dgm:pt>
    <dgm:pt modelId="{D535BE43-F0B2-4E41-8569-39E0B8904E8E}">
      <dgm:prSet/>
      <dgm:spPr/>
      <dgm:t>
        <a:bodyPr/>
        <a:lstStyle/>
        <a:p>
          <a:pPr rtl="1"/>
          <a:r>
            <a:rPr lang="fa-IR" spc="300" dirty="0" smtClean="0">
              <a:cs typeface="B Zar" pitchFamily="2" charset="-78"/>
            </a:rPr>
            <a:t>صندوق‌های</a:t>
          </a:r>
          <a:r>
            <a:rPr lang="fa-IR" dirty="0" smtClean="0"/>
            <a:t> </a:t>
          </a:r>
          <a:r>
            <a:rPr lang="fa-IR" spc="300" dirty="0" smtClean="0">
              <a:cs typeface="B Zar" pitchFamily="2" charset="-78"/>
            </a:rPr>
            <a:t>تخصصی</a:t>
          </a:r>
          <a:endParaRPr lang="en-US" spc="300" dirty="0" smtClean="0">
            <a:cs typeface="B Zar" pitchFamily="2" charset="-78"/>
          </a:endParaRPr>
        </a:p>
      </dgm:t>
    </dgm:pt>
    <dgm:pt modelId="{8DFFDD76-E326-494D-90FB-5391763A5F5E}" type="parTrans" cxnId="{FAC5260B-975A-4A04-B98B-6FD88BE56BF6}">
      <dgm:prSet/>
      <dgm:spPr/>
      <dgm:t>
        <a:bodyPr/>
        <a:lstStyle/>
        <a:p>
          <a:endParaRPr lang="en-US">
            <a:cs typeface="B Zar" pitchFamily="2" charset="-78"/>
          </a:endParaRPr>
        </a:p>
      </dgm:t>
    </dgm:pt>
    <dgm:pt modelId="{F66065BE-6B9B-47F5-B4B6-FD8016A44167}" type="sibTrans" cxnId="{FAC5260B-975A-4A04-B98B-6FD88BE56BF6}">
      <dgm:prSet/>
      <dgm:spPr/>
      <dgm:t>
        <a:bodyPr/>
        <a:lstStyle/>
        <a:p>
          <a:endParaRPr lang="en-US">
            <a:cs typeface="B Zar" pitchFamily="2" charset="-78"/>
          </a:endParaRPr>
        </a:p>
      </dgm:t>
    </dgm:pt>
    <dgm:pt modelId="{87E4A361-315D-4D20-A984-E135821908B6}">
      <dgm:prSet/>
      <dgm:spPr/>
      <dgm:t>
        <a:bodyPr/>
        <a:lstStyle/>
        <a:p>
          <a:pPr rtl="1"/>
          <a:r>
            <a:rPr lang="fa-IR" spc="300" dirty="0" smtClean="0">
              <a:cs typeface="B Zar" pitchFamily="2" charset="-78"/>
            </a:rPr>
            <a:t>سایر</a:t>
          </a:r>
          <a:endParaRPr lang="en-US" spc="300" dirty="0" smtClean="0">
            <a:cs typeface="B Zar" pitchFamily="2" charset="-78"/>
          </a:endParaRPr>
        </a:p>
      </dgm:t>
    </dgm:pt>
    <dgm:pt modelId="{17E38B6D-2E41-4748-8A7A-E28B6C3F75E1}" type="parTrans" cxnId="{12241C9E-9CB8-4F32-8E88-E509B8380048}">
      <dgm:prSet/>
      <dgm:spPr/>
      <dgm:t>
        <a:bodyPr/>
        <a:lstStyle/>
        <a:p>
          <a:endParaRPr lang="en-US">
            <a:cs typeface="B Zar" pitchFamily="2" charset="-78"/>
          </a:endParaRPr>
        </a:p>
      </dgm:t>
    </dgm:pt>
    <dgm:pt modelId="{D097D849-4141-4B7B-A19B-3AC1094AB83D}" type="sibTrans" cxnId="{12241C9E-9CB8-4F32-8E88-E509B8380048}">
      <dgm:prSet/>
      <dgm:spPr/>
      <dgm:t>
        <a:bodyPr/>
        <a:lstStyle/>
        <a:p>
          <a:endParaRPr lang="en-US">
            <a:cs typeface="B Zar" pitchFamily="2" charset="-78"/>
          </a:endParaRPr>
        </a:p>
      </dgm:t>
    </dgm:pt>
    <dgm:pt modelId="{4DD5213F-2DD2-40AC-AAFC-FC7F32D72991}" type="pres">
      <dgm:prSet presAssocID="{FC877453-45F5-478E-848A-C6E196C8254F}" presName="linear" presStyleCnt="0">
        <dgm:presLayoutVars>
          <dgm:dir/>
          <dgm:animLvl val="lvl"/>
          <dgm:resizeHandles val="exact"/>
        </dgm:presLayoutVars>
      </dgm:prSet>
      <dgm:spPr/>
      <dgm:t>
        <a:bodyPr/>
        <a:lstStyle/>
        <a:p>
          <a:endParaRPr lang="en-US"/>
        </a:p>
      </dgm:t>
    </dgm:pt>
    <dgm:pt modelId="{CC502B1F-A9A5-4F1D-A5CD-C9708F716385}" type="pres">
      <dgm:prSet presAssocID="{722C3559-D73B-4C48-B4C0-CC6DEF702CC9}" presName="parentLin" presStyleCnt="0"/>
      <dgm:spPr/>
    </dgm:pt>
    <dgm:pt modelId="{374CB7EB-5687-4892-85EB-D94F06430DB2}" type="pres">
      <dgm:prSet presAssocID="{722C3559-D73B-4C48-B4C0-CC6DEF702CC9}" presName="parentLeftMargin" presStyleLbl="node1" presStyleIdx="0" presStyleCnt="1"/>
      <dgm:spPr/>
      <dgm:t>
        <a:bodyPr/>
        <a:lstStyle/>
        <a:p>
          <a:endParaRPr lang="en-US"/>
        </a:p>
      </dgm:t>
    </dgm:pt>
    <dgm:pt modelId="{4EE8B1F2-F009-4D3E-996F-876EA1050D47}" type="pres">
      <dgm:prSet presAssocID="{722C3559-D73B-4C48-B4C0-CC6DEF702CC9}" presName="parentText" presStyleLbl="node1" presStyleIdx="0" presStyleCnt="1" custLinFactNeighborY="-42694">
        <dgm:presLayoutVars>
          <dgm:chMax val="0"/>
          <dgm:bulletEnabled val="1"/>
        </dgm:presLayoutVars>
      </dgm:prSet>
      <dgm:spPr/>
      <dgm:t>
        <a:bodyPr/>
        <a:lstStyle/>
        <a:p>
          <a:endParaRPr lang="en-US"/>
        </a:p>
      </dgm:t>
    </dgm:pt>
    <dgm:pt modelId="{82C91D2D-C20B-4147-9036-FDA69DEB05A5}" type="pres">
      <dgm:prSet presAssocID="{722C3559-D73B-4C48-B4C0-CC6DEF702CC9}" presName="negativeSpace" presStyleCnt="0"/>
      <dgm:spPr/>
    </dgm:pt>
    <dgm:pt modelId="{4F4CE935-B1FB-4A3D-B2C0-3CDF8FFECBEC}" type="pres">
      <dgm:prSet presAssocID="{722C3559-D73B-4C48-B4C0-CC6DEF702CC9}" presName="childText" presStyleLbl="conFgAcc1" presStyleIdx="0" presStyleCnt="1" custLinFactNeighborY="-78575">
        <dgm:presLayoutVars>
          <dgm:bulletEnabled val="1"/>
        </dgm:presLayoutVars>
      </dgm:prSet>
      <dgm:spPr/>
      <dgm:t>
        <a:bodyPr/>
        <a:lstStyle/>
        <a:p>
          <a:endParaRPr lang="en-US"/>
        </a:p>
      </dgm:t>
    </dgm:pt>
  </dgm:ptLst>
  <dgm:cxnLst>
    <dgm:cxn modelId="{FAC5260B-975A-4A04-B98B-6FD88BE56BF6}" srcId="{722C3559-D73B-4C48-B4C0-CC6DEF702CC9}" destId="{D535BE43-F0B2-4E41-8569-39E0B8904E8E}" srcOrd="3" destOrd="0" parTransId="{8DFFDD76-E326-494D-90FB-5391763A5F5E}" sibTransId="{F66065BE-6B9B-47F5-B4B6-FD8016A44167}"/>
    <dgm:cxn modelId="{8AD89714-8F98-4C89-ACD0-ABC060239329}" srcId="{722C3559-D73B-4C48-B4C0-CC6DEF702CC9}" destId="{E2532273-3762-46C8-A82F-81221D7689E3}" srcOrd="1" destOrd="0" parTransId="{EF56D466-AB52-4CF9-B836-4C16009F80C0}" sibTransId="{523607C9-C2BF-48E9-9843-D97971468EDA}"/>
    <dgm:cxn modelId="{2B756EC6-F116-4CC6-AF7D-DB49456C6753}" srcId="{FC877453-45F5-478E-848A-C6E196C8254F}" destId="{722C3559-D73B-4C48-B4C0-CC6DEF702CC9}" srcOrd="0" destOrd="0" parTransId="{23004A61-5D09-4A68-9163-66F0B6CB7862}" sibTransId="{C5259894-6C13-4F8B-B326-B2BF953078AB}"/>
    <dgm:cxn modelId="{44602460-0DBE-4422-B7F6-AF8D33DF9F1A}" type="presOf" srcId="{87E4A361-315D-4D20-A984-E135821908B6}" destId="{4F4CE935-B1FB-4A3D-B2C0-3CDF8FFECBEC}" srcOrd="0" destOrd="4" presId="urn:microsoft.com/office/officeart/2005/8/layout/list1"/>
    <dgm:cxn modelId="{B06A73BE-2587-4356-937A-2D47A38742BF}" type="presOf" srcId="{FC877453-45F5-478E-848A-C6E196C8254F}" destId="{4DD5213F-2DD2-40AC-AAFC-FC7F32D72991}" srcOrd="0" destOrd="0" presId="urn:microsoft.com/office/officeart/2005/8/layout/list1"/>
    <dgm:cxn modelId="{51178C77-3ED8-40E9-8997-E27F5F5A9671}" type="presOf" srcId="{E2532273-3762-46C8-A82F-81221D7689E3}" destId="{4F4CE935-B1FB-4A3D-B2C0-3CDF8FFECBEC}" srcOrd="0" destOrd="1" presId="urn:microsoft.com/office/officeart/2005/8/layout/list1"/>
    <dgm:cxn modelId="{5565E076-3AA7-4434-B10C-9FE46BFD0D99}" type="presOf" srcId="{D535BE43-F0B2-4E41-8569-39E0B8904E8E}" destId="{4F4CE935-B1FB-4A3D-B2C0-3CDF8FFECBEC}" srcOrd="0" destOrd="3" presId="urn:microsoft.com/office/officeart/2005/8/layout/list1"/>
    <dgm:cxn modelId="{011FBE82-2765-41CA-A92C-2227DFFC3F6C}" srcId="{722C3559-D73B-4C48-B4C0-CC6DEF702CC9}" destId="{725A2FF1-706D-4117-B518-59275929062D}" srcOrd="2" destOrd="0" parTransId="{9134AC83-F996-4C6B-9ADE-0CFD5FBA5C8B}" sibTransId="{32E42D0B-9A38-42C1-B9D5-ACAB005BB75D}"/>
    <dgm:cxn modelId="{85AD9A41-2227-486A-8474-DB1429003629}" type="presOf" srcId="{725A2FF1-706D-4117-B518-59275929062D}" destId="{4F4CE935-B1FB-4A3D-B2C0-3CDF8FFECBEC}" srcOrd="0" destOrd="2" presId="urn:microsoft.com/office/officeart/2005/8/layout/list1"/>
    <dgm:cxn modelId="{12241C9E-9CB8-4F32-8E88-E509B8380048}" srcId="{722C3559-D73B-4C48-B4C0-CC6DEF702CC9}" destId="{87E4A361-315D-4D20-A984-E135821908B6}" srcOrd="4" destOrd="0" parTransId="{17E38B6D-2E41-4748-8A7A-E28B6C3F75E1}" sibTransId="{D097D849-4141-4B7B-A19B-3AC1094AB83D}"/>
    <dgm:cxn modelId="{F843E976-88CE-4DBE-BDA8-53B0AC2538C7}" srcId="{722C3559-D73B-4C48-B4C0-CC6DEF702CC9}" destId="{EC1F3E7F-59EC-4302-A551-BC9E36118D87}" srcOrd="0" destOrd="0" parTransId="{214825A2-32CD-4531-966D-9D38AE11C085}" sibTransId="{9DAD0734-A0AE-48FD-AC45-78B28D597112}"/>
    <dgm:cxn modelId="{7A91EE59-32B7-410A-B9FF-2A3CF63482E9}" type="presOf" srcId="{EC1F3E7F-59EC-4302-A551-BC9E36118D87}" destId="{4F4CE935-B1FB-4A3D-B2C0-3CDF8FFECBEC}" srcOrd="0" destOrd="0" presId="urn:microsoft.com/office/officeart/2005/8/layout/list1"/>
    <dgm:cxn modelId="{57A36022-770C-45F6-9550-AE42B6983ADE}" type="presOf" srcId="{722C3559-D73B-4C48-B4C0-CC6DEF702CC9}" destId="{4EE8B1F2-F009-4D3E-996F-876EA1050D47}" srcOrd="1" destOrd="0" presId="urn:microsoft.com/office/officeart/2005/8/layout/list1"/>
    <dgm:cxn modelId="{239D4C3A-08AB-49C5-9DD3-38DDF5E43121}" type="presOf" srcId="{722C3559-D73B-4C48-B4C0-CC6DEF702CC9}" destId="{374CB7EB-5687-4892-85EB-D94F06430DB2}" srcOrd="0" destOrd="0" presId="urn:microsoft.com/office/officeart/2005/8/layout/list1"/>
    <dgm:cxn modelId="{EFC38393-63D6-4F80-ADB5-41ACCF71F7F0}" type="presParOf" srcId="{4DD5213F-2DD2-40AC-AAFC-FC7F32D72991}" destId="{CC502B1F-A9A5-4F1D-A5CD-C9708F716385}" srcOrd="0" destOrd="0" presId="urn:microsoft.com/office/officeart/2005/8/layout/list1"/>
    <dgm:cxn modelId="{32154DB4-1AAF-4898-892B-1D7ED9EC86EE}" type="presParOf" srcId="{CC502B1F-A9A5-4F1D-A5CD-C9708F716385}" destId="{374CB7EB-5687-4892-85EB-D94F06430DB2}" srcOrd="0" destOrd="0" presId="urn:microsoft.com/office/officeart/2005/8/layout/list1"/>
    <dgm:cxn modelId="{67F6F760-C010-409B-BB8F-B67EC523F6E4}" type="presParOf" srcId="{CC502B1F-A9A5-4F1D-A5CD-C9708F716385}" destId="{4EE8B1F2-F009-4D3E-996F-876EA1050D47}" srcOrd="1" destOrd="0" presId="urn:microsoft.com/office/officeart/2005/8/layout/list1"/>
    <dgm:cxn modelId="{40F53ED8-5D56-47D9-BEBC-AA3A8448444B}" type="presParOf" srcId="{4DD5213F-2DD2-40AC-AAFC-FC7F32D72991}" destId="{82C91D2D-C20B-4147-9036-FDA69DEB05A5}" srcOrd="1" destOrd="0" presId="urn:microsoft.com/office/officeart/2005/8/layout/list1"/>
    <dgm:cxn modelId="{9D2E310D-269C-461E-9DA0-A455A6B4C967}" type="presParOf" srcId="{4DD5213F-2DD2-40AC-AAFC-FC7F32D72991}" destId="{4F4CE935-B1FB-4A3D-B2C0-3CDF8FFECBEC}" srcOrd="2" destOrd="0" presId="urn:microsoft.com/office/officeart/2005/8/layout/list1"/>
  </dgm:cxnLst>
  <dgm:bg/>
  <dgm:whole/>
  <dgm:extLst>
    <a:ext uri="http://schemas.microsoft.com/office/drawing/2008/diagram">
      <dsp:dataModelExt xmlns:dsp="http://schemas.microsoft.com/office/drawing/2008/diagram" xmlns="" relId="rId13"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C877453-45F5-478E-848A-C6E196C8254F}" type="doc">
      <dgm:prSet loTypeId="urn:microsoft.com/office/officeart/2005/8/layout/list1" loCatId="list" qsTypeId="urn:microsoft.com/office/officeart/2005/8/quickstyle/3d2" qsCatId="3D" csTypeId="urn:microsoft.com/office/officeart/2005/8/colors/colorful4" csCatId="colorful" phldr="1"/>
      <dgm:spPr/>
      <dgm:t>
        <a:bodyPr/>
        <a:lstStyle/>
        <a:p>
          <a:endParaRPr lang="en-US"/>
        </a:p>
      </dgm:t>
    </dgm:pt>
    <dgm:pt modelId="{722C3559-D73B-4C48-B4C0-CC6DEF702CC9}">
      <dgm:prSet/>
      <dgm:spPr/>
      <dgm:t>
        <a:bodyPr/>
        <a:lstStyle/>
        <a:p>
          <a:pPr algn="ctr" rtl="1"/>
          <a:r>
            <a:rPr lang="fa-IR" dirty="0" smtClean="0">
              <a:cs typeface="B Titr" pitchFamily="2" charset="-78"/>
            </a:rPr>
            <a:t>با ماهیت دوگانه</a:t>
          </a:r>
          <a:endParaRPr lang="en-US" dirty="0">
            <a:cs typeface="B Titr" pitchFamily="2" charset="-78"/>
          </a:endParaRPr>
        </a:p>
      </dgm:t>
    </dgm:pt>
    <dgm:pt modelId="{23004A61-5D09-4A68-9163-66F0B6CB7862}" type="parTrans" cxnId="{2B756EC6-F116-4CC6-AF7D-DB49456C6753}">
      <dgm:prSet/>
      <dgm:spPr/>
      <dgm:t>
        <a:bodyPr/>
        <a:lstStyle/>
        <a:p>
          <a:endParaRPr lang="en-US">
            <a:cs typeface="B Zar" pitchFamily="2" charset="-78"/>
          </a:endParaRPr>
        </a:p>
      </dgm:t>
    </dgm:pt>
    <dgm:pt modelId="{C5259894-6C13-4F8B-B326-B2BF953078AB}" type="sibTrans" cxnId="{2B756EC6-F116-4CC6-AF7D-DB49456C6753}">
      <dgm:prSet/>
      <dgm:spPr/>
      <dgm:t>
        <a:bodyPr/>
        <a:lstStyle/>
        <a:p>
          <a:endParaRPr lang="en-US">
            <a:cs typeface="B Zar" pitchFamily="2" charset="-78"/>
          </a:endParaRPr>
        </a:p>
      </dgm:t>
    </dgm:pt>
    <dgm:pt modelId="{EC1F3E7F-59EC-4302-A551-BC9E36118D87}">
      <dgm:prSet custT="1"/>
      <dgm:spPr/>
      <dgm:t>
        <a:bodyPr/>
        <a:lstStyle/>
        <a:p>
          <a:pPr rtl="1"/>
          <a:r>
            <a:rPr lang="fa-IR" sz="3200" spc="300" dirty="0" smtClean="0">
              <a:cs typeface="B Zar" pitchFamily="2" charset="-78"/>
            </a:rPr>
            <a:t>سهام ممتاز</a:t>
          </a:r>
          <a:endParaRPr lang="en-US" sz="3200" spc="300" dirty="0">
            <a:cs typeface="B Zar" pitchFamily="2" charset="-78"/>
          </a:endParaRPr>
        </a:p>
      </dgm:t>
    </dgm:pt>
    <dgm:pt modelId="{214825A2-32CD-4531-966D-9D38AE11C085}" type="parTrans" cxnId="{F843E976-88CE-4DBE-BDA8-53B0AC2538C7}">
      <dgm:prSet/>
      <dgm:spPr/>
      <dgm:t>
        <a:bodyPr/>
        <a:lstStyle/>
        <a:p>
          <a:endParaRPr lang="en-US">
            <a:cs typeface="B Zar" pitchFamily="2" charset="-78"/>
          </a:endParaRPr>
        </a:p>
      </dgm:t>
    </dgm:pt>
    <dgm:pt modelId="{9DAD0734-A0AE-48FD-AC45-78B28D597112}" type="sibTrans" cxnId="{F843E976-88CE-4DBE-BDA8-53B0AC2538C7}">
      <dgm:prSet/>
      <dgm:spPr/>
      <dgm:t>
        <a:bodyPr/>
        <a:lstStyle/>
        <a:p>
          <a:endParaRPr lang="en-US">
            <a:cs typeface="B Zar" pitchFamily="2" charset="-78"/>
          </a:endParaRPr>
        </a:p>
      </dgm:t>
    </dgm:pt>
    <dgm:pt modelId="{E2532273-3762-46C8-A82F-81221D7689E3}">
      <dgm:prSet custT="1"/>
      <dgm:spPr/>
      <dgm:t>
        <a:bodyPr/>
        <a:lstStyle/>
        <a:p>
          <a:pPr rtl="1"/>
          <a:r>
            <a:rPr lang="fa-IR" sz="3200" dirty="0" smtClean="0">
              <a:cs typeface="B Zar" pitchFamily="2" charset="-78"/>
            </a:rPr>
            <a:t>اوراق</a:t>
          </a:r>
          <a:r>
            <a:rPr lang="fa-IR" sz="3200" dirty="0" smtClean="0"/>
            <a:t> </a:t>
          </a:r>
          <a:r>
            <a:rPr lang="fa-IR" sz="3200" spc="300" dirty="0" smtClean="0">
              <a:cs typeface="B Zar" pitchFamily="2" charset="-78"/>
            </a:rPr>
            <a:t>قرضۀ</a:t>
          </a:r>
          <a:r>
            <a:rPr lang="fa-IR" sz="3200" dirty="0" smtClean="0"/>
            <a:t> </a:t>
          </a:r>
          <a:r>
            <a:rPr lang="fa-IR" sz="3200" spc="300" dirty="0" smtClean="0">
              <a:cs typeface="B Zar" pitchFamily="2" charset="-78"/>
            </a:rPr>
            <a:t>قابل‌تبدیل</a:t>
          </a:r>
          <a:endParaRPr lang="en-US" sz="3200" spc="300" dirty="0" smtClean="0">
            <a:cs typeface="B Zar" pitchFamily="2" charset="-78"/>
          </a:endParaRPr>
        </a:p>
      </dgm:t>
    </dgm:pt>
    <dgm:pt modelId="{EF56D466-AB52-4CF9-B836-4C16009F80C0}" type="parTrans" cxnId="{8AD89714-8F98-4C89-ACD0-ABC060239329}">
      <dgm:prSet/>
      <dgm:spPr/>
      <dgm:t>
        <a:bodyPr/>
        <a:lstStyle/>
        <a:p>
          <a:endParaRPr lang="en-US">
            <a:cs typeface="B Zar" pitchFamily="2" charset="-78"/>
          </a:endParaRPr>
        </a:p>
      </dgm:t>
    </dgm:pt>
    <dgm:pt modelId="{523607C9-C2BF-48E9-9843-D97971468EDA}" type="sibTrans" cxnId="{8AD89714-8F98-4C89-ACD0-ABC060239329}">
      <dgm:prSet/>
      <dgm:spPr/>
      <dgm:t>
        <a:bodyPr/>
        <a:lstStyle/>
        <a:p>
          <a:endParaRPr lang="en-US">
            <a:cs typeface="B Zar" pitchFamily="2" charset="-78"/>
          </a:endParaRPr>
        </a:p>
      </dgm:t>
    </dgm:pt>
    <dgm:pt modelId="{87E4A361-315D-4D20-A984-E135821908B6}">
      <dgm:prSet custT="1"/>
      <dgm:spPr/>
      <dgm:t>
        <a:bodyPr/>
        <a:lstStyle/>
        <a:p>
          <a:pPr rtl="1"/>
          <a:r>
            <a:rPr lang="fa-IR" sz="3200" spc="300" dirty="0" smtClean="0">
              <a:cs typeface="B Zar" pitchFamily="2" charset="-78"/>
            </a:rPr>
            <a:t>سایر</a:t>
          </a:r>
          <a:endParaRPr lang="en-US" sz="3200" spc="300" dirty="0" smtClean="0">
            <a:cs typeface="B Zar" pitchFamily="2" charset="-78"/>
          </a:endParaRPr>
        </a:p>
      </dgm:t>
    </dgm:pt>
    <dgm:pt modelId="{17E38B6D-2E41-4748-8A7A-E28B6C3F75E1}" type="parTrans" cxnId="{12241C9E-9CB8-4F32-8E88-E509B8380048}">
      <dgm:prSet/>
      <dgm:spPr/>
      <dgm:t>
        <a:bodyPr/>
        <a:lstStyle/>
        <a:p>
          <a:endParaRPr lang="en-US">
            <a:cs typeface="B Zar" pitchFamily="2" charset="-78"/>
          </a:endParaRPr>
        </a:p>
      </dgm:t>
    </dgm:pt>
    <dgm:pt modelId="{D097D849-4141-4B7B-A19B-3AC1094AB83D}" type="sibTrans" cxnId="{12241C9E-9CB8-4F32-8E88-E509B8380048}">
      <dgm:prSet/>
      <dgm:spPr/>
      <dgm:t>
        <a:bodyPr/>
        <a:lstStyle/>
        <a:p>
          <a:endParaRPr lang="en-US">
            <a:cs typeface="B Zar" pitchFamily="2" charset="-78"/>
          </a:endParaRPr>
        </a:p>
      </dgm:t>
    </dgm:pt>
    <dgm:pt modelId="{54B9FEA5-D715-404E-A864-6326A8992F49}">
      <dgm:prSet custT="1"/>
      <dgm:spPr/>
      <dgm:t>
        <a:bodyPr/>
        <a:lstStyle/>
        <a:p>
          <a:pPr rtl="1"/>
          <a:r>
            <a:rPr lang="fa-IR" sz="3200" spc="300" dirty="0" smtClean="0">
              <a:cs typeface="B Zar" pitchFamily="2" charset="-78"/>
            </a:rPr>
            <a:t>گواهی خرید سهام</a:t>
          </a:r>
          <a:endParaRPr lang="en-US" sz="3200" spc="300" dirty="0">
            <a:cs typeface="B Zar" pitchFamily="2" charset="-78"/>
          </a:endParaRPr>
        </a:p>
      </dgm:t>
    </dgm:pt>
    <dgm:pt modelId="{7C2AE3CA-F569-4576-9A14-B1F5F3A01B3E}" type="parTrans" cxnId="{A93A4F90-2950-496F-9191-D1D4FA388866}">
      <dgm:prSet/>
      <dgm:spPr/>
      <dgm:t>
        <a:bodyPr/>
        <a:lstStyle/>
        <a:p>
          <a:endParaRPr lang="en-US"/>
        </a:p>
      </dgm:t>
    </dgm:pt>
    <dgm:pt modelId="{8CB5CD18-8849-4A5E-811E-2B28B366E6D7}" type="sibTrans" cxnId="{A93A4F90-2950-496F-9191-D1D4FA388866}">
      <dgm:prSet/>
      <dgm:spPr/>
      <dgm:t>
        <a:bodyPr/>
        <a:lstStyle/>
        <a:p>
          <a:endParaRPr lang="en-US"/>
        </a:p>
      </dgm:t>
    </dgm:pt>
    <dgm:pt modelId="{4DD5213F-2DD2-40AC-AAFC-FC7F32D72991}" type="pres">
      <dgm:prSet presAssocID="{FC877453-45F5-478E-848A-C6E196C8254F}" presName="linear" presStyleCnt="0">
        <dgm:presLayoutVars>
          <dgm:dir/>
          <dgm:animLvl val="lvl"/>
          <dgm:resizeHandles val="exact"/>
        </dgm:presLayoutVars>
      </dgm:prSet>
      <dgm:spPr/>
      <dgm:t>
        <a:bodyPr/>
        <a:lstStyle/>
        <a:p>
          <a:endParaRPr lang="en-US"/>
        </a:p>
      </dgm:t>
    </dgm:pt>
    <dgm:pt modelId="{CC502B1F-A9A5-4F1D-A5CD-C9708F716385}" type="pres">
      <dgm:prSet presAssocID="{722C3559-D73B-4C48-B4C0-CC6DEF702CC9}" presName="parentLin" presStyleCnt="0"/>
      <dgm:spPr/>
    </dgm:pt>
    <dgm:pt modelId="{374CB7EB-5687-4892-85EB-D94F06430DB2}" type="pres">
      <dgm:prSet presAssocID="{722C3559-D73B-4C48-B4C0-CC6DEF702CC9}" presName="parentLeftMargin" presStyleLbl="node1" presStyleIdx="0" presStyleCnt="1"/>
      <dgm:spPr/>
      <dgm:t>
        <a:bodyPr/>
        <a:lstStyle/>
        <a:p>
          <a:endParaRPr lang="en-US"/>
        </a:p>
      </dgm:t>
    </dgm:pt>
    <dgm:pt modelId="{4EE8B1F2-F009-4D3E-996F-876EA1050D47}" type="pres">
      <dgm:prSet presAssocID="{722C3559-D73B-4C48-B4C0-CC6DEF702CC9}" presName="parentText" presStyleLbl="node1" presStyleIdx="0" presStyleCnt="1">
        <dgm:presLayoutVars>
          <dgm:chMax val="0"/>
          <dgm:bulletEnabled val="1"/>
        </dgm:presLayoutVars>
      </dgm:prSet>
      <dgm:spPr/>
      <dgm:t>
        <a:bodyPr/>
        <a:lstStyle/>
        <a:p>
          <a:endParaRPr lang="en-US"/>
        </a:p>
      </dgm:t>
    </dgm:pt>
    <dgm:pt modelId="{82C91D2D-C20B-4147-9036-FDA69DEB05A5}" type="pres">
      <dgm:prSet presAssocID="{722C3559-D73B-4C48-B4C0-CC6DEF702CC9}" presName="negativeSpace" presStyleCnt="0"/>
      <dgm:spPr/>
    </dgm:pt>
    <dgm:pt modelId="{4F4CE935-B1FB-4A3D-B2C0-3CDF8FFECBEC}" type="pres">
      <dgm:prSet presAssocID="{722C3559-D73B-4C48-B4C0-CC6DEF702CC9}" presName="childText" presStyleLbl="conFgAcc1" presStyleIdx="0" presStyleCnt="1" custLinFactNeighborX="-1786">
        <dgm:presLayoutVars>
          <dgm:bulletEnabled val="1"/>
        </dgm:presLayoutVars>
      </dgm:prSet>
      <dgm:spPr/>
      <dgm:t>
        <a:bodyPr/>
        <a:lstStyle/>
        <a:p>
          <a:endParaRPr lang="en-US"/>
        </a:p>
      </dgm:t>
    </dgm:pt>
  </dgm:ptLst>
  <dgm:cxnLst>
    <dgm:cxn modelId="{3D21AB1D-F16D-4CF3-BF57-090900256AEA}" type="presOf" srcId="{54B9FEA5-D715-404E-A864-6326A8992F49}" destId="{4F4CE935-B1FB-4A3D-B2C0-3CDF8FFECBEC}" srcOrd="0" destOrd="1" presId="urn:microsoft.com/office/officeart/2005/8/layout/list1"/>
    <dgm:cxn modelId="{BC35C755-EC61-4807-AAED-8183A1D234AB}" type="presOf" srcId="{722C3559-D73B-4C48-B4C0-CC6DEF702CC9}" destId="{374CB7EB-5687-4892-85EB-D94F06430DB2}" srcOrd="0" destOrd="0" presId="urn:microsoft.com/office/officeart/2005/8/layout/list1"/>
    <dgm:cxn modelId="{8AD89714-8F98-4C89-ACD0-ABC060239329}" srcId="{722C3559-D73B-4C48-B4C0-CC6DEF702CC9}" destId="{E2532273-3762-46C8-A82F-81221D7689E3}" srcOrd="2" destOrd="0" parTransId="{EF56D466-AB52-4CF9-B836-4C16009F80C0}" sibTransId="{523607C9-C2BF-48E9-9843-D97971468EDA}"/>
    <dgm:cxn modelId="{2B756EC6-F116-4CC6-AF7D-DB49456C6753}" srcId="{FC877453-45F5-478E-848A-C6E196C8254F}" destId="{722C3559-D73B-4C48-B4C0-CC6DEF702CC9}" srcOrd="0" destOrd="0" parTransId="{23004A61-5D09-4A68-9163-66F0B6CB7862}" sibTransId="{C5259894-6C13-4F8B-B326-B2BF953078AB}"/>
    <dgm:cxn modelId="{4B5E9E19-2F3B-43B7-8AFE-BBFE0F347450}" type="presOf" srcId="{EC1F3E7F-59EC-4302-A551-BC9E36118D87}" destId="{4F4CE935-B1FB-4A3D-B2C0-3CDF8FFECBEC}" srcOrd="0" destOrd="0" presId="urn:microsoft.com/office/officeart/2005/8/layout/list1"/>
    <dgm:cxn modelId="{CBA3D1EB-694C-4640-ADB6-FFD3AA771733}" type="presOf" srcId="{722C3559-D73B-4C48-B4C0-CC6DEF702CC9}" destId="{4EE8B1F2-F009-4D3E-996F-876EA1050D47}" srcOrd="1" destOrd="0" presId="urn:microsoft.com/office/officeart/2005/8/layout/list1"/>
    <dgm:cxn modelId="{A93A4F90-2950-496F-9191-D1D4FA388866}" srcId="{722C3559-D73B-4C48-B4C0-CC6DEF702CC9}" destId="{54B9FEA5-D715-404E-A864-6326A8992F49}" srcOrd="1" destOrd="0" parTransId="{7C2AE3CA-F569-4576-9A14-B1F5F3A01B3E}" sibTransId="{8CB5CD18-8849-4A5E-811E-2B28B366E6D7}"/>
    <dgm:cxn modelId="{06ABD52D-4609-4916-B2C1-6F374735741E}" type="presOf" srcId="{FC877453-45F5-478E-848A-C6E196C8254F}" destId="{4DD5213F-2DD2-40AC-AAFC-FC7F32D72991}" srcOrd="0" destOrd="0" presId="urn:microsoft.com/office/officeart/2005/8/layout/list1"/>
    <dgm:cxn modelId="{12241C9E-9CB8-4F32-8E88-E509B8380048}" srcId="{722C3559-D73B-4C48-B4C0-CC6DEF702CC9}" destId="{87E4A361-315D-4D20-A984-E135821908B6}" srcOrd="3" destOrd="0" parTransId="{17E38B6D-2E41-4748-8A7A-E28B6C3F75E1}" sibTransId="{D097D849-4141-4B7B-A19B-3AC1094AB83D}"/>
    <dgm:cxn modelId="{F843E976-88CE-4DBE-BDA8-53B0AC2538C7}" srcId="{722C3559-D73B-4C48-B4C0-CC6DEF702CC9}" destId="{EC1F3E7F-59EC-4302-A551-BC9E36118D87}" srcOrd="0" destOrd="0" parTransId="{214825A2-32CD-4531-966D-9D38AE11C085}" sibTransId="{9DAD0734-A0AE-48FD-AC45-78B28D597112}"/>
    <dgm:cxn modelId="{14804ED3-95B8-47F3-BFA0-3436FFDB56BE}" type="presOf" srcId="{E2532273-3762-46C8-A82F-81221D7689E3}" destId="{4F4CE935-B1FB-4A3D-B2C0-3CDF8FFECBEC}" srcOrd="0" destOrd="2" presId="urn:microsoft.com/office/officeart/2005/8/layout/list1"/>
    <dgm:cxn modelId="{854EA8C1-185C-43AF-863E-A540739B7EB7}" type="presOf" srcId="{87E4A361-315D-4D20-A984-E135821908B6}" destId="{4F4CE935-B1FB-4A3D-B2C0-3CDF8FFECBEC}" srcOrd="0" destOrd="3" presId="urn:microsoft.com/office/officeart/2005/8/layout/list1"/>
    <dgm:cxn modelId="{A2C4DA2F-BAE1-4DD2-8630-B4B5F3492883}" type="presParOf" srcId="{4DD5213F-2DD2-40AC-AAFC-FC7F32D72991}" destId="{CC502B1F-A9A5-4F1D-A5CD-C9708F716385}" srcOrd="0" destOrd="0" presId="urn:microsoft.com/office/officeart/2005/8/layout/list1"/>
    <dgm:cxn modelId="{7B82D4F9-2E19-4107-8AA8-5C763A266DDD}" type="presParOf" srcId="{CC502B1F-A9A5-4F1D-A5CD-C9708F716385}" destId="{374CB7EB-5687-4892-85EB-D94F06430DB2}" srcOrd="0" destOrd="0" presId="urn:microsoft.com/office/officeart/2005/8/layout/list1"/>
    <dgm:cxn modelId="{E4942976-3085-4798-91C9-C6A150DA625F}" type="presParOf" srcId="{CC502B1F-A9A5-4F1D-A5CD-C9708F716385}" destId="{4EE8B1F2-F009-4D3E-996F-876EA1050D47}" srcOrd="1" destOrd="0" presId="urn:microsoft.com/office/officeart/2005/8/layout/list1"/>
    <dgm:cxn modelId="{2AC57021-D6E3-475D-BC85-89A384ADFDB6}" type="presParOf" srcId="{4DD5213F-2DD2-40AC-AAFC-FC7F32D72991}" destId="{82C91D2D-C20B-4147-9036-FDA69DEB05A5}" srcOrd="1" destOrd="0" presId="urn:microsoft.com/office/officeart/2005/8/layout/list1"/>
    <dgm:cxn modelId="{057EDC65-61D0-4001-92B1-57749A46B466}" type="presParOf" srcId="{4DD5213F-2DD2-40AC-AAFC-FC7F32D72991}" destId="{4F4CE935-B1FB-4A3D-B2C0-3CDF8FFECBEC}" srcOrd="2" destOrd="0" presId="urn:microsoft.com/office/officeart/2005/8/layout/list1"/>
  </dgm:cxnLst>
  <dgm:bg/>
  <dgm:whole/>
  <dgm:extLst>
    <a:ext uri="http://schemas.microsoft.com/office/drawing/2008/diagram">
      <dsp:dataModelExt xmlns:dsp="http://schemas.microsoft.com/office/drawing/2008/diagram" xmlns="" relId="rId19"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E7224921-9064-471C-AA80-DEB4385E507A}" type="doc">
      <dgm:prSet loTypeId="urn:microsoft.com/office/officeart/2005/8/layout/arrow5" loCatId="relationship" qsTypeId="urn:microsoft.com/office/officeart/2005/8/quickstyle/simple5" qsCatId="simple" csTypeId="urn:microsoft.com/office/officeart/2005/8/colors/colorful1#4" csCatId="colorful"/>
      <dgm:spPr/>
      <dgm:t>
        <a:bodyPr/>
        <a:lstStyle/>
        <a:p>
          <a:pPr rtl="1"/>
          <a:endParaRPr lang="fa-IR"/>
        </a:p>
      </dgm:t>
    </dgm:pt>
    <dgm:pt modelId="{9633A2CA-9DC5-4E4C-B2CA-C7446AE23CB7}">
      <dgm:prSet custT="1"/>
      <dgm:spPr/>
      <dgm:t>
        <a:bodyPr/>
        <a:lstStyle/>
        <a:p>
          <a:pPr rtl="1"/>
          <a:r>
            <a:rPr lang="fa-IR" sz="3200" dirty="0" smtClean="0">
              <a:latin typeface="Arial Unicode MS" pitchFamily="34" charset="-128"/>
              <a:ea typeface="Arial Unicode MS" pitchFamily="34" charset="-128"/>
              <a:cs typeface="Arial Unicode MS" pitchFamily="34" charset="-128"/>
            </a:rPr>
            <a:t>بروز مشکل سرمایه در گردش</a:t>
          </a:r>
          <a:endParaRPr lang="fa-IR" sz="3200" dirty="0">
            <a:latin typeface="Arial Unicode MS" pitchFamily="34" charset="-128"/>
            <a:ea typeface="Arial Unicode MS" pitchFamily="34" charset="-128"/>
            <a:cs typeface="Arial Unicode MS" pitchFamily="34" charset="-128"/>
          </a:endParaRPr>
        </a:p>
      </dgm:t>
    </dgm:pt>
    <dgm:pt modelId="{5936CE85-1365-4198-B92E-FB93E64B40BF}" type="parTrans" cxnId="{BDA01CEB-6813-4EBD-961C-01BF8E79C29E}">
      <dgm:prSet/>
      <dgm:spPr/>
      <dgm:t>
        <a:bodyPr/>
        <a:lstStyle/>
        <a:p>
          <a:pPr rtl="1"/>
          <a:endParaRPr lang="fa-IR"/>
        </a:p>
      </dgm:t>
    </dgm:pt>
    <dgm:pt modelId="{0D33F940-71E2-403F-A2CC-44EDCA16AC07}" type="sibTrans" cxnId="{BDA01CEB-6813-4EBD-961C-01BF8E79C29E}">
      <dgm:prSet/>
      <dgm:spPr/>
      <dgm:t>
        <a:bodyPr/>
        <a:lstStyle/>
        <a:p>
          <a:pPr rtl="1"/>
          <a:endParaRPr lang="fa-IR"/>
        </a:p>
      </dgm:t>
    </dgm:pt>
    <dgm:pt modelId="{E57240BC-6637-4FC0-B09D-7F84F5999EE9}" type="pres">
      <dgm:prSet presAssocID="{E7224921-9064-471C-AA80-DEB4385E507A}" presName="diagram" presStyleCnt="0">
        <dgm:presLayoutVars>
          <dgm:dir/>
          <dgm:resizeHandles val="exact"/>
        </dgm:presLayoutVars>
      </dgm:prSet>
      <dgm:spPr/>
      <dgm:t>
        <a:bodyPr/>
        <a:lstStyle/>
        <a:p>
          <a:pPr rtl="1"/>
          <a:endParaRPr lang="fa-IR"/>
        </a:p>
      </dgm:t>
    </dgm:pt>
    <dgm:pt modelId="{64586818-2FC9-405F-81BD-3A2CD09144CE}" type="pres">
      <dgm:prSet presAssocID="{9633A2CA-9DC5-4E4C-B2CA-C7446AE23CB7}" presName="arrow" presStyleLbl="node1" presStyleIdx="0" presStyleCnt="1">
        <dgm:presLayoutVars>
          <dgm:bulletEnabled val="1"/>
        </dgm:presLayoutVars>
      </dgm:prSet>
      <dgm:spPr>
        <a:prstGeom prst="star24">
          <a:avLst/>
        </a:prstGeom>
      </dgm:spPr>
      <dgm:t>
        <a:bodyPr/>
        <a:lstStyle/>
        <a:p>
          <a:pPr rtl="1"/>
          <a:endParaRPr lang="fa-IR"/>
        </a:p>
      </dgm:t>
    </dgm:pt>
  </dgm:ptLst>
  <dgm:cxnLst>
    <dgm:cxn modelId="{BDA01CEB-6813-4EBD-961C-01BF8E79C29E}" srcId="{E7224921-9064-471C-AA80-DEB4385E507A}" destId="{9633A2CA-9DC5-4E4C-B2CA-C7446AE23CB7}" srcOrd="0" destOrd="0" parTransId="{5936CE85-1365-4198-B92E-FB93E64B40BF}" sibTransId="{0D33F940-71E2-403F-A2CC-44EDCA16AC07}"/>
    <dgm:cxn modelId="{2D23B34B-C135-4893-99A1-5F019CA7846C}" type="presOf" srcId="{9633A2CA-9DC5-4E4C-B2CA-C7446AE23CB7}" destId="{64586818-2FC9-405F-81BD-3A2CD09144CE}" srcOrd="0" destOrd="0" presId="urn:microsoft.com/office/officeart/2005/8/layout/arrow5"/>
    <dgm:cxn modelId="{42C38B7D-75BC-4C13-9E3D-827926CA941C}" type="presOf" srcId="{E7224921-9064-471C-AA80-DEB4385E507A}" destId="{E57240BC-6637-4FC0-B09D-7F84F5999EE9}" srcOrd="0" destOrd="0" presId="urn:microsoft.com/office/officeart/2005/8/layout/arrow5"/>
    <dgm:cxn modelId="{27502523-6E9E-4D42-BBE1-D62C13FE2078}" type="presParOf" srcId="{E57240BC-6637-4FC0-B09D-7F84F5999EE9}" destId="{64586818-2FC9-405F-81BD-3A2CD09144CE}" srcOrd="0"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5A07D7B-68C7-4BF3-8E12-F7096A98A18D}" type="doc">
      <dgm:prSet loTypeId="urn:microsoft.com/office/officeart/2005/8/layout/list1" loCatId="list" qsTypeId="urn:microsoft.com/office/officeart/2005/8/quickstyle/3d2" qsCatId="3D" csTypeId="urn:microsoft.com/office/officeart/2005/8/colors/colorful1" csCatId="colorful"/>
      <dgm:spPr/>
      <dgm:t>
        <a:bodyPr/>
        <a:lstStyle/>
        <a:p>
          <a:endParaRPr lang="en-US"/>
        </a:p>
      </dgm:t>
    </dgm:pt>
    <dgm:pt modelId="{93FAF8F2-E55F-4595-AA4A-6E43B7E68BB4}">
      <dgm:prSet/>
      <dgm:spPr/>
      <dgm:t>
        <a:bodyPr/>
        <a:lstStyle/>
        <a:p>
          <a:pPr algn="ctr" rtl="1"/>
          <a:r>
            <a:rPr lang="fa-IR" dirty="0" smtClean="0">
              <a:cs typeface="B Zar" pitchFamily="2" charset="-78"/>
            </a:rPr>
            <a:t>مالی تجاری</a:t>
          </a:r>
          <a:endParaRPr lang="en-US" dirty="0">
            <a:cs typeface="B Zar" pitchFamily="2" charset="-78"/>
          </a:endParaRPr>
        </a:p>
      </dgm:t>
    </dgm:pt>
    <dgm:pt modelId="{171AB911-9FD9-4212-B7F3-CDBAB1C1DAB8}" type="parTrans" cxnId="{1FF89703-8164-4242-812A-F0D6F1D587A9}">
      <dgm:prSet/>
      <dgm:spPr/>
      <dgm:t>
        <a:bodyPr/>
        <a:lstStyle/>
        <a:p>
          <a:endParaRPr lang="en-US">
            <a:cs typeface="B Zar" pitchFamily="2" charset="-78"/>
          </a:endParaRPr>
        </a:p>
      </dgm:t>
    </dgm:pt>
    <dgm:pt modelId="{D5637A2C-AD5B-4EC7-8F0B-C00A5F91B9ED}" type="sibTrans" cxnId="{1FF89703-8164-4242-812A-F0D6F1D587A9}">
      <dgm:prSet/>
      <dgm:spPr/>
      <dgm:t>
        <a:bodyPr/>
        <a:lstStyle/>
        <a:p>
          <a:endParaRPr lang="en-US">
            <a:cs typeface="B Zar" pitchFamily="2" charset="-78"/>
          </a:endParaRPr>
        </a:p>
      </dgm:t>
    </dgm:pt>
    <dgm:pt modelId="{8FA3CE46-32E4-4D16-80AE-17341168D785}">
      <dgm:prSet/>
      <dgm:spPr/>
      <dgm:t>
        <a:bodyPr/>
        <a:lstStyle/>
        <a:p>
          <a:pPr rtl="1"/>
          <a:r>
            <a:rPr lang="fa-IR" dirty="0" smtClean="0">
              <a:cs typeface="B Zar" pitchFamily="2" charset="-78"/>
            </a:rPr>
            <a:t>اعتبارات اسنادی</a:t>
          </a:r>
          <a:endParaRPr lang="en-US" dirty="0">
            <a:cs typeface="B Zar" pitchFamily="2" charset="-78"/>
          </a:endParaRPr>
        </a:p>
      </dgm:t>
    </dgm:pt>
    <dgm:pt modelId="{5A252E21-B565-4B68-9278-201FC64B0B70}" type="parTrans" cxnId="{D726EE54-C589-499D-AA51-4DFB0F96D940}">
      <dgm:prSet/>
      <dgm:spPr/>
      <dgm:t>
        <a:bodyPr/>
        <a:lstStyle/>
        <a:p>
          <a:endParaRPr lang="en-US">
            <a:cs typeface="B Zar" pitchFamily="2" charset="-78"/>
          </a:endParaRPr>
        </a:p>
      </dgm:t>
    </dgm:pt>
    <dgm:pt modelId="{88013015-B3B6-42C8-B471-CA22F055651B}" type="sibTrans" cxnId="{D726EE54-C589-499D-AA51-4DFB0F96D940}">
      <dgm:prSet/>
      <dgm:spPr/>
      <dgm:t>
        <a:bodyPr/>
        <a:lstStyle/>
        <a:p>
          <a:endParaRPr lang="en-US">
            <a:cs typeface="B Zar" pitchFamily="2" charset="-78"/>
          </a:endParaRPr>
        </a:p>
      </dgm:t>
    </dgm:pt>
    <dgm:pt modelId="{CFCEA9B8-5031-4AB3-B1DD-99D88948D3A5}">
      <dgm:prSet/>
      <dgm:spPr/>
      <dgm:t>
        <a:bodyPr/>
        <a:lstStyle/>
        <a:p>
          <a:pPr rtl="1"/>
          <a:r>
            <a:rPr lang="fa-IR" dirty="0" smtClean="0">
              <a:cs typeface="B Zar" pitchFamily="2" charset="-78"/>
            </a:rPr>
            <a:t>ضمانت‌نامه ارزی و ریالی</a:t>
          </a:r>
          <a:endParaRPr lang="en-US" dirty="0">
            <a:cs typeface="B Zar" pitchFamily="2" charset="-78"/>
          </a:endParaRPr>
        </a:p>
      </dgm:t>
    </dgm:pt>
    <dgm:pt modelId="{AF160099-40F8-4EEA-BC3B-8E16925F7BC3}" type="parTrans" cxnId="{421DD7AD-F501-4957-9458-9D4BF251136C}">
      <dgm:prSet/>
      <dgm:spPr/>
      <dgm:t>
        <a:bodyPr/>
        <a:lstStyle/>
        <a:p>
          <a:endParaRPr lang="en-US">
            <a:cs typeface="B Zar" pitchFamily="2" charset="-78"/>
          </a:endParaRPr>
        </a:p>
      </dgm:t>
    </dgm:pt>
    <dgm:pt modelId="{CEADE8C0-C874-4DA1-8B05-A557ECEC2010}" type="sibTrans" cxnId="{421DD7AD-F501-4957-9458-9D4BF251136C}">
      <dgm:prSet/>
      <dgm:spPr/>
      <dgm:t>
        <a:bodyPr/>
        <a:lstStyle/>
        <a:p>
          <a:endParaRPr lang="en-US">
            <a:cs typeface="B Zar" pitchFamily="2" charset="-78"/>
          </a:endParaRPr>
        </a:p>
      </dgm:t>
    </dgm:pt>
    <dgm:pt modelId="{CAAD66A9-280D-4B7D-A096-51B11BB0C8F1}">
      <dgm:prSet/>
      <dgm:spPr/>
      <dgm:t>
        <a:bodyPr/>
        <a:lstStyle/>
        <a:p>
          <a:pPr rtl="1"/>
          <a:r>
            <a:rPr lang="fa-IR" dirty="0" smtClean="0">
              <a:cs typeface="B Zar" pitchFamily="2" charset="-78"/>
            </a:rPr>
            <a:t>ضمانت‌نامه اعتبار خرید</a:t>
          </a:r>
          <a:endParaRPr lang="en-US" dirty="0">
            <a:cs typeface="B Zar" pitchFamily="2" charset="-78"/>
          </a:endParaRPr>
        </a:p>
      </dgm:t>
    </dgm:pt>
    <dgm:pt modelId="{C5D3D42A-FC9F-4CAE-B4B5-D9BAD9B27D7C}" type="parTrans" cxnId="{3C7C6EA1-4CD2-416B-AC97-8063364BC786}">
      <dgm:prSet/>
      <dgm:spPr/>
      <dgm:t>
        <a:bodyPr/>
        <a:lstStyle/>
        <a:p>
          <a:endParaRPr lang="en-US">
            <a:cs typeface="B Zar" pitchFamily="2" charset="-78"/>
          </a:endParaRPr>
        </a:p>
      </dgm:t>
    </dgm:pt>
    <dgm:pt modelId="{5CAB9374-E766-4C50-A593-F478BFA249E0}" type="sibTrans" cxnId="{3C7C6EA1-4CD2-416B-AC97-8063364BC786}">
      <dgm:prSet/>
      <dgm:spPr/>
      <dgm:t>
        <a:bodyPr/>
        <a:lstStyle/>
        <a:p>
          <a:endParaRPr lang="en-US">
            <a:cs typeface="B Zar" pitchFamily="2" charset="-78"/>
          </a:endParaRPr>
        </a:p>
      </dgm:t>
    </dgm:pt>
    <dgm:pt modelId="{86AB3385-94ED-43F5-9198-C4FF2E85EB76}">
      <dgm:prSet/>
      <dgm:spPr/>
      <dgm:t>
        <a:bodyPr/>
        <a:lstStyle/>
        <a:p>
          <a:pPr rtl="1"/>
          <a:r>
            <a:rPr lang="fa-IR" dirty="0" smtClean="0">
              <a:cs typeface="B Zar" pitchFamily="2" charset="-78"/>
            </a:rPr>
            <a:t>بیمه‌نامه خرید دین</a:t>
          </a:r>
          <a:endParaRPr lang="en-US" dirty="0">
            <a:cs typeface="B Zar" pitchFamily="2" charset="-78"/>
          </a:endParaRPr>
        </a:p>
      </dgm:t>
    </dgm:pt>
    <dgm:pt modelId="{7139658A-98A8-4D04-8FE8-F82CD79FE78F}" type="parTrans" cxnId="{FF98145D-457D-469E-AB24-0D1280EBB57A}">
      <dgm:prSet/>
      <dgm:spPr/>
      <dgm:t>
        <a:bodyPr/>
        <a:lstStyle/>
        <a:p>
          <a:endParaRPr lang="en-US">
            <a:cs typeface="B Zar" pitchFamily="2" charset="-78"/>
          </a:endParaRPr>
        </a:p>
      </dgm:t>
    </dgm:pt>
    <dgm:pt modelId="{01F34D03-E69C-48CA-807D-54C17AE94783}" type="sibTrans" cxnId="{FF98145D-457D-469E-AB24-0D1280EBB57A}">
      <dgm:prSet/>
      <dgm:spPr/>
      <dgm:t>
        <a:bodyPr/>
        <a:lstStyle/>
        <a:p>
          <a:endParaRPr lang="en-US">
            <a:cs typeface="B Zar" pitchFamily="2" charset="-78"/>
          </a:endParaRPr>
        </a:p>
      </dgm:t>
    </dgm:pt>
    <dgm:pt modelId="{BCAB1519-EEF5-48CF-9566-C6D26C9A7ADC}">
      <dgm:prSet/>
      <dgm:spPr/>
      <dgm:t>
        <a:bodyPr/>
        <a:lstStyle/>
        <a:p>
          <a:pPr rtl="1"/>
          <a:r>
            <a:rPr lang="fa-IR" dirty="0" smtClean="0">
              <a:cs typeface="B Zar" pitchFamily="2" charset="-78"/>
            </a:rPr>
            <a:t>بیمه‌نامه خاص صادرات</a:t>
          </a:r>
          <a:endParaRPr lang="en-US" dirty="0">
            <a:cs typeface="B Zar" pitchFamily="2" charset="-78"/>
          </a:endParaRPr>
        </a:p>
      </dgm:t>
    </dgm:pt>
    <dgm:pt modelId="{D0FE0062-299D-4572-8D70-323AC2D7EBB7}" type="parTrans" cxnId="{ADDB7AA0-FB08-4309-8AEA-98544F6D9F15}">
      <dgm:prSet/>
      <dgm:spPr/>
      <dgm:t>
        <a:bodyPr/>
        <a:lstStyle/>
        <a:p>
          <a:endParaRPr lang="en-US">
            <a:cs typeface="B Zar" pitchFamily="2" charset="-78"/>
          </a:endParaRPr>
        </a:p>
      </dgm:t>
    </dgm:pt>
    <dgm:pt modelId="{C981537D-9338-4091-B365-8D39AC6A2F3A}" type="sibTrans" cxnId="{ADDB7AA0-FB08-4309-8AEA-98544F6D9F15}">
      <dgm:prSet/>
      <dgm:spPr/>
      <dgm:t>
        <a:bodyPr/>
        <a:lstStyle/>
        <a:p>
          <a:endParaRPr lang="en-US">
            <a:cs typeface="B Zar" pitchFamily="2" charset="-78"/>
          </a:endParaRPr>
        </a:p>
      </dgm:t>
    </dgm:pt>
    <dgm:pt modelId="{F96DB9E9-356B-4374-9F5A-1F3FEDF68A71}">
      <dgm:prSet/>
      <dgm:spPr/>
      <dgm:t>
        <a:bodyPr/>
        <a:lstStyle/>
        <a:p>
          <a:pPr algn="ctr" rtl="1"/>
          <a:r>
            <a:rPr lang="fa-IR" dirty="0" smtClean="0">
              <a:cs typeface="B Zar" pitchFamily="2" charset="-78"/>
            </a:rPr>
            <a:t>سرمایه در گردش</a:t>
          </a:r>
          <a:endParaRPr lang="en-US" dirty="0">
            <a:cs typeface="B Zar" pitchFamily="2" charset="-78"/>
          </a:endParaRPr>
        </a:p>
      </dgm:t>
    </dgm:pt>
    <dgm:pt modelId="{3CFD8463-10FE-411E-A467-6D529DEA76A2}" type="parTrans" cxnId="{186A7671-D979-41B1-8ED4-E2C189E13828}">
      <dgm:prSet/>
      <dgm:spPr/>
      <dgm:t>
        <a:bodyPr/>
        <a:lstStyle/>
        <a:p>
          <a:endParaRPr lang="en-US">
            <a:cs typeface="B Zar" pitchFamily="2" charset="-78"/>
          </a:endParaRPr>
        </a:p>
      </dgm:t>
    </dgm:pt>
    <dgm:pt modelId="{19FD8A4B-47E4-41C3-82A1-C0A37FCE1B3F}" type="sibTrans" cxnId="{186A7671-D979-41B1-8ED4-E2C189E13828}">
      <dgm:prSet/>
      <dgm:spPr/>
      <dgm:t>
        <a:bodyPr/>
        <a:lstStyle/>
        <a:p>
          <a:endParaRPr lang="en-US">
            <a:cs typeface="B Zar" pitchFamily="2" charset="-78"/>
          </a:endParaRPr>
        </a:p>
      </dgm:t>
    </dgm:pt>
    <dgm:pt modelId="{900F74ED-F0C2-4955-9850-CB8698AE9403}">
      <dgm:prSet/>
      <dgm:spPr/>
      <dgm:t>
        <a:bodyPr/>
        <a:lstStyle/>
        <a:p>
          <a:pPr rtl="1"/>
          <a:r>
            <a:rPr lang="fa-IR" dirty="0" smtClean="0">
              <a:cs typeface="B Zar" pitchFamily="2" charset="-78"/>
            </a:rPr>
            <a:t>تأمین مالی سرمایه‌ در گردش</a:t>
          </a:r>
          <a:endParaRPr lang="en-US" dirty="0">
            <a:cs typeface="B Zar" pitchFamily="2" charset="-78"/>
          </a:endParaRPr>
        </a:p>
      </dgm:t>
    </dgm:pt>
    <dgm:pt modelId="{322ED43D-2C03-474E-8EB6-043EACA5AE32}" type="parTrans" cxnId="{8E2A0DDA-3D57-4AF4-9075-2F230DAAC2EE}">
      <dgm:prSet/>
      <dgm:spPr/>
      <dgm:t>
        <a:bodyPr/>
        <a:lstStyle/>
        <a:p>
          <a:endParaRPr lang="en-US">
            <a:cs typeface="B Zar" pitchFamily="2" charset="-78"/>
          </a:endParaRPr>
        </a:p>
      </dgm:t>
    </dgm:pt>
    <dgm:pt modelId="{7BBC9645-F7FE-40D1-90B5-7F79B784F1DA}" type="sibTrans" cxnId="{8E2A0DDA-3D57-4AF4-9075-2F230DAAC2EE}">
      <dgm:prSet/>
      <dgm:spPr/>
      <dgm:t>
        <a:bodyPr/>
        <a:lstStyle/>
        <a:p>
          <a:endParaRPr lang="en-US">
            <a:cs typeface="B Zar" pitchFamily="2" charset="-78"/>
          </a:endParaRPr>
        </a:p>
      </dgm:t>
    </dgm:pt>
    <dgm:pt modelId="{ECAE7B57-8FC6-479F-9FFF-CB810FD0E355}">
      <dgm:prSet/>
      <dgm:spPr/>
      <dgm:t>
        <a:bodyPr/>
        <a:lstStyle/>
        <a:p>
          <a:pPr rtl="1"/>
          <a:r>
            <a:rPr lang="fa-IR" dirty="0" smtClean="0">
              <a:cs typeface="B Zar" pitchFamily="2" charset="-78"/>
            </a:rPr>
            <a:t>مدیریت سرمایه در گردش</a:t>
          </a:r>
          <a:endParaRPr lang="en-US" dirty="0">
            <a:cs typeface="B Zar" pitchFamily="2" charset="-78"/>
          </a:endParaRPr>
        </a:p>
      </dgm:t>
    </dgm:pt>
    <dgm:pt modelId="{4C6DFBA5-C00B-482C-8A3B-D0DEDFED2049}" type="parTrans" cxnId="{00A807B2-49CC-4338-A1B9-6193400A3BD4}">
      <dgm:prSet/>
      <dgm:spPr/>
      <dgm:t>
        <a:bodyPr/>
        <a:lstStyle/>
        <a:p>
          <a:endParaRPr lang="en-US">
            <a:cs typeface="B Zar" pitchFamily="2" charset="-78"/>
          </a:endParaRPr>
        </a:p>
      </dgm:t>
    </dgm:pt>
    <dgm:pt modelId="{40865678-49B0-4A7E-BC34-3D8CFEAFE823}" type="sibTrans" cxnId="{00A807B2-49CC-4338-A1B9-6193400A3BD4}">
      <dgm:prSet/>
      <dgm:spPr/>
      <dgm:t>
        <a:bodyPr/>
        <a:lstStyle/>
        <a:p>
          <a:endParaRPr lang="en-US">
            <a:cs typeface="B Zar" pitchFamily="2" charset="-78"/>
          </a:endParaRPr>
        </a:p>
      </dgm:t>
    </dgm:pt>
    <dgm:pt modelId="{2ABB05CC-CB2E-4EBB-8A43-0C44ED6E7F88}" type="pres">
      <dgm:prSet presAssocID="{15A07D7B-68C7-4BF3-8E12-F7096A98A18D}" presName="linear" presStyleCnt="0">
        <dgm:presLayoutVars>
          <dgm:dir/>
          <dgm:animLvl val="lvl"/>
          <dgm:resizeHandles val="exact"/>
        </dgm:presLayoutVars>
      </dgm:prSet>
      <dgm:spPr/>
    </dgm:pt>
    <dgm:pt modelId="{64F25ED4-32DB-487D-86B9-6DBE4CFDBACC}" type="pres">
      <dgm:prSet presAssocID="{93FAF8F2-E55F-4595-AA4A-6E43B7E68BB4}" presName="parentLin" presStyleCnt="0"/>
      <dgm:spPr/>
    </dgm:pt>
    <dgm:pt modelId="{FE173398-0EA2-4C6F-AD27-EF8D037A358B}" type="pres">
      <dgm:prSet presAssocID="{93FAF8F2-E55F-4595-AA4A-6E43B7E68BB4}" presName="parentLeftMargin" presStyleLbl="node1" presStyleIdx="0" presStyleCnt="2"/>
      <dgm:spPr/>
    </dgm:pt>
    <dgm:pt modelId="{53C93D3B-6584-4989-ACD2-A9B22BABE9D9}" type="pres">
      <dgm:prSet presAssocID="{93FAF8F2-E55F-4595-AA4A-6E43B7E68BB4}" presName="parentText" presStyleLbl="node1" presStyleIdx="0" presStyleCnt="2">
        <dgm:presLayoutVars>
          <dgm:chMax val="0"/>
          <dgm:bulletEnabled val="1"/>
        </dgm:presLayoutVars>
      </dgm:prSet>
      <dgm:spPr/>
    </dgm:pt>
    <dgm:pt modelId="{9B9C3BE1-CC7F-4AAB-A3FD-B6E4FA88735F}" type="pres">
      <dgm:prSet presAssocID="{93FAF8F2-E55F-4595-AA4A-6E43B7E68BB4}" presName="negativeSpace" presStyleCnt="0"/>
      <dgm:spPr/>
    </dgm:pt>
    <dgm:pt modelId="{50EDF82A-B6AE-48A1-A841-29B329AFB03C}" type="pres">
      <dgm:prSet presAssocID="{93FAF8F2-E55F-4595-AA4A-6E43B7E68BB4}" presName="childText" presStyleLbl="conFgAcc1" presStyleIdx="0" presStyleCnt="2">
        <dgm:presLayoutVars>
          <dgm:bulletEnabled val="1"/>
        </dgm:presLayoutVars>
      </dgm:prSet>
      <dgm:spPr/>
    </dgm:pt>
    <dgm:pt modelId="{26BDA0EC-0B24-4A0A-9632-F039C4F3983B}" type="pres">
      <dgm:prSet presAssocID="{D5637A2C-AD5B-4EC7-8F0B-C00A5F91B9ED}" presName="spaceBetweenRectangles" presStyleCnt="0"/>
      <dgm:spPr/>
    </dgm:pt>
    <dgm:pt modelId="{9EA2757C-716F-434C-B2B7-E914166C1EEB}" type="pres">
      <dgm:prSet presAssocID="{F96DB9E9-356B-4374-9F5A-1F3FEDF68A71}" presName="parentLin" presStyleCnt="0"/>
      <dgm:spPr/>
    </dgm:pt>
    <dgm:pt modelId="{7365BADE-7EA0-4643-A81B-7E1205A4A7C0}" type="pres">
      <dgm:prSet presAssocID="{F96DB9E9-356B-4374-9F5A-1F3FEDF68A71}" presName="parentLeftMargin" presStyleLbl="node1" presStyleIdx="0" presStyleCnt="2"/>
      <dgm:spPr/>
    </dgm:pt>
    <dgm:pt modelId="{8E88FA52-EEFB-4878-8AF0-00D5087A7DB9}" type="pres">
      <dgm:prSet presAssocID="{F96DB9E9-356B-4374-9F5A-1F3FEDF68A71}" presName="parentText" presStyleLbl="node1" presStyleIdx="1" presStyleCnt="2">
        <dgm:presLayoutVars>
          <dgm:chMax val="0"/>
          <dgm:bulletEnabled val="1"/>
        </dgm:presLayoutVars>
      </dgm:prSet>
      <dgm:spPr/>
    </dgm:pt>
    <dgm:pt modelId="{61F385D9-F2D5-4EA8-8E46-F4EAAEB91A77}" type="pres">
      <dgm:prSet presAssocID="{F96DB9E9-356B-4374-9F5A-1F3FEDF68A71}" presName="negativeSpace" presStyleCnt="0"/>
      <dgm:spPr/>
    </dgm:pt>
    <dgm:pt modelId="{6FA054C4-54E9-4522-B8CD-AB8B49004B2D}" type="pres">
      <dgm:prSet presAssocID="{F96DB9E9-356B-4374-9F5A-1F3FEDF68A71}" presName="childText" presStyleLbl="conFgAcc1" presStyleIdx="1" presStyleCnt="2">
        <dgm:presLayoutVars>
          <dgm:bulletEnabled val="1"/>
        </dgm:presLayoutVars>
      </dgm:prSet>
      <dgm:spPr/>
    </dgm:pt>
  </dgm:ptLst>
  <dgm:cxnLst>
    <dgm:cxn modelId="{192ED6F1-8F58-4084-A419-C8066E7F988A}" type="presOf" srcId="{CAAD66A9-280D-4B7D-A096-51B11BB0C8F1}" destId="{50EDF82A-B6AE-48A1-A841-29B329AFB03C}" srcOrd="0" destOrd="2" presId="urn:microsoft.com/office/officeart/2005/8/layout/list1"/>
    <dgm:cxn modelId="{B7E1A3D2-2DA0-4187-B2F4-5F90ABC82BB0}" type="presOf" srcId="{CFCEA9B8-5031-4AB3-B1DD-99D88948D3A5}" destId="{50EDF82A-B6AE-48A1-A841-29B329AFB03C}" srcOrd="0" destOrd="1" presId="urn:microsoft.com/office/officeart/2005/8/layout/list1"/>
    <dgm:cxn modelId="{4C1AE9FE-4F17-4EE7-B3F6-5D843D9D25AD}" type="presOf" srcId="{8FA3CE46-32E4-4D16-80AE-17341168D785}" destId="{50EDF82A-B6AE-48A1-A841-29B329AFB03C}" srcOrd="0" destOrd="0" presId="urn:microsoft.com/office/officeart/2005/8/layout/list1"/>
    <dgm:cxn modelId="{CC46C35C-CD7E-4D26-95E0-75EEA3F9F4EC}" type="presOf" srcId="{93FAF8F2-E55F-4595-AA4A-6E43B7E68BB4}" destId="{53C93D3B-6584-4989-ACD2-A9B22BABE9D9}" srcOrd="1" destOrd="0" presId="urn:microsoft.com/office/officeart/2005/8/layout/list1"/>
    <dgm:cxn modelId="{421DD7AD-F501-4957-9458-9D4BF251136C}" srcId="{93FAF8F2-E55F-4595-AA4A-6E43B7E68BB4}" destId="{CFCEA9B8-5031-4AB3-B1DD-99D88948D3A5}" srcOrd="1" destOrd="0" parTransId="{AF160099-40F8-4EEA-BC3B-8E16925F7BC3}" sibTransId="{CEADE8C0-C874-4DA1-8B05-A557ECEC2010}"/>
    <dgm:cxn modelId="{ADDB7AA0-FB08-4309-8AEA-98544F6D9F15}" srcId="{93FAF8F2-E55F-4595-AA4A-6E43B7E68BB4}" destId="{BCAB1519-EEF5-48CF-9566-C6D26C9A7ADC}" srcOrd="4" destOrd="0" parTransId="{D0FE0062-299D-4572-8D70-323AC2D7EBB7}" sibTransId="{C981537D-9338-4091-B365-8D39AC6A2F3A}"/>
    <dgm:cxn modelId="{C1CADE30-4E8D-4B72-8B6E-2DA348103D0E}" type="presOf" srcId="{F96DB9E9-356B-4374-9F5A-1F3FEDF68A71}" destId="{8E88FA52-EEFB-4878-8AF0-00D5087A7DB9}" srcOrd="1" destOrd="0" presId="urn:microsoft.com/office/officeart/2005/8/layout/list1"/>
    <dgm:cxn modelId="{8E2A0DDA-3D57-4AF4-9075-2F230DAAC2EE}" srcId="{F96DB9E9-356B-4374-9F5A-1F3FEDF68A71}" destId="{900F74ED-F0C2-4955-9850-CB8698AE9403}" srcOrd="0" destOrd="0" parTransId="{322ED43D-2C03-474E-8EB6-043EACA5AE32}" sibTransId="{7BBC9645-F7FE-40D1-90B5-7F79B784F1DA}"/>
    <dgm:cxn modelId="{FF98145D-457D-469E-AB24-0D1280EBB57A}" srcId="{93FAF8F2-E55F-4595-AA4A-6E43B7E68BB4}" destId="{86AB3385-94ED-43F5-9198-C4FF2E85EB76}" srcOrd="3" destOrd="0" parTransId="{7139658A-98A8-4D04-8FE8-F82CD79FE78F}" sibTransId="{01F34D03-E69C-48CA-807D-54C17AE94783}"/>
    <dgm:cxn modelId="{5DDA1416-8091-4E49-8EA4-562D2D01CAD2}" type="presOf" srcId="{15A07D7B-68C7-4BF3-8E12-F7096A98A18D}" destId="{2ABB05CC-CB2E-4EBB-8A43-0C44ED6E7F88}" srcOrd="0" destOrd="0" presId="urn:microsoft.com/office/officeart/2005/8/layout/list1"/>
    <dgm:cxn modelId="{186A7671-D979-41B1-8ED4-E2C189E13828}" srcId="{15A07D7B-68C7-4BF3-8E12-F7096A98A18D}" destId="{F96DB9E9-356B-4374-9F5A-1F3FEDF68A71}" srcOrd="1" destOrd="0" parTransId="{3CFD8463-10FE-411E-A467-6D529DEA76A2}" sibTransId="{19FD8A4B-47E4-41C3-82A1-C0A37FCE1B3F}"/>
    <dgm:cxn modelId="{9885CC55-BCC0-48CC-A1F1-1B339E965C4E}" type="presOf" srcId="{93FAF8F2-E55F-4595-AA4A-6E43B7E68BB4}" destId="{FE173398-0EA2-4C6F-AD27-EF8D037A358B}" srcOrd="0" destOrd="0" presId="urn:microsoft.com/office/officeart/2005/8/layout/list1"/>
    <dgm:cxn modelId="{3C7C6EA1-4CD2-416B-AC97-8063364BC786}" srcId="{93FAF8F2-E55F-4595-AA4A-6E43B7E68BB4}" destId="{CAAD66A9-280D-4B7D-A096-51B11BB0C8F1}" srcOrd="2" destOrd="0" parTransId="{C5D3D42A-FC9F-4CAE-B4B5-D9BAD9B27D7C}" sibTransId="{5CAB9374-E766-4C50-A593-F478BFA249E0}"/>
    <dgm:cxn modelId="{E53A40D6-0ED3-4880-972A-9C1341251AF3}" type="presOf" srcId="{86AB3385-94ED-43F5-9198-C4FF2E85EB76}" destId="{50EDF82A-B6AE-48A1-A841-29B329AFB03C}" srcOrd="0" destOrd="3" presId="urn:microsoft.com/office/officeart/2005/8/layout/list1"/>
    <dgm:cxn modelId="{D726EE54-C589-499D-AA51-4DFB0F96D940}" srcId="{93FAF8F2-E55F-4595-AA4A-6E43B7E68BB4}" destId="{8FA3CE46-32E4-4D16-80AE-17341168D785}" srcOrd="0" destOrd="0" parTransId="{5A252E21-B565-4B68-9278-201FC64B0B70}" sibTransId="{88013015-B3B6-42C8-B471-CA22F055651B}"/>
    <dgm:cxn modelId="{0E2B7617-C4BF-43D4-82D8-4F032030CAA4}" type="presOf" srcId="{ECAE7B57-8FC6-479F-9FFF-CB810FD0E355}" destId="{6FA054C4-54E9-4522-B8CD-AB8B49004B2D}" srcOrd="0" destOrd="1" presId="urn:microsoft.com/office/officeart/2005/8/layout/list1"/>
    <dgm:cxn modelId="{A5553E4C-2824-4360-AC8B-FBB2365904E5}" type="presOf" srcId="{900F74ED-F0C2-4955-9850-CB8698AE9403}" destId="{6FA054C4-54E9-4522-B8CD-AB8B49004B2D}" srcOrd="0" destOrd="0" presId="urn:microsoft.com/office/officeart/2005/8/layout/list1"/>
    <dgm:cxn modelId="{00A807B2-49CC-4338-A1B9-6193400A3BD4}" srcId="{F96DB9E9-356B-4374-9F5A-1F3FEDF68A71}" destId="{ECAE7B57-8FC6-479F-9FFF-CB810FD0E355}" srcOrd="1" destOrd="0" parTransId="{4C6DFBA5-C00B-482C-8A3B-D0DEDFED2049}" sibTransId="{40865678-49B0-4A7E-BC34-3D8CFEAFE823}"/>
    <dgm:cxn modelId="{1FF89703-8164-4242-812A-F0D6F1D587A9}" srcId="{15A07D7B-68C7-4BF3-8E12-F7096A98A18D}" destId="{93FAF8F2-E55F-4595-AA4A-6E43B7E68BB4}" srcOrd="0" destOrd="0" parTransId="{171AB911-9FD9-4212-B7F3-CDBAB1C1DAB8}" sibTransId="{D5637A2C-AD5B-4EC7-8F0B-C00A5F91B9ED}"/>
    <dgm:cxn modelId="{D88E9459-7F4E-451D-88CE-286047D7263C}" type="presOf" srcId="{BCAB1519-EEF5-48CF-9566-C6D26C9A7ADC}" destId="{50EDF82A-B6AE-48A1-A841-29B329AFB03C}" srcOrd="0" destOrd="4" presId="urn:microsoft.com/office/officeart/2005/8/layout/list1"/>
    <dgm:cxn modelId="{0E7B2A08-1FFA-46F5-AFC8-695192709613}" type="presOf" srcId="{F96DB9E9-356B-4374-9F5A-1F3FEDF68A71}" destId="{7365BADE-7EA0-4643-A81B-7E1205A4A7C0}" srcOrd="0" destOrd="0" presId="urn:microsoft.com/office/officeart/2005/8/layout/list1"/>
    <dgm:cxn modelId="{E73540F1-D7B7-412B-B9E7-F34215CB1EC5}" type="presParOf" srcId="{2ABB05CC-CB2E-4EBB-8A43-0C44ED6E7F88}" destId="{64F25ED4-32DB-487D-86B9-6DBE4CFDBACC}" srcOrd="0" destOrd="0" presId="urn:microsoft.com/office/officeart/2005/8/layout/list1"/>
    <dgm:cxn modelId="{86CCC427-ED93-44A6-BC16-7BFFAC8A1091}" type="presParOf" srcId="{64F25ED4-32DB-487D-86B9-6DBE4CFDBACC}" destId="{FE173398-0EA2-4C6F-AD27-EF8D037A358B}" srcOrd="0" destOrd="0" presId="urn:microsoft.com/office/officeart/2005/8/layout/list1"/>
    <dgm:cxn modelId="{8D14C82E-5176-477B-A7AA-F22553A085A5}" type="presParOf" srcId="{64F25ED4-32DB-487D-86B9-6DBE4CFDBACC}" destId="{53C93D3B-6584-4989-ACD2-A9B22BABE9D9}" srcOrd="1" destOrd="0" presId="urn:microsoft.com/office/officeart/2005/8/layout/list1"/>
    <dgm:cxn modelId="{2886649E-1398-4B32-B509-A55887AB6AB2}" type="presParOf" srcId="{2ABB05CC-CB2E-4EBB-8A43-0C44ED6E7F88}" destId="{9B9C3BE1-CC7F-4AAB-A3FD-B6E4FA88735F}" srcOrd="1" destOrd="0" presId="urn:microsoft.com/office/officeart/2005/8/layout/list1"/>
    <dgm:cxn modelId="{5036A495-1971-4E75-85BE-C5B51D51A377}" type="presParOf" srcId="{2ABB05CC-CB2E-4EBB-8A43-0C44ED6E7F88}" destId="{50EDF82A-B6AE-48A1-A841-29B329AFB03C}" srcOrd="2" destOrd="0" presId="urn:microsoft.com/office/officeart/2005/8/layout/list1"/>
    <dgm:cxn modelId="{53CBDF4F-0CD2-4955-A33A-B41A2958FD2B}" type="presParOf" srcId="{2ABB05CC-CB2E-4EBB-8A43-0C44ED6E7F88}" destId="{26BDA0EC-0B24-4A0A-9632-F039C4F3983B}" srcOrd="3" destOrd="0" presId="urn:microsoft.com/office/officeart/2005/8/layout/list1"/>
    <dgm:cxn modelId="{34CE4573-683A-49BD-8B0A-FC8719CBFA7C}" type="presParOf" srcId="{2ABB05CC-CB2E-4EBB-8A43-0C44ED6E7F88}" destId="{9EA2757C-716F-434C-B2B7-E914166C1EEB}" srcOrd="4" destOrd="0" presId="urn:microsoft.com/office/officeart/2005/8/layout/list1"/>
    <dgm:cxn modelId="{252DD19F-9318-4DC9-A6F9-6A13BA8E621E}" type="presParOf" srcId="{9EA2757C-716F-434C-B2B7-E914166C1EEB}" destId="{7365BADE-7EA0-4643-A81B-7E1205A4A7C0}" srcOrd="0" destOrd="0" presId="urn:microsoft.com/office/officeart/2005/8/layout/list1"/>
    <dgm:cxn modelId="{8277D63D-EAAF-4821-9604-3690B0556587}" type="presParOf" srcId="{9EA2757C-716F-434C-B2B7-E914166C1EEB}" destId="{8E88FA52-EEFB-4878-8AF0-00D5087A7DB9}" srcOrd="1" destOrd="0" presId="urn:microsoft.com/office/officeart/2005/8/layout/list1"/>
    <dgm:cxn modelId="{F7360B99-C031-4EC0-862B-EE46E057666D}" type="presParOf" srcId="{2ABB05CC-CB2E-4EBB-8A43-0C44ED6E7F88}" destId="{61F385D9-F2D5-4EA8-8E46-F4EAAEB91A77}" srcOrd="5" destOrd="0" presId="urn:microsoft.com/office/officeart/2005/8/layout/list1"/>
    <dgm:cxn modelId="{9074EAA3-FE6A-49B0-BD26-C923D87F73D5}" type="presParOf" srcId="{2ABB05CC-CB2E-4EBB-8A43-0C44ED6E7F88}" destId="{6FA054C4-54E9-4522-B8CD-AB8B49004B2D}"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98D49A0E-416C-4BF2-816A-DB7C210DADBF}" type="doc">
      <dgm:prSet loTypeId="urn:microsoft.com/office/officeart/2005/8/layout/chevron2" loCatId="list" qsTypeId="urn:microsoft.com/office/officeart/2005/8/quickstyle/3d2" qsCatId="3D" csTypeId="urn:microsoft.com/office/officeart/2005/8/colors/accent0_3" csCatId="mainScheme" phldr="1"/>
      <dgm:spPr/>
      <dgm:t>
        <a:bodyPr/>
        <a:lstStyle/>
        <a:p>
          <a:endParaRPr lang="en-US"/>
        </a:p>
      </dgm:t>
    </dgm:pt>
    <dgm:pt modelId="{4CF7E237-2602-449C-88F2-A60986E349C9}">
      <dgm:prSet custT="1"/>
      <dgm:spPr/>
      <dgm:t>
        <a:bodyPr/>
        <a:lstStyle/>
        <a:p>
          <a:pPr algn="ctr" rtl="1"/>
          <a:r>
            <a:rPr lang="fa-IR" sz="4400" b="1" dirty="0" smtClean="0">
              <a:cs typeface="B Titr" pitchFamily="2" charset="-78"/>
            </a:rPr>
            <a:t>ابزار مالی </a:t>
          </a:r>
          <a:endParaRPr lang="en-US" sz="4400" dirty="0">
            <a:cs typeface="B Titr" pitchFamily="2" charset="-78"/>
          </a:endParaRPr>
        </a:p>
      </dgm:t>
    </dgm:pt>
    <dgm:pt modelId="{D5F78A21-FC93-4780-B123-1CA2B42B2DF6}" type="parTrans" cxnId="{81879421-0997-4BF6-AE4F-B77E8C120DDE}">
      <dgm:prSet/>
      <dgm:spPr/>
      <dgm:t>
        <a:bodyPr/>
        <a:lstStyle/>
        <a:p>
          <a:endParaRPr lang="en-US">
            <a:cs typeface="B Zar" pitchFamily="2" charset="-78"/>
          </a:endParaRPr>
        </a:p>
      </dgm:t>
    </dgm:pt>
    <dgm:pt modelId="{8F3BD116-C483-48C7-A790-F91442898CBF}" type="sibTrans" cxnId="{81879421-0997-4BF6-AE4F-B77E8C120DDE}">
      <dgm:prSet/>
      <dgm:spPr/>
      <dgm:t>
        <a:bodyPr/>
        <a:lstStyle/>
        <a:p>
          <a:endParaRPr lang="en-US">
            <a:cs typeface="B Zar" pitchFamily="2" charset="-78"/>
          </a:endParaRPr>
        </a:p>
      </dgm:t>
    </dgm:pt>
    <dgm:pt modelId="{B6D03F5E-A33C-41D4-90CB-A0679B96F91F}">
      <dgm:prSet/>
      <dgm:spPr/>
      <dgm:t>
        <a:bodyPr/>
        <a:lstStyle/>
        <a:p>
          <a:pPr rtl="1"/>
          <a:r>
            <a:rPr lang="fa-IR" dirty="0" smtClean="0">
              <a:cs typeface="B Zar" pitchFamily="2" charset="-78"/>
            </a:rPr>
            <a:t>اسناد خزانه</a:t>
          </a:r>
          <a:endParaRPr lang="en-US" dirty="0">
            <a:cs typeface="B Zar" pitchFamily="2" charset="-78"/>
          </a:endParaRPr>
        </a:p>
      </dgm:t>
    </dgm:pt>
    <dgm:pt modelId="{DE903A37-ECD1-4E63-B4A4-8637DD2F0BDF}" type="parTrans" cxnId="{827C2C95-A01B-40F3-B6D4-AF41A19B144F}">
      <dgm:prSet/>
      <dgm:spPr/>
      <dgm:t>
        <a:bodyPr/>
        <a:lstStyle/>
        <a:p>
          <a:endParaRPr lang="en-US">
            <a:cs typeface="B Zar" pitchFamily="2" charset="-78"/>
          </a:endParaRPr>
        </a:p>
      </dgm:t>
    </dgm:pt>
    <dgm:pt modelId="{E88B075E-6053-4EEA-B6B3-070D41696176}" type="sibTrans" cxnId="{827C2C95-A01B-40F3-B6D4-AF41A19B144F}">
      <dgm:prSet/>
      <dgm:spPr/>
      <dgm:t>
        <a:bodyPr/>
        <a:lstStyle/>
        <a:p>
          <a:endParaRPr lang="en-US">
            <a:cs typeface="B Zar" pitchFamily="2" charset="-78"/>
          </a:endParaRPr>
        </a:p>
      </dgm:t>
    </dgm:pt>
    <dgm:pt modelId="{F1239E0C-A0CC-4B7B-87D4-BA5A423BCE2C}">
      <dgm:prSet/>
      <dgm:spPr/>
      <dgm:t>
        <a:bodyPr/>
        <a:lstStyle/>
        <a:p>
          <a:pPr rtl="1"/>
          <a:r>
            <a:rPr lang="fa-IR" dirty="0" smtClean="0">
              <a:cs typeface="B Zar" pitchFamily="2" charset="-78"/>
            </a:rPr>
            <a:t>اوراق تجاری</a:t>
          </a:r>
          <a:endParaRPr lang="en-US" dirty="0">
            <a:cs typeface="B Zar" pitchFamily="2" charset="-78"/>
          </a:endParaRPr>
        </a:p>
      </dgm:t>
    </dgm:pt>
    <dgm:pt modelId="{872E9870-235F-4E60-92EC-11D4B686032C}" type="parTrans" cxnId="{DD70644F-50A3-4629-B972-AC373A856D2D}">
      <dgm:prSet/>
      <dgm:spPr/>
      <dgm:t>
        <a:bodyPr/>
        <a:lstStyle/>
        <a:p>
          <a:endParaRPr lang="en-US">
            <a:cs typeface="B Zar" pitchFamily="2" charset="-78"/>
          </a:endParaRPr>
        </a:p>
      </dgm:t>
    </dgm:pt>
    <dgm:pt modelId="{C9CA0786-1DF9-44B2-83E3-3C76CBEDFF9E}" type="sibTrans" cxnId="{DD70644F-50A3-4629-B972-AC373A856D2D}">
      <dgm:prSet/>
      <dgm:spPr/>
      <dgm:t>
        <a:bodyPr/>
        <a:lstStyle/>
        <a:p>
          <a:endParaRPr lang="en-US">
            <a:cs typeface="B Zar" pitchFamily="2" charset="-78"/>
          </a:endParaRPr>
        </a:p>
      </dgm:t>
    </dgm:pt>
    <dgm:pt modelId="{DBC59ACA-737E-441C-A939-AF6523B4C5F6}">
      <dgm:prSet/>
      <dgm:spPr/>
      <dgm:t>
        <a:bodyPr/>
        <a:lstStyle/>
        <a:p>
          <a:pPr rtl="1"/>
          <a:r>
            <a:rPr lang="fa-IR" dirty="0" smtClean="0">
              <a:cs typeface="B Zar" pitchFamily="2" charset="-78"/>
            </a:rPr>
            <a:t>اعتبار اسنادی</a:t>
          </a:r>
          <a:endParaRPr lang="en-US" dirty="0">
            <a:cs typeface="B Zar" pitchFamily="2" charset="-78"/>
          </a:endParaRPr>
        </a:p>
      </dgm:t>
    </dgm:pt>
    <dgm:pt modelId="{C4E43957-480D-4954-9416-7C47E59EA457}" type="parTrans" cxnId="{F6647F96-95E5-42BD-8328-04E6AA642532}">
      <dgm:prSet/>
      <dgm:spPr/>
      <dgm:t>
        <a:bodyPr/>
        <a:lstStyle/>
        <a:p>
          <a:endParaRPr lang="en-US">
            <a:cs typeface="B Zar" pitchFamily="2" charset="-78"/>
          </a:endParaRPr>
        </a:p>
      </dgm:t>
    </dgm:pt>
    <dgm:pt modelId="{E3E2AB1D-29A5-42FD-AE47-7D4E557F38C6}" type="sibTrans" cxnId="{F6647F96-95E5-42BD-8328-04E6AA642532}">
      <dgm:prSet/>
      <dgm:spPr/>
      <dgm:t>
        <a:bodyPr/>
        <a:lstStyle/>
        <a:p>
          <a:endParaRPr lang="en-US">
            <a:cs typeface="B Zar" pitchFamily="2" charset="-78"/>
          </a:endParaRPr>
        </a:p>
      </dgm:t>
    </dgm:pt>
    <dgm:pt modelId="{7394FA44-A9E1-44CC-9EF2-0ADC9C02E61E}">
      <dgm:prSet/>
      <dgm:spPr/>
      <dgm:t>
        <a:bodyPr/>
        <a:lstStyle/>
        <a:p>
          <a:pPr rtl="1"/>
          <a:r>
            <a:rPr lang="fa-IR" dirty="0" smtClean="0">
              <a:cs typeface="B Zar" pitchFamily="2" charset="-78"/>
            </a:rPr>
            <a:t>گواهی سپردۀ قابل‌معامله</a:t>
          </a:r>
          <a:endParaRPr lang="en-US" dirty="0">
            <a:cs typeface="B Zar" pitchFamily="2" charset="-78"/>
          </a:endParaRPr>
        </a:p>
      </dgm:t>
    </dgm:pt>
    <dgm:pt modelId="{51A46F15-3EDB-4149-BFFD-85500CA9D947}" type="parTrans" cxnId="{A9668197-4BEC-49EC-AD90-909376318026}">
      <dgm:prSet/>
      <dgm:spPr/>
      <dgm:t>
        <a:bodyPr/>
        <a:lstStyle/>
        <a:p>
          <a:endParaRPr lang="en-US">
            <a:cs typeface="B Zar" pitchFamily="2" charset="-78"/>
          </a:endParaRPr>
        </a:p>
      </dgm:t>
    </dgm:pt>
    <dgm:pt modelId="{D0E1DD09-290D-4C4C-93B0-A21AF1E25AB1}" type="sibTrans" cxnId="{A9668197-4BEC-49EC-AD90-909376318026}">
      <dgm:prSet/>
      <dgm:spPr/>
      <dgm:t>
        <a:bodyPr/>
        <a:lstStyle/>
        <a:p>
          <a:endParaRPr lang="en-US">
            <a:cs typeface="B Zar" pitchFamily="2" charset="-78"/>
          </a:endParaRPr>
        </a:p>
      </dgm:t>
    </dgm:pt>
    <dgm:pt modelId="{4FE583F8-9107-4814-9C23-FAF5D497DA7F}">
      <dgm:prSet/>
      <dgm:spPr/>
      <dgm:t>
        <a:bodyPr/>
        <a:lstStyle/>
        <a:p>
          <a:pPr rtl="1"/>
          <a:r>
            <a:rPr lang="fa-IR" dirty="0" smtClean="0">
              <a:cs typeface="B Zar" pitchFamily="2" charset="-78"/>
            </a:rPr>
            <a:t>اوراق بهادار به پشتوانۀ حساب‌های دریافتنی</a:t>
          </a:r>
          <a:endParaRPr lang="en-US" dirty="0">
            <a:cs typeface="B Zar" pitchFamily="2" charset="-78"/>
          </a:endParaRPr>
        </a:p>
      </dgm:t>
    </dgm:pt>
    <dgm:pt modelId="{0D16503D-8D39-4506-BDAD-2E5DCAA4DE0C}" type="parTrans" cxnId="{0E1BC9BF-CC1F-4FC4-BBDC-37DE945B4351}">
      <dgm:prSet/>
      <dgm:spPr/>
      <dgm:t>
        <a:bodyPr/>
        <a:lstStyle/>
        <a:p>
          <a:endParaRPr lang="en-US">
            <a:cs typeface="B Zar" pitchFamily="2" charset="-78"/>
          </a:endParaRPr>
        </a:p>
      </dgm:t>
    </dgm:pt>
    <dgm:pt modelId="{036C054C-70C1-4A22-A3F4-758E7AA2DBA2}" type="sibTrans" cxnId="{0E1BC9BF-CC1F-4FC4-BBDC-37DE945B4351}">
      <dgm:prSet/>
      <dgm:spPr/>
      <dgm:t>
        <a:bodyPr/>
        <a:lstStyle/>
        <a:p>
          <a:endParaRPr lang="en-US">
            <a:cs typeface="B Zar" pitchFamily="2" charset="-78"/>
          </a:endParaRPr>
        </a:p>
      </dgm:t>
    </dgm:pt>
    <dgm:pt modelId="{AF7CA623-6607-4B5C-BC7D-172F0251B616}">
      <dgm:prSet/>
      <dgm:spPr/>
      <dgm:t>
        <a:bodyPr/>
        <a:lstStyle/>
        <a:p>
          <a:pPr rtl="1"/>
          <a:r>
            <a:rPr lang="fa-IR" dirty="0" smtClean="0">
              <a:cs typeface="B Zar" pitchFamily="2" charset="-78"/>
            </a:rPr>
            <a:t>سایر</a:t>
          </a:r>
          <a:endParaRPr lang="en-US" dirty="0">
            <a:cs typeface="B Zar" pitchFamily="2" charset="-78"/>
          </a:endParaRPr>
        </a:p>
      </dgm:t>
    </dgm:pt>
    <dgm:pt modelId="{0D1F9B1C-5B51-49A3-9DB9-A4DAA5B0FBE4}" type="parTrans" cxnId="{9CAE7762-3E11-421B-B5EB-5EA89CDFFA2E}">
      <dgm:prSet/>
      <dgm:spPr/>
      <dgm:t>
        <a:bodyPr/>
        <a:lstStyle/>
        <a:p>
          <a:endParaRPr lang="en-US"/>
        </a:p>
      </dgm:t>
    </dgm:pt>
    <dgm:pt modelId="{4F81157A-458C-4806-B434-212E0E8BCA4A}" type="sibTrans" cxnId="{9CAE7762-3E11-421B-B5EB-5EA89CDFFA2E}">
      <dgm:prSet/>
      <dgm:spPr/>
      <dgm:t>
        <a:bodyPr/>
        <a:lstStyle/>
        <a:p>
          <a:endParaRPr lang="en-US"/>
        </a:p>
      </dgm:t>
    </dgm:pt>
    <dgm:pt modelId="{4DF5AFD0-3BDF-478E-A61F-5D2F45A30478}">
      <dgm:prSet/>
      <dgm:spPr/>
      <dgm:t>
        <a:bodyPr/>
        <a:lstStyle/>
        <a:p>
          <a:pPr rtl="1"/>
          <a:r>
            <a:rPr lang="fa-IR" dirty="0" smtClean="0">
              <a:cs typeface="B Zar" pitchFamily="2" charset="-78"/>
            </a:rPr>
            <a:t>وام بانکی</a:t>
          </a:r>
          <a:endParaRPr lang="en-US" dirty="0">
            <a:cs typeface="B Zar" pitchFamily="2" charset="-78"/>
          </a:endParaRPr>
        </a:p>
      </dgm:t>
    </dgm:pt>
    <dgm:pt modelId="{90831E9D-B530-4FF6-B9D5-623A7671D490}" type="parTrans" cxnId="{1C3C630C-62DE-402B-BDB4-4A328C0D8A9A}">
      <dgm:prSet/>
      <dgm:spPr/>
    </dgm:pt>
    <dgm:pt modelId="{61622760-BCFE-4222-B0B7-1C4115D62C42}" type="sibTrans" cxnId="{1C3C630C-62DE-402B-BDB4-4A328C0D8A9A}">
      <dgm:prSet/>
      <dgm:spPr/>
    </dgm:pt>
    <dgm:pt modelId="{B2033A10-E875-477B-AC97-00D4873C8B76}" type="pres">
      <dgm:prSet presAssocID="{98D49A0E-416C-4BF2-816A-DB7C210DADBF}" presName="linearFlow" presStyleCnt="0">
        <dgm:presLayoutVars>
          <dgm:dir/>
          <dgm:animLvl val="lvl"/>
          <dgm:resizeHandles val="exact"/>
        </dgm:presLayoutVars>
      </dgm:prSet>
      <dgm:spPr/>
      <dgm:t>
        <a:bodyPr/>
        <a:lstStyle/>
        <a:p>
          <a:endParaRPr lang="en-US"/>
        </a:p>
      </dgm:t>
    </dgm:pt>
    <dgm:pt modelId="{A0C2C582-D520-488D-BC75-8FCA2A25B1AA}" type="pres">
      <dgm:prSet presAssocID="{4CF7E237-2602-449C-88F2-A60986E349C9}" presName="composite" presStyleCnt="0"/>
      <dgm:spPr/>
      <dgm:t>
        <a:bodyPr/>
        <a:lstStyle/>
        <a:p>
          <a:endParaRPr lang="en-US"/>
        </a:p>
      </dgm:t>
    </dgm:pt>
    <dgm:pt modelId="{1B7404B6-79F7-4F0F-990E-99A29141CEB9}" type="pres">
      <dgm:prSet presAssocID="{4CF7E237-2602-449C-88F2-A60986E349C9}" presName="parentText" presStyleLbl="alignNode1" presStyleIdx="0" presStyleCnt="1">
        <dgm:presLayoutVars>
          <dgm:chMax val="1"/>
          <dgm:bulletEnabled val="1"/>
        </dgm:presLayoutVars>
      </dgm:prSet>
      <dgm:spPr/>
      <dgm:t>
        <a:bodyPr/>
        <a:lstStyle/>
        <a:p>
          <a:endParaRPr lang="en-US"/>
        </a:p>
      </dgm:t>
    </dgm:pt>
    <dgm:pt modelId="{6CDF2006-6381-489A-9E13-B3555C90FDB6}" type="pres">
      <dgm:prSet presAssocID="{4CF7E237-2602-449C-88F2-A60986E349C9}" presName="descendantText" presStyleLbl="alignAcc1" presStyleIdx="0" presStyleCnt="1">
        <dgm:presLayoutVars>
          <dgm:bulletEnabled val="1"/>
        </dgm:presLayoutVars>
      </dgm:prSet>
      <dgm:spPr/>
      <dgm:t>
        <a:bodyPr/>
        <a:lstStyle/>
        <a:p>
          <a:endParaRPr lang="en-US"/>
        </a:p>
      </dgm:t>
    </dgm:pt>
  </dgm:ptLst>
  <dgm:cxnLst>
    <dgm:cxn modelId="{9CAE7762-3E11-421B-B5EB-5EA89CDFFA2E}" srcId="{4CF7E237-2602-449C-88F2-A60986E349C9}" destId="{AF7CA623-6607-4B5C-BC7D-172F0251B616}" srcOrd="6" destOrd="0" parTransId="{0D1F9B1C-5B51-49A3-9DB9-A4DAA5B0FBE4}" sibTransId="{4F81157A-458C-4806-B434-212E0E8BCA4A}"/>
    <dgm:cxn modelId="{F6647F96-95E5-42BD-8328-04E6AA642532}" srcId="{4CF7E237-2602-449C-88F2-A60986E349C9}" destId="{DBC59ACA-737E-441C-A939-AF6523B4C5F6}" srcOrd="2" destOrd="0" parTransId="{C4E43957-480D-4954-9416-7C47E59EA457}" sibTransId="{E3E2AB1D-29A5-42FD-AE47-7D4E557F38C6}"/>
    <dgm:cxn modelId="{81879421-0997-4BF6-AE4F-B77E8C120DDE}" srcId="{98D49A0E-416C-4BF2-816A-DB7C210DADBF}" destId="{4CF7E237-2602-449C-88F2-A60986E349C9}" srcOrd="0" destOrd="0" parTransId="{D5F78A21-FC93-4780-B123-1CA2B42B2DF6}" sibTransId="{8F3BD116-C483-48C7-A790-F91442898CBF}"/>
    <dgm:cxn modelId="{1B1EF70B-762C-4D6F-92EC-3BECC1C14DEA}" type="presOf" srcId="{98D49A0E-416C-4BF2-816A-DB7C210DADBF}" destId="{B2033A10-E875-477B-AC97-00D4873C8B76}" srcOrd="0" destOrd="0" presId="urn:microsoft.com/office/officeart/2005/8/layout/chevron2"/>
    <dgm:cxn modelId="{2BD1EC8E-2FB4-4EDB-9A86-415D5351E368}" type="presOf" srcId="{7394FA44-A9E1-44CC-9EF2-0ADC9C02E61E}" destId="{6CDF2006-6381-489A-9E13-B3555C90FDB6}" srcOrd="0" destOrd="3" presId="urn:microsoft.com/office/officeart/2005/8/layout/chevron2"/>
    <dgm:cxn modelId="{827C2C95-A01B-40F3-B6D4-AF41A19B144F}" srcId="{4CF7E237-2602-449C-88F2-A60986E349C9}" destId="{B6D03F5E-A33C-41D4-90CB-A0679B96F91F}" srcOrd="0" destOrd="0" parTransId="{DE903A37-ECD1-4E63-B4A4-8637DD2F0BDF}" sibTransId="{E88B075E-6053-4EEA-B6B3-070D41696176}"/>
    <dgm:cxn modelId="{3CF175A9-CF9E-4597-B09E-DB42A55312BF}" type="presOf" srcId="{4CF7E237-2602-449C-88F2-A60986E349C9}" destId="{1B7404B6-79F7-4F0F-990E-99A29141CEB9}" srcOrd="0" destOrd="0" presId="urn:microsoft.com/office/officeart/2005/8/layout/chevron2"/>
    <dgm:cxn modelId="{26B63B70-EC8C-4158-BE13-16DE9CFF5562}" type="presOf" srcId="{AF7CA623-6607-4B5C-BC7D-172F0251B616}" destId="{6CDF2006-6381-489A-9E13-B3555C90FDB6}" srcOrd="0" destOrd="6" presId="urn:microsoft.com/office/officeart/2005/8/layout/chevron2"/>
    <dgm:cxn modelId="{0E1BC9BF-CC1F-4FC4-BBDC-37DE945B4351}" srcId="{4CF7E237-2602-449C-88F2-A60986E349C9}" destId="{4FE583F8-9107-4814-9C23-FAF5D497DA7F}" srcOrd="5" destOrd="0" parTransId="{0D16503D-8D39-4506-BDAD-2E5DCAA4DE0C}" sibTransId="{036C054C-70C1-4A22-A3F4-758E7AA2DBA2}"/>
    <dgm:cxn modelId="{9AC55AA0-D3E9-47D7-9AC1-082F1AA2A75C}" type="presOf" srcId="{DBC59ACA-737E-441C-A939-AF6523B4C5F6}" destId="{6CDF2006-6381-489A-9E13-B3555C90FDB6}" srcOrd="0" destOrd="2" presId="urn:microsoft.com/office/officeart/2005/8/layout/chevron2"/>
    <dgm:cxn modelId="{A9668197-4BEC-49EC-AD90-909376318026}" srcId="{4CF7E237-2602-449C-88F2-A60986E349C9}" destId="{7394FA44-A9E1-44CC-9EF2-0ADC9C02E61E}" srcOrd="3" destOrd="0" parTransId="{51A46F15-3EDB-4149-BFFD-85500CA9D947}" sibTransId="{D0E1DD09-290D-4C4C-93B0-A21AF1E25AB1}"/>
    <dgm:cxn modelId="{DD70644F-50A3-4629-B972-AC373A856D2D}" srcId="{4CF7E237-2602-449C-88F2-A60986E349C9}" destId="{F1239E0C-A0CC-4B7B-87D4-BA5A423BCE2C}" srcOrd="1" destOrd="0" parTransId="{872E9870-235F-4E60-92EC-11D4B686032C}" sibTransId="{C9CA0786-1DF9-44B2-83E3-3C76CBEDFF9E}"/>
    <dgm:cxn modelId="{1C3C630C-62DE-402B-BDB4-4A328C0D8A9A}" srcId="{4CF7E237-2602-449C-88F2-A60986E349C9}" destId="{4DF5AFD0-3BDF-478E-A61F-5D2F45A30478}" srcOrd="4" destOrd="0" parTransId="{90831E9D-B530-4FF6-B9D5-623A7671D490}" sibTransId="{61622760-BCFE-4222-B0B7-1C4115D62C42}"/>
    <dgm:cxn modelId="{EA61617F-DC8B-4EA7-A70A-56419F4C2E93}" type="presOf" srcId="{4FE583F8-9107-4814-9C23-FAF5D497DA7F}" destId="{6CDF2006-6381-489A-9E13-B3555C90FDB6}" srcOrd="0" destOrd="5" presId="urn:microsoft.com/office/officeart/2005/8/layout/chevron2"/>
    <dgm:cxn modelId="{FC90C1C4-0F0D-4D06-A9FD-9129DB181BD6}" type="presOf" srcId="{B6D03F5E-A33C-41D4-90CB-A0679B96F91F}" destId="{6CDF2006-6381-489A-9E13-B3555C90FDB6}" srcOrd="0" destOrd="0" presId="urn:microsoft.com/office/officeart/2005/8/layout/chevron2"/>
    <dgm:cxn modelId="{FC7AA5CC-0AC6-4F8C-B4F3-9581E1EE49AD}" type="presOf" srcId="{F1239E0C-A0CC-4B7B-87D4-BA5A423BCE2C}" destId="{6CDF2006-6381-489A-9E13-B3555C90FDB6}" srcOrd="0" destOrd="1" presId="urn:microsoft.com/office/officeart/2005/8/layout/chevron2"/>
    <dgm:cxn modelId="{1FB3F4F6-C137-4EEE-87B1-845A17FE365D}" type="presOf" srcId="{4DF5AFD0-3BDF-478E-A61F-5D2F45A30478}" destId="{6CDF2006-6381-489A-9E13-B3555C90FDB6}" srcOrd="0" destOrd="4" presId="urn:microsoft.com/office/officeart/2005/8/layout/chevron2"/>
    <dgm:cxn modelId="{59BB419B-FE9F-44FF-871B-CA5CD5FF9744}" type="presParOf" srcId="{B2033A10-E875-477B-AC97-00D4873C8B76}" destId="{A0C2C582-D520-488D-BC75-8FCA2A25B1AA}" srcOrd="0" destOrd="0" presId="urn:microsoft.com/office/officeart/2005/8/layout/chevron2"/>
    <dgm:cxn modelId="{146B2E3D-5902-425B-8791-7C80B07E521A}" type="presParOf" srcId="{A0C2C582-D520-488D-BC75-8FCA2A25B1AA}" destId="{1B7404B6-79F7-4F0F-990E-99A29141CEB9}" srcOrd="0" destOrd="0" presId="urn:microsoft.com/office/officeart/2005/8/layout/chevron2"/>
    <dgm:cxn modelId="{B0F1FF53-DA1D-4703-B8E7-2D0C817164B7}" type="presParOf" srcId="{A0C2C582-D520-488D-BC75-8FCA2A25B1AA}" destId="{6CDF2006-6381-489A-9E13-B3555C90FDB6}"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5AEB3B26-2E1A-4B0B-9423-2AE73CF51450}" type="doc">
      <dgm:prSet loTypeId="urn:microsoft.com/office/officeart/2005/8/layout/list1" loCatId="list" qsTypeId="urn:microsoft.com/office/officeart/2005/8/quickstyle/simple1" qsCatId="simple" csTypeId="urn:microsoft.com/office/officeart/2005/8/colors/colorful1#2" csCatId="colorful"/>
      <dgm:spPr/>
      <dgm:t>
        <a:bodyPr/>
        <a:lstStyle/>
        <a:p>
          <a:endParaRPr lang="en-US"/>
        </a:p>
      </dgm:t>
    </dgm:pt>
    <dgm:pt modelId="{5907599D-871E-41DC-8C7C-48031B44A7B8}">
      <dgm:prSet/>
      <dgm:spPr/>
      <dgm:t>
        <a:bodyPr/>
        <a:lstStyle/>
        <a:p>
          <a:pPr algn="ctr" rtl="1"/>
          <a:r>
            <a:rPr lang="fa-IR" dirty="0" smtClean="0">
              <a:cs typeface="B Titr" pitchFamily="2" charset="-78"/>
            </a:rPr>
            <a:t>مسائل عمده</a:t>
          </a:r>
          <a:endParaRPr lang="en-US" dirty="0">
            <a:cs typeface="B Titr" pitchFamily="2" charset="-78"/>
          </a:endParaRPr>
        </a:p>
      </dgm:t>
    </dgm:pt>
    <dgm:pt modelId="{6C68D07B-3EE8-4957-BB9B-019FCDF4148A}" type="parTrans" cxnId="{16AD392F-453E-4B9A-8068-174FD379F850}">
      <dgm:prSet/>
      <dgm:spPr/>
      <dgm:t>
        <a:bodyPr/>
        <a:lstStyle/>
        <a:p>
          <a:endParaRPr lang="en-US"/>
        </a:p>
      </dgm:t>
    </dgm:pt>
    <dgm:pt modelId="{73CF4F22-CAA4-4E12-A0B4-799500A8932A}" type="sibTrans" cxnId="{16AD392F-453E-4B9A-8068-174FD379F850}">
      <dgm:prSet/>
      <dgm:spPr/>
      <dgm:t>
        <a:bodyPr/>
        <a:lstStyle/>
        <a:p>
          <a:endParaRPr lang="en-US"/>
        </a:p>
      </dgm:t>
    </dgm:pt>
    <dgm:pt modelId="{E6070FFE-1AF7-4642-97B4-E3121CC6C56B}">
      <dgm:prSet/>
      <dgm:spPr/>
      <dgm:t>
        <a:bodyPr/>
        <a:lstStyle/>
        <a:p>
          <a:pPr algn="justLow" rtl="1"/>
          <a:r>
            <a:rPr lang="fa-IR" dirty="0" smtClean="0">
              <a:cs typeface="B Zar" pitchFamily="2" charset="-78"/>
            </a:rPr>
            <a:t>عدم‌توسعۀ کافی بازار سرمایه نسبت به بازار پول و کاهش امکان تأمین مالی شرکت‌های بزرگ در بازار سرمایه</a:t>
          </a:r>
          <a:endParaRPr lang="en-US" dirty="0">
            <a:cs typeface="B Zar" pitchFamily="2" charset="-78"/>
          </a:endParaRPr>
        </a:p>
      </dgm:t>
    </dgm:pt>
    <dgm:pt modelId="{9471108B-30F4-4360-89D8-65700588E8B2}" type="parTrans" cxnId="{B6B0F65C-1101-4E1E-977B-C596A5D42D8F}">
      <dgm:prSet/>
      <dgm:spPr/>
      <dgm:t>
        <a:bodyPr/>
        <a:lstStyle/>
        <a:p>
          <a:endParaRPr lang="en-US"/>
        </a:p>
      </dgm:t>
    </dgm:pt>
    <dgm:pt modelId="{178F7609-6BE8-4ADB-8159-4B436F230742}" type="sibTrans" cxnId="{B6B0F65C-1101-4E1E-977B-C596A5D42D8F}">
      <dgm:prSet/>
      <dgm:spPr/>
      <dgm:t>
        <a:bodyPr/>
        <a:lstStyle/>
        <a:p>
          <a:endParaRPr lang="en-US"/>
        </a:p>
      </dgm:t>
    </dgm:pt>
    <dgm:pt modelId="{769EB833-A322-4538-BAE3-FFADC763C2DF}">
      <dgm:prSet/>
      <dgm:spPr/>
      <dgm:t>
        <a:bodyPr/>
        <a:lstStyle/>
        <a:p>
          <a:pPr algn="justLow" rtl="1"/>
          <a:r>
            <a:rPr lang="fa-IR" dirty="0" smtClean="0">
              <a:cs typeface="B Zar" pitchFamily="2" charset="-78"/>
            </a:rPr>
            <a:t>عدم‌کارایی بازار پول در تخصیص وجوه به شرکت‌هایی که برای دریافت منابع مالی شایسته‌ترند.</a:t>
          </a:r>
          <a:endParaRPr lang="en-US" dirty="0">
            <a:cs typeface="B Zar" pitchFamily="2" charset="-78"/>
          </a:endParaRPr>
        </a:p>
      </dgm:t>
    </dgm:pt>
    <dgm:pt modelId="{9425F1B8-BECE-4A3F-83FD-340998848EAF}" type="parTrans" cxnId="{D25F8254-A18A-443D-B5D4-BDB8CA979A38}">
      <dgm:prSet/>
      <dgm:spPr/>
      <dgm:t>
        <a:bodyPr/>
        <a:lstStyle/>
        <a:p>
          <a:endParaRPr lang="en-US"/>
        </a:p>
      </dgm:t>
    </dgm:pt>
    <dgm:pt modelId="{40349936-E9C8-4586-A266-8338FB48FBFE}" type="sibTrans" cxnId="{D25F8254-A18A-443D-B5D4-BDB8CA979A38}">
      <dgm:prSet/>
      <dgm:spPr/>
      <dgm:t>
        <a:bodyPr/>
        <a:lstStyle/>
        <a:p>
          <a:endParaRPr lang="en-US"/>
        </a:p>
      </dgm:t>
    </dgm:pt>
    <dgm:pt modelId="{B6FE11CE-ECFE-4D8B-9DF5-290031F74610}">
      <dgm:prSet/>
      <dgm:spPr/>
      <dgm:t>
        <a:bodyPr/>
        <a:lstStyle/>
        <a:p>
          <a:pPr algn="justLow" rtl="1"/>
          <a:r>
            <a:rPr lang="fa-IR" dirty="0" smtClean="0">
              <a:cs typeface="B Zar" pitchFamily="2" charset="-78"/>
            </a:rPr>
            <a:t>گستردگی اعطای تسهیلات بانکی رانت‌محور و کاهش منابع مالی بانک‌های برای اعطای تسهیلات به اشخاص فاقد رانت</a:t>
          </a:r>
          <a:endParaRPr lang="en-US" dirty="0">
            <a:cs typeface="B Zar" pitchFamily="2" charset="-78"/>
          </a:endParaRPr>
        </a:p>
      </dgm:t>
    </dgm:pt>
    <dgm:pt modelId="{762FA1BD-DAE8-4EC0-A322-9B4275004459}" type="parTrans" cxnId="{57E546AC-8745-42AE-B533-F5BFBE90FEA3}">
      <dgm:prSet/>
      <dgm:spPr/>
      <dgm:t>
        <a:bodyPr/>
        <a:lstStyle/>
        <a:p>
          <a:endParaRPr lang="en-US"/>
        </a:p>
      </dgm:t>
    </dgm:pt>
    <dgm:pt modelId="{80A37A7F-67D9-4C48-88DA-C13E255842DD}" type="sibTrans" cxnId="{57E546AC-8745-42AE-B533-F5BFBE90FEA3}">
      <dgm:prSet/>
      <dgm:spPr/>
      <dgm:t>
        <a:bodyPr/>
        <a:lstStyle/>
        <a:p>
          <a:endParaRPr lang="en-US"/>
        </a:p>
      </dgm:t>
    </dgm:pt>
    <dgm:pt modelId="{6DD38055-29CF-40E7-875E-2EF5AE610DAA}">
      <dgm:prSet/>
      <dgm:spPr/>
      <dgm:t>
        <a:bodyPr/>
        <a:lstStyle/>
        <a:p>
          <a:pPr algn="justLow" rtl="1"/>
          <a:r>
            <a:rPr lang="fa-IR" dirty="0" smtClean="0">
              <a:cs typeface="B Zar" pitchFamily="2" charset="-78"/>
            </a:rPr>
            <a:t>عدم‌توازن نرخ بهره و تورم و ایجاد زمینه‌های فساد برای اعطای وام‌های ارزان‌قیمت بر اساس معیارهایی خارج از ریسک و بازده</a:t>
          </a:r>
          <a:endParaRPr lang="en-US" dirty="0">
            <a:cs typeface="B Zar" pitchFamily="2" charset="-78"/>
          </a:endParaRPr>
        </a:p>
      </dgm:t>
    </dgm:pt>
    <dgm:pt modelId="{CDA1F8CA-D859-4B6E-9694-9F4DE192AEFD}" type="parTrans" cxnId="{52B940F9-A609-426C-9A2F-365E2FA539CD}">
      <dgm:prSet/>
      <dgm:spPr/>
      <dgm:t>
        <a:bodyPr/>
        <a:lstStyle/>
        <a:p>
          <a:endParaRPr lang="en-US"/>
        </a:p>
      </dgm:t>
    </dgm:pt>
    <dgm:pt modelId="{E1ECD2E2-C343-4859-BDC1-EA594616E970}" type="sibTrans" cxnId="{52B940F9-A609-426C-9A2F-365E2FA539CD}">
      <dgm:prSet/>
      <dgm:spPr/>
      <dgm:t>
        <a:bodyPr/>
        <a:lstStyle/>
        <a:p>
          <a:endParaRPr lang="en-US"/>
        </a:p>
      </dgm:t>
    </dgm:pt>
    <dgm:pt modelId="{16F7D990-A01C-4BE1-895A-CD79611FF4CB}" type="pres">
      <dgm:prSet presAssocID="{5AEB3B26-2E1A-4B0B-9423-2AE73CF51450}" presName="linear" presStyleCnt="0">
        <dgm:presLayoutVars>
          <dgm:dir/>
          <dgm:animLvl val="lvl"/>
          <dgm:resizeHandles val="exact"/>
        </dgm:presLayoutVars>
      </dgm:prSet>
      <dgm:spPr/>
      <dgm:t>
        <a:bodyPr/>
        <a:lstStyle/>
        <a:p>
          <a:endParaRPr lang="en-US"/>
        </a:p>
      </dgm:t>
    </dgm:pt>
    <dgm:pt modelId="{C97902C6-DFA4-402B-AB15-D0003002D66C}" type="pres">
      <dgm:prSet presAssocID="{5907599D-871E-41DC-8C7C-48031B44A7B8}" presName="parentLin" presStyleCnt="0"/>
      <dgm:spPr/>
    </dgm:pt>
    <dgm:pt modelId="{00894427-E9D0-4FC2-90FF-16809FDB2805}" type="pres">
      <dgm:prSet presAssocID="{5907599D-871E-41DC-8C7C-48031B44A7B8}" presName="parentLeftMargin" presStyleLbl="node1" presStyleIdx="0" presStyleCnt="1"/>
      <dgm:spPr/>
      <dgm:t>
        <a:bodyPr/>
        <a:lstStyle/>
        <a:p>
          <a:endParaRPr lang="en-US"/>
        </a:p>
      </dgm:t>
    </dgm:pt>
    <dgm:pt modelId="{9CB2BCC1-9E27-4EAA-9950-F1186E5EF437}" type="pres">
      <dgm:prSet presAssocID="{5907599D-871E-41DC-8C7C-48031B44A7B8}" presName="parentText" presStyleLbl="node1" presStyleIdx="0" presStyleCnt="1">
        <dgm:presLayoutVars>
          <dgm:chMax val="0"/>
          <dgm:bulletEnabled val="1"/>
        </dgm:presLayoutVars>
      </dgm:prSet>
      <dgm:spPr/>
      <dgm:t>
        <a:bodyPr/>
        <a:lstStyle/>
        <a:p>
          <a:endParaRPr lang="en-US"/>
        </a:p>
      </dgm:t>
    </dgm:pt>
    <dgm:pt modelId="{7CF16378-5C5E-4D02-B855-056E79812637}" type="pres">
      <dgm:prSet presAssocID="{5907599D-871E-41DC-8C7C-48031B44A7B8}" presName="negativeSpace" presStyleCnt="0"/>
      <dgm:spPr/>
    </dgm:pt>
    <dgm:pt modelId="{3AB64F0B-CF1A-4F37-ADDE-3FEBAD7BB47F}" type="pres">
      <dgm:prSet presAssocID="{5907599D-871E-41DC-8C7C-48031B44A7B8}" presName="childText" presStyleLbl="conFgAcc1" presStyleIdx="0" presStyleCnt="1">
        <dgm:presLayoutVars>
          <dgm:bulletEnabled val="1"/>
        </dgm:presLayoutVars>
      </dgm:prSet>
      <dgm:spPr/>
      <dgm:t>
        <a:bodyPr/>
        <a:lstStyle/>
        <a:p>
          <a:endParaRPr lang="en-US"/>
        </a:p>
      </dgm:t>
    </dgm:pt>
  </dgm:ptLst>
  <dgm:cxnLst>
    <dgm:cxn modelId="{B66C244E-BE57-452D-BAA4-B836E50D2A44}" type="presOf" srcId="{5907599D-871E-41DC-8C7C-48031B44A7B8}" destId="{00894427-E9D0-4FC2-90FF-16809FDB2805}" srcOrd="0" destOrd="0" presId="urn:microsoft.com/office/officeart/2005/8/layout/list1"/>
    <dgm:cxn modelId="{16AD392F-453E-4B9A-8068-174FD379F850}" srcId="{5AEB3B26-2E1A-4B0B-9423-2AE73CF51450}" destId="{5907599D-871E-41DC-8C7C-48031B44A7B8}" srcOrd="0" destOrd="0" parTransId="{6C68D07B-3EE8-4957-BB9B-019FCDF4148A}" sibTransId="{73CF4F22-CAA4-4E12-A0B4-799500A8932A}"/>
    <dgm:cxn modelId="{A811D5F0-228A-4302-993A-4994D922BAB7}" type="presOf" srcId="{6DD38055-29CF-40E7-875E-2EF5AE610DAA}" destId="{3AB64F0B-CF1A-4F37-ADDE-3FEBAD7BB47F}" srcOrd="0" destOrd="3" presId="urn:microsoft.com/office/officeart/2005/8/layout/list1"/>
    <dgm:cxn modelId="{D25F8254-A18A-443D-B5D4-BDB8CA979A38}" srcId="{5907599D-871E-41DC-8C7C-48031B44A7B8}" destId="{769EB833-A322-4538-BAE3-FFADC763C2DF}" srcOrd="1" destOrd="0" parTransId="{9425F1B8-BECE-4A3F-83FD-340998848EAF}" sibTransId="{40349936-E9C8-4586-A266-8338FB48FBFE}"/>
    <dgm:cxn modelId="{3CA9E5FA-B762-4F6A-A8F2-8E66B5A3FC73}" type="presOf" srcId="{B6FE11CE-ECFE-4D8B-9DF5-290031F74610}" destId="{3AB64F0B-CF1A-4F37-ADDE-3FEBAD7BB47F}" srcOrd="0" destOrd="2" presId="urn:microsoft.com/office/officeart/2005/8/layout/list1"/>
    <dgm:cxn modelId="{57E546AC-8745-42AE-B533-F5BFBE90FEA3}" srcId="{5907599D-871E-41DC-8C7C-48031B44A7B8}" destId="{B6FE11CE-ECFE-4D8B-9DF5-290031F74610}" srcOrd="2" destOrd="0" parTransId="{762FA1BD-DAE8-4EC0-A322-9B4275004459}" sibTransId="{80A37A7F-67D9-4C48-88DA-C13E255842DD}"/>
    <dgm:cxn modelId="{6DEBFC28-04A1-4368-89E2-90C4CBA2F760}" type="presOf" srcId="{5AEB3B26-2E1A-4B0B-9423-2AE73CF51450}" destId="{16F7D990-A01C-4BE1-895A-CD79611FF4CB}" srcOrd="0" destOrd="0" presId="urn:microsoft.com/office/officeart/2005/8/layout/list1"/>
    <dgm:cxn modelId="{B6B0F65C-1101-4E1E-977B-C596A5D42D8F}" srcId="{5907599D-871E-41DC-8C7C-48031B44A7B8}" destId="{E6070FFE-1AF7-4642-97B4-E3121CC6C56B}" srcOrd="0" destOrd="0" parTransId="{9471108B-30F4-4360-89D8-65700588E8B2}" sibTransId="{178F7609-6BE8-4ADB-8159-4B436F230742}"/>
    <dgm:cxn modelId="{52B940F9-A609-426C-9A2F-365E2FA539CD}" srcId="{5907599D-871E-41DC-8C7C-48031B44A7B8}" destId="{6DD38055-29CF-40E7-875E-2EF5AE610DAA}" srcOrd="3" destOrd="0" parTransId="{CDA1F8CA-D859-4B6E-9694-9F4DE192AEFD}" sibTransId="{E1ECD2E2-C343-4859-BDC1-EA594616E970}"/>
    <dgm:cxn modelId="{8C3A4D9D-DB38-40F2-BBBC-2D553E6CFDB6}" type="presOf" srcId="{E6070FFE-1AF7-4642-97B4-E3121CC6C56B}" destId="{3AB64F0B-CF1A-4F37-ADDE-3FEBAD7BB47F}" srcOrd="0" destOrd="0" presId="urn:microsoft.com/office/officeart/2005/8/layout/list1"/>
    <dgm:cxn modelId="{7A714596-8E35-440F-A461-5431CD2BC4F0}" type="presOf" srcId="{5907599D-871E-41DC-8C7C-48031B44A7B8}" destId="{9CB2BCC1-9E27-4EAA-9950-F1186E5EF437}" srcOrd="1" destOrd="0" presId="urn:microsoft.com/office/officeart/2005/8/layout/list1"/>
    <dgm:cxn modelId="{08F9296E-BAD8-4C6B-8381-E40BFABE8AD9}" type="presOf" srcId="{769EB833-A322-4538-BAE3-FFADC763C2DF}" destId="{3AB64F0B-CF1A-4F37-ADDE-3FEBAD7BB47F}" srcOrd="0" destOrd="1" presId="urn:microsoft.com/office/officeart/2005/8/layout/list1"/>
    <dgm:cxn modelId="{9BCD8757-E9A5-478A-AE15-478C68A7693A}" type="presParOf" srcId="{16F7D990-A01C-4BE1-895A-CD79611FF4CB}" destId="{C97902C6-DFA4-402B-AB15-D0003002D66C}" srcOrd="0" destOrd="0" presId="urn:microsoft.com/office/officeart/2005/8/layout/list1"/>
    <dgm:cxn modelId="{CD559BD5-3EEE-4B9C-8F7A-086EB4B8B05D}" type="presParOf" srcId="{C97902C6-DFA4-402B-AB15-D0003002D66C}" destId="{00894427-E9D0-4FC2-90FF-16809FDB2805}" srcOrd="0" destOrd="0" presId="urn:microsoft.com/office/officeart/2005/8/layout/list1"/>
    <dgm:cxn modelId="{CD7ED822-53EA-4B9B-936F-3EB1F7CF3228}" type="presParOf" srcId="{C97902C6-DFA4-402B-AB15-D0003002D66C}" destId="{9CB2BCC1-9E27-4EAA-9950-F1186E5EF437}" srcOrd="1" destOrd="0" presId="urn:microsoft.com/office/officeart/2005/8/layout/list1"/>
    <dgm:cxn modelId="{3FB20C68-206F-4696-AE30-E51982C1A208}" type="presParOf" srcId="{16F7D990-A01C-4BE1-895A-CD79611FF4CB}" destId="{7CF16378-5C5E-4D02-B855-056E79812637}" srcOrd="1" destOrd="0" presId="urn:microsoft.com/office/officeart/2005/8/layout/list1"/>
    <dgm:cxn modelId="{3D76A6E9-FB19-4536-BBCD-722825997C31}" type="presParOf" srcId="{16F7D990-A01C-4BE1-895A-CD79611FF4CB}" destId="{3AB64F0B-CF1A-4F37-ADDE-3FEBAD7BB47F}"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1658221E-D683-4B62-937F-93F2C8DE6DFE}" type="doc">
      <dgm:prSet loTypeId="urn:microsoft.com/office/officeart/2005/8/layout/list1" loCatId="list" qsTypeId="urn:microsoft.com/office/officeart/2005/8/quickstyle/simple1" qsCatId="simple" csTypeId="urn:microsoft.com/office/officeart/2005/8/colors/colorful1#3" csCatId="colorful"/>
      <dgm:spPr/>
      <dgm:t>
        <a:bodyPr/>
        <a:lstStyle/>
        <a:p>
          <a:endParaRPr lang="en-US"/>
        </a:p>
      </dgm:t>
    </dgm:pt>
    <dgm:pt modelId="{D26971EB-E078-49A6-8BBB-100382568971}">
      <dgm:prSet/>
      <dgm:spPr/>
      <dgm:t>
        <a:bodyPr/>
        <a:lstStyle/>
        <a:p>
          <a:pPr algn="ctr" rtl="1"/>
          <a:r>
            <a:rPr lang="fa-IR" dirty="0" smtClean="0">
              <a:cs typeface="B Titr" pitchFamily="2" charset="-78"/>
            </a:rPr>
            <a:t>مسائل عمده</a:t>
          </a:r>
          <a:endParaRPr lang="en-US" dirty="0">
            <a:cs typeface="B Titr" pitchFamily="2" charset="-78"/>
          </a:endParaRPr>
        </a:p>
      </dgm:t>
    </dgm:pt>
    <dgm:pt modelId="{E71F9C3B-0D97-4F81-BAE4-30CF6EA89AF1}" type="parTrans" cxnId="{A1063CD4-2E32-4833-BB2B-53DA5B065768}">
      <dgm:prSet/>
      <dgm:spPr/>
      <dgm:t>
        <a:bodyPr/>
        <a:lstStyle/>
        <a:p>
          <a:endParaRPr lang="en-US">
            <a:cs typeface="B Zar" pitchFamily="2" charset="-78"/>
          </a:endParaRPr>
        </a:p>
      </dgm:t>
    </dgm:pt>
    <dgm:pt modelId="{D70C2752-0979-4614-A6CD-1BE62D49B2FD}" type="sibTrans" cxnId="{A1063CD4-2E32-4833-BB2B-53DA5B065768}">
      <dgm:prSet/>
      <dgm:spPr/>
      <dgm:t>
        <a:bodyPr/>
        <a:lstStyle/>
        <a:p>
          <a:endParaRPr lang="en-US">
            <a:cs typeface="B Zar" pitchFamily="2" charset="-78"/>
          </a:endParaRPr>
        </a:p>
      </dgm:t>
    </dgm:pt>
    <dgm:pt modelId="{BAAB6289-CBBA-4DA0-8147-0A2D7B648CDC}">
      <dgm:prSet/>
      <dgm:spPr/>
      <dgm:t>
        <a:bodyPr/>
        <a:lstStyle/>
        <a:p>
          <a:pPr algn="justLow" rtl="1"/>
          <a:r>
            <a:rPr lang="fa-IR" dirty="0" smtClean="0">
              <a:cs typeface="B Zar" pitchFamily="2" charset="-78"/>
            </a:rPr>
            <a:t>گستردگی تحریم‌های خارجی علیه کشور و سلب امکان تأمین مالی مستقیم و غیرمستقیم خارجی شرکت‌ها </a:t>
          </a:r>
          <a:endParaRPr lang="en-US" dirty="0">
            <a:cs typeface="B Zar" pitchFamily="2" charset="-78"/>
          </a:endParaRPr>
        </a:p>
      </dgm:t>
    </dgm:pt>
    <dgm:pt modelId="{D4DD8DD2-9554-4D66-B387-899FA5B9362E}" type="parTrans" cxnId="{4BDF9987-4375-4B1D-B442-AEB084A273BB}">
      <dgm:prSet/>
      <dgm:spPr/>
      <dgm:t>
        <a:bodyPr/>
        <a:lstStyle/>
        <a:p>
          <a:endParaRPr lang="en-US">
            <a:cs typeface="B Zar" pitchFamily="2" charset="-78"/>
          </a:endParaRPr>
        </a:p>
      </dgm:t>
    </dgm:pt>
    <dgm:pt modelId="{74A91CAA-2F5E-4B3B-85E8-7EE73D0725A0}" type="sibTrans" cxnId="{4BDF9987-4375-4B1D-B442-AEB084A273BB}">
      <dgm:prSet/>
      <dgm:spPr/>
      <dgm:t>
        <a:bodyPr/>
        <a:lstStyle/>
        <a:p>
          <a:endParaRPr lang="en-US">
            <a:cs typeface="B Zar" pitchFamily="2" charset="-78"/>
          </a:endParaRPr>
        </a:p>
      </dgm:t>
    </dgm:pt>
    <dgm:pt modelId="{6B04DF0C-3A26-4A73-A2F5-D0BD411FA464}">
      <dgm:prSet/>
      <dgm:spPr/>
      <dgm:t>
        <a:bodyPr/>
        <a:lstStyle/>
        <a:p>
          <a:pPr algn="justLow" rtl="1"/>
          <a:r>
            <a:rPr lang="fa-IR" dirty="0" smtClean="0">
              <a:cs typeface="B Zar" pitchFamily="2" charset="-78"/>
            </a:rPr>
            <a:t>گستردگی تحریم‌های خارجی علیه کشور و سلب امکان تأمین مالی تجاری بین‌المللی ( </a:t>
          </a:r>
          <a:r>
            <a:rPr lang="en-US" dirty="0" smtClean="0">
              <a:cs typeface="B Zar" pitchFamily="2" charset="-78"/>
            </a:rPr>
            <a:t>trade finance</a:t>
          </a:r>
          <a:r>
            <a:rPr lang="fa-IR" dirty="0" smtClean="0">
              <a:cs typeface="B Zar" pitchFamily="2" charset="-78"/>
            </a:rPr>
            <a:t>) </a:t>
          </a:r>
          <a:endParaRPr lang="en-US" dirty="0">
            <a:cs typeface="B Zar" pitchFamily="2" charset="-78"/>
          </a:endParaRPr>
        </a:p>
      </dgm:t>
    </dgm:pt>
    <dgm:pt modelId="{82A1BDD6-19E9-4FE9-83C3-2D5826C65246}" type="parTrans" cxnId="{012EA763-266B-4EFB-93D1-DEF8C2CB3E36}">
      <dgm:prSet/>
      <dgm:spPr/>
      <dgm:t>
        <a:bodyPr/>
        <a:lstStyle/>
        <a:p>
          <a:endParaRPr lang="en-US">
            <a:cs typeface="B Zar" pitchFamily="2" charset="-78"/>
          </a:endParaRPr>
        </a:p>
      </dgm:t>
    </dgm:pt>
    <dgm:pt modelId="{C7082F9C-326F-4059-8F99-D20E976A678E}" type="sibTrans" cxnId="{012EA763-266B-4EFB-93D1-DEF8C2CB3E36}">
      <dgm:prSet/>
      <dgm:spPr/>
      <dgm:t>
        <a:bodyPr/>
        <a:lstStyle/>
        <a:p>
          <a:endParaRPr lang="en-US">
            <a:cs typeface="B Zar" pitchFamily="2" charset="-78"/>
          </a:endParaRPr>
        </a:p>
      </dgm:t>
    </dgm:pt>
    <dgm:pt modelId="{90B9A138-2581-4CC8-A0D3-D8E6F9F42186}">
      <dgm:prSet/>
      <dgm:spPr/>
      <dgm:t>
        <a:bodyPr/>
        <a:lstStyle/>
        <a:p>
          <a:pPr algn="justLow" rtl="1"/>
          <a:r>
            <a:rPr lang="fa-IR" dirty="0" smtClean="0">
              <a:cs typeface="B Zar" pitchFamily="2" charset="-78"/>
            </a:rPr>
            <a:t>تحمیل اعطای تسهیلات تکلیفی بر بانک‌ها از طریق اجرایی طرح‌هایی مانند طرح بنگاه‌های زودبازده و طرح مسکن مهر</a:t>
          </a:r>
          <a:endParaRPr lang="en-US" dirty="0">
            <a:cs typeface="B Zar" pitchFamily="2" charset="-78"/>
          </a:endParaRPr>
        </a:p>
      </dgm:t>
    </dgm:pt>
    <dgm:pt modelId="{648826C6-5C81-4DFC-B9ED-42AB1B8FDEA7}" type="parTrans" cxnId="{909D3F3D-0844-4B18-8182-9A19E93920DA}">
      <dgm:prSet/>
      <dgm:spPr/>
      <dgm:t>
        <a:bodyPr/>
        <a:lstStyle/>
        <a:p>
          <a:endParaRPr lang="en-US">
            <a:cs typeface="B Zar" pitchFamily="2" charset="-78"/>
          </a:endParaRPr>
        </a:p>
      </dgm:t>
    </dgm:pt>
    <dgm:pt modelId="{D2CDD7A3-ECBB-48D6-B93E-C46E6B386192}" type="sibTrans" cxnId="{909D3F3D-0844-4B18-8182-9A19E93920DA}">
      <dgm:prSet/>
      <dgm:spPr/>
      <dgm:t>
        <a:bodyPr/>
        <a:lstStyle/>
        <a:p>
          <a:endParaRPr lang="en-US">
            <a:cs typeface="B Zar" pitchFamily="2" charset="-78"/>
          </a:endParaRPr>
        </a:p>
      </dgm:t>
    </dgm:pt>
    <dgm:pt modelId="{3F546A0B-468D-4D4C-933D-3AA60CEAA010}">
      <dgm:prSet/>
      <dgm:spPr/>
      <dgm:t>
        <a:bodyPr/>
        <a:lstStyle/>
        <a:p>
          <a:pPr algn="justLow" rtl="1"/>
          <a:r>
            <a:rPr lang="fa-IR" dirty="0" smtClean="0">
              <a:cs typeface="B Zar" pitchFamily="2" charset="-78"/>
            </a:rPr>
            <a:t>...</a:t>
          </a:r>
          <a:endParaRPr lang="en-US" dirty="0">
            <a:cs typeface="B Zar" pitchFamily="2" charset="-78"/>
          </a:endParaRPr>
        </a:p>
      </dgm:t>
    </dgm:pt>
    <dgm:pt modelId="{AD90D852-77B4-48C5-9B50-385A7EEC922D}" type="parTrans" cxnId="{1D209935-DDB1-42D6-94D1-026D3E5CE745}">
      <dgm:prSet/>
      <dgm:spPr/>
      <dgm:t>
        <a:bodyPr/>
        <a:lstStyle/>
        <a:p>
          <a:endParaRPr lang="en-US">
            <a:cs typeface="B Zar" pitchFamily="2" charset="-78"/>
          </a:endParaRPr>
        </a:p>
      </dgm:t>
    </dgm:pt>
    <dgm:pt modelId="{50CD4F97-7341-4435-9536-79524BB30518}" type="sibTrans" cxnId="{1D209935-DDB1-42D6-94D1-026D3E5CE745}">
      <dgm:prSet/>
      <dgm:spPr/>
      <dgm:t>
        <a:bodyPr/>
        <a:lstStyle/>
        <a:p>
          <a:endParaRPr lang="en-US">
            <a:cs typeface="B Zar" pitchFamily="2" charset="-78"/>
          </a:endParaRPr>
        </a:p>
      </dgm:t>
    </dgm:pt>
    <dgm:pt modelId="{2D468D15-F847-44EF-8C4B-1F9EF4450891}" type="pres">
      <dgm:prSet presAssocID="{1658221E-D683-4B62-937F-93F2C8DE6DFE}" presName="linear" presStyleCnt="0">
        <dgm:presLayoutVars>
          <dgm:dir/>
          <dgm:animLvl val="lvl"/>
          <dgm:resizeHandles val="exact"/>
        </dgm:presLayoutVars>
      </dgm:prSet>
      <dgm:spPr/>
      <dgm:t>
        <a:bodyPr/>
        <a:lstStyle/>
        <a:p>
          <a:endParaRPr lang="en-US"/>
        </a:p>
      </dgm:t>
    </dgm:pt>
    <dgm:pt modelId="{92FADEC7-557E-455A-A1D0-F5AB5C710C2E}" type="pres">
      <dgm:prSet presAssocID="{D26971EB-E078-49A6-8BBB-100382568971}" presName="parentLin" presStyleCnt="0"/>
      <dgm:spPr/>
    </dgm:pt>
    <dgm:pt modelId="{15CB44DC-EAAA-4F08-9FFA-AB83FE4B85E8}" type="pres">
      <dgm:prSet presAssocID="{D26971EB-E078-49A6-8BBB-100382568971}" presName="parentLeftMargin" presStyleLbl="node1" presStyleIdx="0" presStyleCnt="1"/>
      <dgm:spPr/>
      <dgm:t>
        <a:bodyPr/>
        <a:lstStyle/>
        <a:p>
          <a:endParaRPr lang="en-US"/>
        </a:p>
      </dgm:t>
    </dgm:pt>
    <dgm:pt modelId="{97CD2B51-4579-4196-B03A-80CB083FEB9F}" type="pres">
      <dgm:prSet presAssocID="{D26971EB-E078-49A6-8BBB-100382568971}" presName="parentText" presStyleLbl="node1" presStyleIdx="0" presStyleCnt="1">
        <dgm:presLayoutVars>
          <dgm:chMax val="0"/>
          <dgm:bulletEnabled val="1"/>
        </dgm:presLayoutVars>
      </dgm:prSet>
      <dgm:spPr/>
      <dgm:t>
        <a:bodyPr/>
        <a:lstStyle/>
        <a:p>
          <a:endParaRPr lang="en-US"/>
        </a:p>
      </dgm:t>
    </dgm:pt>
    <dgm:pt modelId="{33426A65-A755-456B-9AD9-0D36D65EEA3C}" type="pres">
      <dgm:prSet presAssocID="{D26971EB-E078-49A6-8BBB-100382568971}" presName="negativeSpace" presStyleCnt="0"/>
      <dgm:spPr/>
    </dgm:pt>
    <dgm:pt modelId="{0650C238-AA74-45A7-B357-876FBE49E41B}" type="pres">
      <dgm:prSet presAssocID="{D26971EB-E078-49A6-8BBB-100382568971}" presName="childText" presStyleLbl="conFgAcc1" presStyleIdx="0" presStyleCnt="1">
        <dgm:presLayoutVars>
          <dgm:bulletEnabled val="1"/>
        </dgm:presLayoutVars>
      </dgm:prSet>
      <dgm:spPr/>
      <dgm:t>
        <a:bodyPr/>
        <a:lstStyle/>
        <a:p>
          <a:endParaRPr lang="en-US"/>
        </a:p>
      </dgm:t>
    </dgm:pt>
  </dgm:ptLst>
  <dgm:cxnLst>
    <dgm:cxn modelId="{0FFFB17F-D2CD-4358-AC4F-33D49E2AA010}" type="presOf" srcId="{BAAB6289-CBBA-4DA0-8147-0A2D7B648CDC}" destId="{0650C238-AA74-45A7-B357-876FBE49E41B}" srcOrd="0" destOrd="0" presId="urn:microsoft.com/office/officeart/2005/8/layout/list1"/>
    <dgm:cxn modelId="{4BDF9987-4375-4B1D-B442-AEB084A273BB}" srcId="{D26971EB-E078-49A6-8BBB-100382568971}" destId="{BAAB6289-CBBA-4DA0-8147-0A2D7B648CDC}" srcOrd="0" destOrd="0" parTransId="{D4DD8DD2-9554-4D66-B387-899FA5B9362E}" sibTransId="{74A91CAA-2F5E-4B3B-85E8-7EE73D0725A0}"/>
    <dgm:cxn modelId="{012EA763-266B-4EFB-93D1-DEF8C2CB3E36}" srcId="{D26971EB-E078-49A6-8BBB-100382568971}" destId="{6B04DF0C-3A26-4A73-A2F5-D0BD411FA464}" srcOrd="1" destOrd="0" parTransId="{82A1BDD6-19E9-4FE9-83C3-2D5826C65246}" sibTransId="{C7082F9C-326F-4059-8F99-D20E976A678E}"/>
    <dgm:cxn modelId="{909D3F3D-0844-4B18-8182-9A19E93920DA}" srcId="{D26971EB-E078-49A6-8BBB-100382568971}" destId="{90B9A138-2581-4CC8-A0D3-D8E6F9F42186}" srcOrd="2" destOrd="0" parTransId="{648826C6-5C81-4DFC-B9ED-42AB1B8FDEA7}" sibTransId="{D2CDD7A3-ECBB-48D6-B93E-C46E6B386192}"/>
    <dgm:cxn modelId="{2F881322-604D-4646-A99C-3E4B3AC0740B}" type="presOf" srcId="{6B04DF0C-3A26-4A73-A2F5-D0BD411FA464}" destId="{0650C238-AA74-45A7-B357-876FBE49E41B}" srcOrd="0" destOrd="1" presId="urn:microsoft.com/office/officeart/2005/8/layout/list1"/>
    <dgm:cxn modelId="{A1063CD4-2E32-4833-BB2B-53DA5B065768}" srcId="{1658221E-D683-4B62-937F-93F2C8DE6DFE}" destId="{D26971EB-E078-49A6-8BBB-100382568971}" srcOrd="0" destOrd="0" parTransId="{E71F9C3B-0D97-4F81-BAE4-30CF6EA89AF1}" sibTransId="{D70C2752-0979-4614-A6CD-1BE62D49B2FD}"/>
    <dgm:cxn modelId="{BE512DB3-43B1-41DA-BA35-1B41F241E7BA}" type="presOf" srcId="{90B9A138-2581-4CC8-A0D3-D8E6F9F42186}" destId="{0650C238-AA74-45A7-B357-876FBE49E41B}" srcOrd="0" destOrd="2" presId="urn:microsoft.com/office/officeart/2005/8/layout/list1"/>
    <dgm:cxn modelId="{1771C66D-1B83-49FE-88BD-895E3FE6224C}" type="presOf" srcId="{D26971EB-E078-49A6-8BBB-100382568971}" destId="{97CD2B51-4579-4196-B03A-80CB083FEB9F}" srcOrd="1" destOrd="0" presId="urn:microsoft.com/office/officeart/2005/8/layout/list1"/>
    <dgm:cxn modelId="{1D209935-DDB1-42D6-94D1-026D3E5CE745}" srcId="{D26971EB-E078-49A6-8BBB-100382568971}" destId="{3F546A0B-468D-4D4C-933D-3AA60CEAA010}" srcOrd="3" destOrd="0" parTransId="{AD90D852-77B4-48C5-9B50-385A7EEC922D}" sibTransId="{50CD4F97-7341-4435-9536-79524BB30518}"/>
    <dgm:cxn modelId="{4EC2E85E-6D3B-4672-9683-ED31A392A4C3}" type="presOf" srcId="{1658221E-D683-4B62-937F-93F2C8DE6DFE}" destId="{2D468D15-F847-44EF-8C4B-1F9EF4450891}" srcOrd="0" destOrd="0" presId="urn:microsoft.com/office/officeart/2005/8/layout/list1"/>
    <dgm:cxn modelId="{EBC6A1C4-C154-44CF-855D-0557212401A6}" type="presOf" srcId="{D26971EB-E078-49A6-8BBB-100382568971}" destId="{15CB44DC-EAAA-4F08-9FFA-AB83FE4B85E8}" srcOrd="0" destOrd="0" presId="urn:microsoft.com/office/officeart/2005/8/layout/list1"/>
    <dgm:cxn modelId="{6254E5A4-5637-4AE2-A48C-B5F9D0CB92A0}" type="presOf" srcId="{3F546A0B-468D-4D4C-933D-3AA60CEAA010}" destId="{0650C238-AA74-45A7-B357-876FBE49E41B}" srcOrd="0" destOrd="3" presId="urn:microsoft.com/office/officeart/2005/8/layout/list1"/>
    <dgm:cxn modelId="{D7788F1D-68A1-4511-96FB-4D4C7F213366}" type="presParOf" srcId="{2D468D15-F847-44EF-8C4B-1F9EF4450891}" destId="{92FADEC7-557E-455A-A1D0-F5AB5C710C2E}" srcOrd="0" destOrd="0" presId="urn:microsoft.com/office/officeart/2005/8/layout/list1"/>
    <dgm:cxn modelId="{6495DC61-0C24-45E5-A24A-89E3AE6F58ED}" type="presParOf" srcId="{92FADEC7-557E-455A-A1D0-F5AB5C710C2E}" destId="{15CB44DC-EAAA-4F08-9FFA-AB83FE4B85E8}" srcOrd="0" destOrd="0" presId="urn:microsoft.com/office/officeart/2005/8/layout/list1"/>
    <dgm:cxn modelId="{F1E4690D-9C21-459C-83DB-FEB1B6AAAA67}" type="presParOf" srcId="{92FADEC7-557E-455A-A1D0-F5AB5C710C2E}" destId="{97CD2B51-4579-4196-B03A-80CB083FEB9F}" srcOrd="1" destOrd="0" presId="urn:microsoft.com/office/officeart/2005/8/layout/list1"/>
    <dgm:cxn modelId="{DD86C0FD-7C38-4C97-B558-53BB49E844DC}" type="presParOf" srcId="{2D468D15-F847-44EF-8C4B-1F9EF4450891}" destId="{33426A65-A755-456B-9AD9-0D36D65EEA3C}" srcOrd="1" destOrd="0" presId="urn:microsoft.com/office/officeart/2005/8/layout/list1"/>
    <dgm:cxn modelId="{7E847754-D7C9-45B3-922A-8FFAD2AB2183}" type="presParOf" srcId="{2D468D15-F847-44EF-8C4B-1F9EF4450891}" destId="{0650C238-AA74-45A7-B357-876FBE49E41B}"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5093FBF-5148-495F-9640-6E30C6111206}" type="doc">
      <dgm:prSet loTypeId="urn:microsoft.com/office/officeart/2005/8/layout/list1" loCatId="list" qsTypeId="urn:microsoft.com/office/officeart/2005/8/quickstyle/3d4" qsCatId="3D" csTypeId="urn:microsoft.com/office/officeart/2005/8/colors/colorful1" csCatId="colorful"/>
      <dgm:spPr/>
      <dgm:t>
        <a:bodyPr/>
        <a:lstStyle/>
        <a:p>
          <a:endParaRPr lang="en-US"/>
        </a:p>
      </dgm:t>
    </dgm:pt>
    <dgm:pt modelId="{588EEE81-CBA5-4809-94EE-EA7FFAB862C1}">
      <dgm:prSet custT="1"/>
      <dgm:spPr/>
      <dgm:t>
        <a:bodyPr/>
        <a:lstStyle/>
        <a:p>
          <a:pPr algn="ctr" rtl="1"/>
          <a:r>
            <a:rPr lang="fa-IR" sz="1800" b="0" dirty="0" smtClean="0">
              <a:cs typeface="B Zar" pitchFamily="2" charset="-78"/>
            </a:rPr>
            <a:t>اعتبارات تجاري</a:t>
          </a:r>
          <a:endParaRPr lang="en-US" sz="1800" b="0" dirty="0">
            <a:cs typeface="B Zar" pitchFamily="2" charset="-78"/>
          </a:endParaRPr>
        </a:p>
      </dgm:t>
    </dgm:pt>
    <dgm:pt modelId="{6D23B0B0-1FB6-462F-BD33-55A3AF527DFE}" type="parTrans" cxnId="{316AF932-1797-4243-9C13-75AEC8228D23}">
      <dgm:prSet/>
      <dgm:spPr/>
      <dgm:t>
        <a:bodyPr/>
        <a:lstStyle/>
        <a:p>
          <a:pPr algn="ctr"/>
          <a:endParaRPr lang="en-US" sz="1800" b="0">
            <a:cs typeface="B Zar" pitchFamily="2" charset="-78"/>
          </a:endParaRPr>
        </a:p>
      </dgm:t>
    </dgm:pt>
    <dgm:pt modelId="{E791221F-BFE0-4885-9E33-7C323B69EDA8}" type="sibTrans" cxnId="{316AF932-1797-4243-9C13-75AEC8228D23}">
      <dgm:prSet/>
      <dgm:spPr/>
      <dgm:t>
        <a:bodyPr/>
        <a:lstStyle/>
        <a:p>
          <a:pPr algn="ctr"/>
          <a:endParaRPr lang="en-US" sz="1800" b="0">
            <a:cs typeface="B Zar" pitchFamily="2" charset="-78"/>
          </a:endParaRPr>
        </a:p>
      </dgm:t>
    </dgm:pt>
    <dgm:pt modelId="{14361949-ED80-48F9-82BC-2E663D454FB6}">
      <dgm:prSet custT="1"/>
      <dgm:spPr/>
      <dgm:t>
        <a:bodyPr/>
        <a:lstStyle/>
        <a:p>
          <a:pPr algn="ctr" rtl="1"/>
          <a:r>
            <a:rPr lang="fa-IR" sz="1800" b="0" dirty="0" smtClean="0">
              <a:cs typeface="B Zar" pitchFamily="2" charset="-78"/>
            </a:rPr>
            <a:t>اعتبارات مشتريان</a:t>
          </a:r>
          <a:endParaRPr lang="en-US" sz="1800" b="0" dirty="0">
            <a:cs typeface="B Zar" pitchFamily="2" charset="-78"/>
          </a:endParaRPr>
        </a:p>
      </dgm:t>
    </dgm:pt>
    <dgm:pt modelId="{9C7677B7-6849-415D-A14D-E429698B651A}" type="parTrans" cxnId="{6DDB0D2B-B0F1-4092-9D73-13D01AF83E19}">
      <dgm:prSet/>
      <dgm:spPr/>
      <dgm:t>
        <a:bodyPr/>
        <a:lstStyle/>
        <a:p>
          <a:pPr algn="ctr"/>
          <a:endParaRPr lang="en-US" sz="1800" b="0">
            <a:cs typeface="B Zar" pitchFamily="2" charset="-78"/>
          </a:endParaRPr>
        </a:p>
      </dgm:t>
    </dgm:pt>
    <dgm:pt modelId="{8090C2DA-F333-455A-ADF7-A536B2C3AE92}" type="sibTrans" cxnId="{6DDB0D2B-B0F1-4092-9D73-13D01AF83E19}">
      <dgm:prSet/>
      <dgm:spPr/>
      <dgm:t>
        <a:bodyPr/>
        <a:lstStyle/>
        <a:p>
          <a:pPr algn="ctr"/>
          <a:endParaRPr lang="en-US" sz="1800" b="0">
            <a:cs typeface="B Zar" pitchFamily="2" charset="-78"/>
          </a:endParaRPr>
        </a:p>
      </dgm:t>
    </dgm:pt>
    <dgm:pt modelId="{8D8237CB-B070-4E63-892F-A77476A1C948}">
      <dgm:prSet custT="1"/>
      <dgm:spPr/>
      <dgm:t>
        <a:bodyPr/>
        <a:lstStyle/>
        <a:p>
          <a:pPr algn="ctr" rtl="1"/>
          <a:r>
            <a:rPr lang="fa-IR" sz="1800" b="0" dirty="0" smtClean="0">
              <a:cs typeface="B Zar" pitchFamily="2" charset="-78"/>
            </a:rPr>
            <a:t>فروش حساب‌هاي دريافتني يا سياهه‌پردازي </a:t>
          </a:r>
          <a:r>
            <a:rPr lang="en-US" sz="1800" b="0" dirty="0" smtClean="0">
              <a:cs typeface="B Zar" pitchFamily="2" charset="-78"/>
            </a:rPr>
            <a:t>(factoring)</a:t>
          </a:r>
          <a:endParaRPr lang="en-US" sz="1800" b="0" dirty="0">
            <a:cs typeface="B Zar" pitchFamily="2" charset="-78"/>
          </a:endParaRPr>
        </a:p>
      </dgm:t>
    </dgm:pt>
    <dgm:pt modelId="{1D9044FD-C5A5-4C45-8EC7-D0B8B3EDCEE9}" type="parTrans" cxnId="{5CB5F8C0-19DB-4B12-8222-BA95AAD613B4}">
      <dgm:prSet/>
      <dgm:spPr/>
      <dgm:t>
        <a:bodyPr/>
        <a:lstStyle/>
        <a:p>
          <a:pPr algn="ctr"/>
          <a:endParaRPr lang="en-US" sz="1800" b="0">
            <a:cs typeface="B Zar" pitchFamily="2" charset="-78"/>
          </a:endParaRPr>
        </a:p>
      </dgm:t>
    </dgm:pt>
    <dgm:pt modelId="{0C090754-A5A5-4087-A6A8-3546B80A845C}" type="sibTrans" cxnId="{5CB5F8C0-19DB-4B12-8222-BA95AAD613B4}">
      <dgm:prSet/>
      <dgm:spPr/>
      <dgm:t>
        <a:bodyPr/>
        <a:lstStyle/>
        <a:p>
          <a:pPr algn="ctr"/>
          <a:endParaRPr lang="en-US" sz="1800" b="0">
            <a:cs typeface="B Zar" pitchFamily="2" charset="-78"/>
          </a:endParaRPr>
        </a:p>
      </dgm:t>
    </dgm:pt>
    <dgm:pt modelId="{E158203F-41EC-45B7-92FC-DAEC93049693}">
      <dgm:prSet custT="1"/>
      <dgm:spPr/>
      <dgm:t>
        <a:bodyPr/>
        <a:lstStyle/>
        <a:p>
          <a:pPr algn="ctr" rtl="1"/>
          <a:r>
            <a:rPr lang="fa-IR" sz="1800" b="0" dirty="0" smtClean="0">
              <a:cs typeface="B Zar" pitchFamily="2" charset="-78"/>
            </a:rPr>
            <a:t>صندوق‌هاي بهره‌برداري (واگذاري‌هاي عمومي يا اختصاصي)</a:t>
          </a:r>
          <a:endParaRPr lang="en-US" sz="1800" b="0" dirty="0">
            <a:cs typeface="B Zar" pitchFamily="2" charset="-78"/>
          </a:endParaRPr>
        </a:p>
      </dgm:t>
    </dgm:pt>
    <dgm:pt modelId="{DB096E30-D7DF-4266-AA43-F4E82A86C61E}" type="parTrans" cxnId="{F8A2C14E-8017-4503-8657-4D64086CED89}">
      <dgm:prSet/>
      <dgm:spPr/>
      <dgm:t>
        <a:bodyPr/>
        <a:lstStyle/>
        <a:p>
          <a:pPr algn="ctr"/>
          <a:endParaRPr lang="en-US" sz="1800" b="0">
            <a:cs typeface="B Zar" pitchFamily="2" charset="-78"/>
          </a:endParaRPr>
        </a:p>
      </dgm:t>
    </dgm:pt>
    <dgm:pt modelId="{42E90C7D-73C6-45E7-9970-08225E609399}" type="sibTrans" cxnId="{F8A2C14E-8017-4503-8657-4D64086CED89}">
      <dgm:prSet/>
      <dgm:spPr/>
      <dgm:t>
        <a:bodyPr/>
        <a:lstStyle/>
        <a:p>
          <a:pPr algn="ctr"/>
          <a:endParaRPr lang="en-US" sz="1800" b="0">
            <a:cs typeface="B Zar" pitchFamily="2" charset="-78"/>
          </a:endParaRPr>
        </a:p>
      </dgm:t>
    </dgm:pt>
    <dgm:pt modelId="{E2F7A7E2-7659-4BF6-B73F-17D5E0DA0A14}">
      <dgm:prSet custT="1"/>
      <dgm:spPr/>
      <dgm:t>
        <a:bodyPr/>
        <a:lstStyle/>
        <a:p>
          <a:pPr algn="ctr" rtl="1"/>
          <a:r>
            <a:rPr lang="fa-IR" sz="1800" b="0" dirty="0" smtClean="0">
              <a:cs typeface="B Zar" pitchFamily="2" charset="-78"/>
            </a:rPr>
            <a:t>فروش سهام و افزايش سرمايه </a:t>
          </a:r>
          <a:endParaRPr lang="en-US" sz="1800" b="0" dirty="0">
            <a:cs typeface="B Zar" pitchFamily="2" charset="-78"/>
          </a:endParaRPr>
        </a:p>
      </dgm:t>
    </dgm:pt>
    <dgm:pt modelId="{4D2E1809-CDCD-4AEB-970C-673C84F122F8}" type="parTrans" cxnId="{25902505-617B-4BE7-B8A9-14B698C25C27}">
      <dgm:prSet/>
      <dgm:spPr/>
      <dgm:t>
        <a:bodyPr/>
        <a:lstStyle/>
        <a:p>
          <a:pPr algn="ctr"/>
          <a:endParaRPr lang="en-US" sz="1800" b="0">
            <a:cs typeface="B Zar" pitchFamily="2" charset="-78"/>
          </a:endParaRPr>
        </a:p>
      </dgm:t>
    </dgm:pt>
    <dgm:pt modelId="{A00BA962-8DDB-41E8-B5D1-F1EE9F5FC25F}" type="sibTrans" cxnId="{25902505-617B-4BE7-B8A9-14B698C25C27}">
      <dgm:prSet/>
      <dgm:spPr/>
      <dgm:t>
        <a:bodyPr/>
        <a:lstStyle/>
        <a:p>
          <a:pPr algn="ctr"/>
          <a:endParaRPr lang="en-US" sz="1800" b="0">
            <a:cs typeface="B Zar" pitchFamily="2" charset="-78"/>
          </a:endParaRPr>
        </a:p>
      </dgm:t>
    </dgm:pt>
    <dgm:pt modelId="{9496F772-B499-44DF-B6AC-489F7B26D2CE}" type="pres">
      <dgm:prSet presAssocID="{45093FBF-5148-495F-9640-6E30C6111206}" presName="linear" presStyleCnt="0">
        <dgm:presLayoutVars>
          <dgm:dir/>
          <dgm:animLvl val="lvl"/>
          <dgm:resizeHandles val="exact"/>
        </dgm:presLayoutVars>
      </dgm:prSet>
      <dgm:spPr/>
      <dgm:t>
        <a:bodyPr/>
        <a:lstStyle/>
        <a:p>
          <a:endParaRPr lang="en-US"/>
        </a:p>
      </dgm:t>
    </dgm:pt>
    <dgm:pt modelId="{E61522B5-0158-4A37-9A2E-955DC5219B30}" type="pres">
      <dgm:prSet presAssocID="{588EEE81-CBA5-4809-94EE-EA7FFAB862C1}" presName="parentLin" presStyleCnt="0"/>
      <dgm:spPr/>
      <dgm:t>
        <a:bodyPr/>
        <a:lstStyle/>
        <a:p>
          <a:endParaRPr lang="en-US"/>
        </a:p>
      </dgm:t>
    </dgm:pt>
    <dgm:pt modelId="{F9926057-B5BA-4E9D-8160-7FABDB69DF2A}" type="pres">
      <dgm:prSet presAssocID="{588EEE81-CBA5-4809-94EE-EA7FFAB862C1}" presName="parentLeftMargin" presStyleLbl="node1" presStyleIdx="0" presStyleCnt="5"/>
      <dgm:spPr/>
      <dgm:t>
        <a:bodyPr/>
        <a:lstStyle/>
        <a:p>
          <a:endParaRPr lang="en-US"/>
        </a:p>
      </dgm:t>
    </dgm:pt>
    <dgm:pt modelId="{FA613F91-AD51-426C-BE4F-743B8260E33A}" type="pres">
      <dgm:prSet presAssocID="{588EEE81-CBA5-4809-94EE-EA7FFAB862C1}" presName="parentText" presStyleLbl="node1" presStyleIdx="0" presStyleCnt="5">
        <dgm:presLayoutVars>
          <dgm:chMax val="0"/>
          <dgm:bulletEnabled val="1"/>
        </dgm:presLayoutVars>
      </dgm:prSet>
      <dgm:spPr/>
      <dgm:t>
        <a:bodyPr/>
        <a:lstStyle/>
        <a:p>
          <a:endParaRPr lang="en-US"/>
        </a:p>
      </dgm:t>
    </dgm:pt>
    <dgm:pt modelId="{988127C1-33AF-4287-9B6E-8FE2CE95D404}" type="pres">
      <dgm:prSet presAssocID="{588EEE81-CBA5-4809-94EE-EA7FFAB862C1}" presName="negativeSpace" presStyleCnt="0"/>
      <dgm:spPr/>
      <dgm:t>
        <a:bodyPr/>
        <a:lstStyle/>
        <a:p>
          <a:endParaRPr lang="en-US"/>
        </a:p>
      </dgm:t>
    </dgm:pt>
    <dgm:pt modelId="{7E9671AD-D893-48D2-AE31-BC1ED36DD1A1}" type="pres">
      <dgm:prSet presAssocID="{588EEE81-CBA5-4809-94EE-EA7FFAB862C1}" presName="childText" presStyleLbl="conFgAcc1" presStyleIdx="0" presStyleCnt="5">
        <dgm:presLayoutVars>
          <dgm:bulletEnabled val="1"/>
        </dgm:presLayoutVars>
      </dgm:prSet>
      <dgm:spPr/>
      <dgm:t>
        <a:bodyPr/>
        <a:lstStyle/>
        <a:p>
          <a:endParaRPr lang="en-US"/>
        </a:p>
      </dgm:t>
    </dgm:pt>
    <dgm:pt modelId="{B82797B5-59B9-4531-8105-573F57788404}" type="pres">
      <dgm:prSet presAssocID="{E791221F-BFE0-4885-9E33-7C323B69EDA8}" presName="spaceBetweenRectangles" presStyleCnt="0"/>
      <dgm:spPr/>
      <dgm:t>
        <a:bodyPr/>
        <a:lstStyle/>
        <a:p>
          <a:endParaRPr lang="en-US"/>
        </a:p>
      </dgm:t>
    </dgm:pt>
    <dgm:pt modelId="{155739FA-A05C-414D-B0B9-533D633D5BA7}" type="pres">
      <dgm:prSet presAssocID="{14361949-ED80-48F9-82BC-2E663D454FB6}" presName="parentLin" presStyleCnt="0"/>
      <dgm:spPr/>
      <dgm:t>
        <a:bodyPr/>
        <a:lstStyle/>
        <a:p>
          <a:endParaRPr lang="en-US"/>
        </a:p>
      </dgm:t>
    </dgm:pt>
    <dgm:pt modelId="{07A92F3F-6167-455F-9314-B9B68ED926B7}" type="pres">
      <dgm:prSet presAssocID="{14361949-ED80-48F9-82BC-2E663D454FB6}" presName="parentLeftMargin" presStyleLbl="node1" presStyleIdx="0" presStyleCnt="5"/>
      <dgm:spPr/>
      <dgm:t>
        <a:bodyPr/>
        <a:lstStyle/>
        <a:p>
          <a:endParaRPr lang="en-US"/>
        </a:p>
      </dgm:t>
    </dgm:pt>
    <dgm:pt modelId="{BB7C5715-D59C-4BF8-AF00-D79D5D551217}" type="pres">
      <dgm:prSet presAssocID="{14361949-ED80-48F9-82BC-2E663D454FB6}" presName="parentText" presStyleLbl="node1" presStyleIdx="1" presStyleCnt="5">
        <dgm:presLayoutVars>
          <dgm:chMax val="0"/>
          <dgm:bulletEnabled val="1"/>
        </dgm:presLayoutVars>
      </dgm:prSet>
      <dgm:spPr/>
      <dgm:t>
        <a:bodyPr/>
        <a:lstStyle/>
        <a:p>
          <a:endParaRPr lang="en-US"/>
        </a:p>
      </dgm:t>
    </dgm:pt>
    <dgm:pt modelId="{E22DE3C8-201B-41E7-8B2F-E33EE1F5B5DD}" type="pres">
      <dgm:prSet presAssocID="{14361949-ED80-48F9-82BC-2E663D454FB6}" presName="negativeSpace" presStyleCnt="0"/>
      <dgm:spPr/>
      <dgm:t>
        <a:bodyPr/>
        <a:lstStyle/>
        <a:p>
          <a:endParaRPr lang="en-US"/>
        </a:p>
      </dgm:t>
    </dgm:pt>
    <dgm:pt modelId="{D70E6343-C022-47C8-978B-DB7476C044F3}" type="pres">
      <dgm:prSet presAssocID="{14361949-ED80-48F9-82BC-2E663D454FB6}" presName="childText" presStyleLbl="conFgAcc1" presStyleIdx="1" presStyleCnt="5">
        <dgm:presLayoutVars>
          <dgm:bulletEnabled val="1"/>
        </dgm:presLayoutVars>
      </dgm:prSet>
      <dgm:spPr/>
      <dgm:t>
        <a:bodyPr/>
        <a:lstStyle/>
        <a:p>
          <a:endParaRPr lang="en-US"/>
        </a:p>
      </dgm:t>
    </dgm:pt>
    <dgm:pt modelId="{19530271-BC66-4DE3-9FE4-9AEAC82ED210}" type="pres">
      <dgm:prSet presAssocID="{8090C2DA-F333-455A-ADF7-A536B2C3AE92}" presName="spaceBetweenRectangles" presStyleCnt="0"/>
      <dgm:spPr/>
      <dgm:t>
        <a:bodyPr/>
        <a:lstStyle/>
        <a:p>
          <a:endParaRPr lang="en-US"/>
        </a:p>
      </dgm:t>
    </dgm:pt>
    <dgm:pt modelId="{9D35F1BE-3DD8-4C02-9ACF-125E626EBEC2}" type="pres">
      <dgm:prSet presAssocID="{8D8237CB-B070-4E63-892F-A77476A1C948}" presName="parentLin" presStyleCnt="0"/>
      <dgm:spPr/>
      <dgm:t>
        <a:bodyPr/>
        <a:lstStyle/>
        <a:p>
          <a:endParaRPr lang="en-US"/>
        </a:p>
      </dgm:t>
    </dgm:pt>
    <dgm:pt modelId="{39E16AAA-DA83-4B74-B5C9-D39F96711126}" type="pres">
      <dgm:prSet presAssocID="{8D8237CB-B070-4E63-892F-A77476A1C948}" presName="parentLeftMargin" presStyleLbl="node1" presStyleIdx="1" presStyleCnt="5"/>
      <dgm:spPr/>
      <dgm:t>
        <a:bodyPr/>
        <a:lstStyle/>
        <a:p>
          <a:endParaRPr lang="en-US"/>
        </a:p>
      </dgm:t>
    </dgm:pt>
    <dgm:pt modelId="{5C5499D9-D2E0-4E7A-82F7-86289E5344B4}" type="pres">
      <dgm:prSet presAssocID="{8D8237CB-B070-4E63-892F-A77476A1C948}" presName="parentText" presStyleLbl="node1" presStyleIdx="2" presStyleCnt="5">
        <dgm:presLayoutVars>
          <dgm:chMax val="0"/>
          <dgm:bulletEnabled val="1"/>
        </dgm:presLayoutVars>
      </dgm:prSet>
      <dgm:spPr/>
      <dgm:t>
        <a:bodyPr/>
        <a:lstStyle/>
        <a:p>
          <a:endParaRPr lang="en-US"/>
        </a:p>
      </dgm:t>
    </dgm:pt>
    <dgm:pt modelId="{BC8CCB70-7FE3-461F-93F0-AF8141E408F4}" type="pres">
      <dgm:prSet presAssocID="{8D8237CB-B070-4E63-892F-A77476A1C948}" presName="negativeSpace" presStyleCnt="0"/>
      <dgm:spPr/>
      <dgm:t>
        <a:bodyPr/>
        <a:lstStyle/>
        <a:p>
          <a:endParaRPr lang="en-US"/>
        </a:p>
      </dgm:t>
    </dgm:pt>
    <dgm:pt modelId="{FBBC17B0-5447-4BF2-8D78-5669EC05E62A}" type="pres">
      <dgm:prSet presAssocID="{8D8237CB-B070-4E63-892F-A77476A1C948}" presName="childText" presStyleLbl="conFgAcc1" presStyleIdx="2" presStyleCnt="5">
        <dgm:presLayoutVars>
          <dgm:bulletEnabled val="1"/>
        </dgm:presLayoutVars>
      </dgm:prSet>
      <dgm:spPr/>
      <dgm:t>
        <a:bodyPr/>
        <a:lstStyle/>
        <a:p>
          <a:endParaRPr lang="en-US"/>
        </a:p>
      </dgm:t>
    </dgm:pt>
    <dgm:pt modelId="{D98F31C6-0000-4E0B-983D-48A362A8D04A}" type="pres">
      <dgm:prSet presAssocID="{0C090754-A5A5-4087-A6A8-3546B80A845C}" presName="spaceBetweenRectangles" presStyleCnt="0"/>
      <dgm:spPr/>
      <dgm:t>
        <a:bodyPr/>
        <a:lstStyle/>
        <a:p>
          <a:endParaRPr lang="en-US"/>
        </a:p>
      </dgm:t>
    </dgm:pt>
    <dgm:pt modelId="{0313C0BF-8A69-4DE3-AE2C-1195C6774A77}" type="pres">
      <dgm:prSet presAssocID="{E158203F-41EC-45B7-92FC-DAEC93049693}" presName="parentLin" presStyleCnt="0"/>
      <dgm:spPr/>
      <dgm:t>
        <a:bodyPr/>
        <a:lstStyle/>
        <a:p>
          <a:endParaRPr lang="en-US"/>
        </a:p>
      </dgm:t>
    </dgm:pt>
    <dgm:pt modelId="{2E8479B2-2435-4F6E-8E7F-3F638A484733}" type="pres">
      <dgm:prSet presAssocID="{E158203F-41EC-45B7-92FC-DAEC93049693}" presName="parentLeftMargin" presStyleLbl="node1" presStyleIdx="2" presStyleCnt="5"/>
      <dgm:spPr/>
      <dgm:t>
        <a:bodyPr/>
        <a:lstStyle/>
        <a:p>
          <a:endParaRPr lang="en-US"/>
        </a:p>
      </dgm:t>
    </dgm:pt>
    <dgm:pt modelId="{BA2079F3-B735-4309-B9CE-F04BAA22D5BC}" type="pres">
      <dgm:prSet presAssocID="{E158203F-41EC-45B7-92FC-DAEC93049693}" presName="parentText" presStyleLbl="node1" presStyleIdx="3" presStyleCnt="5">
        <dgm:presLayoutVars>
          <dgm:chMax val="0"/>
          <dgm:bulletEnabled val="1"/>
        </dgm:presLayoutVars>
      </dgm:prSet>
      <dgm:spPr/>
      <dgm:t>
        <a:bodyPr/>
        <a:lstStyle/>
        <a:p>
          <a:endParaRPr lang="en-US"/>
        </a:p>
      </dgm:t>
    </dgm:pt>
    <dgm:pt modelId="{33C7C61C-BA39-478B-8778-B5B2DDDB923A}" type="pres">
      <dgm:prSet presAssocID="{E158203F-41EC-45B7-92FC-DAEC93049693}" presName="negativeSpace" presStyleCnt="0"/>
      <dgm:spPr/>
      <dgm:t>
        <a:bodyPr/>
        <a:lstStyle/>
        <a:p>
          <a:endParaRPr lang="en-US"/>
        </a:p>
      </dgm:t>
    </dgm:pt>
    <dgm:pt modelId="{0A71C133-8095-49E6-894F-034FD82638F7}" type="pres">
      <dgm:prSet presAssocID="{E158203F-41EC-45B7-92FC-DAEC93049693}" presName="childText" presStyleLbl="conFgAcc1" presStyleIdx="3" presStyleCnt="5">
        <dgm:presLayoutVars>
          <dgm:bulletEnabled val="1"/>
        </dgm:presLayoutVars>
      </dgm:prSet>
      <dgm:spPr/>
      <dgm:t>
        <a:bodyPr/>
        <a:lstStyle/>
        <a:p>
          <a:endParaRPr lang="en-US"/>
        </a:p>
      </dgm:t>
    </dgm:pt>
    <dgm:pt modelId="{AA1E21A8-D964-4C50-8BEE-CED245A11C31}" type="pres">
      <dgm:prSet presAssocID="{42E90C7D-73C6-45E7-9970-08225E609399}" presName="spaceBetweenRectangles" presStyleCnt="0"/>
      <dgm:spPr/>
      <dgm:t>
        <a:bodyPr/>
        <a:lstStyle/>
        <a:p>
          <a:endParaRPr lang="en-US"/>
        </a:p>
      </dgm:t>
    </dgm:pt>
    <dgm:pt modelId="{1B92CA1A-F467-492C-A011-12990A45C40C}" type="pres">
      <dgm:prSet presAssocID="{E2F7A7E2-7659-4BF6-B73F-17D5E0DA0A14}" presName="parentLin" presStyleCnt="0"/>
      <dgm:spPr/>
      <dgm:t>
        <a:bodyPr/>
        <a:lstStyle/>
        <a:p>
          <a:endParaRPr lang="en-US"/>
        </a:p>
      </dgm:t>
    </dgm:pt>
    <dgm:pt modelId="{ECE43A86-2B52-47F8-90A1-892453E859E5}" type="pres">
      <dgm:prSet presAssocID="{E2F7A7E2-7659-4BF6-B73F-17D5E0DA0A14}" presName="parentLeftMargin" presStyleLbl="node1" presStyleIdx="3" presStyleCnt="5"/>
      <dgm:spPr/>
      <dgm:t>
        <a:bodyPr/>
        <a:lstStyle/>
        <a:p>
          <a:endParaRPr lang="en-US"/>
        </a:p>
      </dgm:t>
    </dgm:pt>
    <dgm:pt modelId="{D2224CCD-A4D0-46D6-8C91-B93EBF1591D8}" type="pres">
      <dgm:prSet presAssocID="{E2F7A7E2-7659-4BF6-B73F-17D5E0DA0A14}" presName="parentText" presStyleLbl="node1" presStyleIdx="4" presStyleCnt="5">
        <dgm:presLayoutVars>
          <dgm:chMax val="0"/>
          <dgm:bulletEnabled val="1"/>
        </dgm:presLayoutVars>
      </dgm:prSet>
      <dgm:spPr/>
      <dgm:t>
        <a:bodyPr/>
        <a:lstStyle/>
        <a:p>
          <a:endParaRPr lang="en-US"/>
        </a:p>
      </dgm:t>
    </dgm:pt>
    <dgm:pt modelId="{40C90C54-D4E6-43AD-A26A-EC899DA4A3AB}" type="pres">
      <dgm:prSet presAssocID="{E2F7A7E2-7659-4BF6-B73F-17D5E0DA0A14}" presName="negativeSpace" presStyleCnt="0"/>
      <dgm:spPr/>
      <dgm:t>
        <a:bodyPr/>
        <a:lstStyle/>
        <a:p>
          <a:endParaRPr lang="en-US"/>
        </a:p>
      </dgm:t>
    </dgm:pt>
    <dgm:pt modelId="{F7E810C8-FF3D-423B-9EA0-C481B4F88BF8}" type="pres">
      <dgm:prSet presAssocID="{E2F7A7E2-7659-4BF6-B73F-17D5E0DA0A14}" presName="childText" presStyleLbl="conFgAcc1" presStyleIdx="4" presStyleCnt="5">
        <dgm:presLayoutVars>
          <dgm:bulletEnabled val="1"/>
        </dgm:presLayoutVars>
      </dgm:prSet>
      <dgm:spPr/>
      <dgm:t>
        <a:bodyPr/>
        <a:lstStyle/>
        <a:p>
          <a:endParaRPr lang="en-US"/>
        </a:p>
      </dgm:t>
    </dgm:pt>
  </dgm:ptLst>
  <dgm:cxnLst>
    <dgm:cxn modelId="{5CB5F8C0-19DB-4B12-8222-BA95AAD613B4}" srcId="{45093FBF-5148-495F-9640-6E30C6111206}" destId="{8D8237CB-B070-4E63-892F-A77476A1C948}" srcOrd="2" destOrd="0" parTransId="{1D9044FD-C5A5-4C45-8EC7-D0B8B3EDCEE9}" sibTransId="{0C090754-A5A5-4087-A6A8-3546B80A845C}"/>
    <dgm:cxn modelId="{C0E2B9C4-38DF-4472-889C-B6E4CF132E44}" type="presOf" srcId="{E2F7A7E2-7659-4BF6-B73F-17D5E0DA0A14}" destId="{D2224CCD-A4D0-46D6-8C91-B93EBF1591D8}" srcOrd="1" destOrd="0" presId="urn:microsoft.com/office/officeart/2005/8/layout/list1"/>
    <dgm:cxn modelId="{F8A2C14E-8017-4503-8657-4D64086CED89}" srcId="{45093FBF-5148-495F-9640-6E30C6111206}" destId="{E158203F-41EC-45B7-92FC-DAEC93049693}" srcOrd="3" destOrd="0" parTransId="{DB096E30-D7DF-4266-AA43-F4E82A86C61E}" sibTransId="{42E90C7D-73C6-45E7-9970-08225E609399}"/>
    <dgm:cxn modelId="{58F79784-C823-402E-AE4E-86B27E74B66C}" type="presOf" srcId="{8D8237CB-B070-4E63-892F-A77476A1C948}" destId="{5C5499D9-D2E0-4E7A-82F7-86289E5344B4}" srcOrd="1" destOrd="0" presId="urn:microsoft.com/office/officeart/2005/8/layout/list1"/>
    <dgm:cxn modelId="{F6AF4DE1-7431-45A9-A5C8-A2B46493A1B2}" type="presOf" srcId="{588EEE81-CBA5-4809-94EE-EA7FFAB862C1}" destId="{F9926057-B5BA-4E9D-8160-7FABDB69DF2A}" srcOrd="0" destOrd="0" presId="urn:microsoft.com/office/officeart/2005/8/layout/list1"/>
    <dgm:cxn modelId="{93A4725D-59BB-4503-8A30-19EEB267D9BF}" type="presOf" srcId="{8D8237CB-B070-4E63-892F-A77476A1C948}" destId="{39E16AAA-DA83-4B74-B5C9-D39F96711126}" srcOrd="0" destOrd="0" presId="urn:microsoft.com/office/officeart/2005/8/layout/list1"/>
    <dgm:cxn modelId="{78C510F6-8946-4514-A3A4-4F073B206D2C}" type="presOf" srcId="{14361949-ED80-48F9-82BC-2E663D454FB6}" destId="{BB7C5715-D59C-4BF8-AF00-D79D5D551217}" srcOrd="1" destOrd="0" presId="urn:microsoft.com/office/officeart/2005/8/layout/list1"/>
    <dgm:cxn modelId="{6DDB0D2B-B0F1-4092-9D73-13D01AF83E19}" srcId="{45093FBF-5148-495F-9640-6E30C6111206}" destId="{14361949-ED80-48F9-82BC-2E663D454FB6}" srcOrd="1" destOrd="0" parTransId="{9C7677B7-6849-415D-A14D-E429698B651A}" sibTransId="{8090C2DA-F333-455A-ADF7-A536B2C3AE92}"/>
    <dgm:cxn modelId="{943EDF35-698B-42F8-A302-8135BA37499C}" type="presOf" srcId="{E158203F-41EC-45B7-92FC-DAEC93049693}" destId="{2E8479B2-2435-4F6E-8E7F-3F638A484733}" srcOrd="0" destOrd="0" presId="urn:microsoft.com/office/officeart/2005/8/layout/list1"/>
    <dgm:cxn modelId="{9EDF00F4-8F71-41EF-8968-EFDD76C25314}" type="presOf" srcId="{E2F7A7E2-7659-4BF6-B73F-17D5E0DA0A14}" destId="{ECE43A86-2B52-47F8-90A1-892453E859E5}" srcOrd="0" destOrd="0" presId="urn:microsoft.com/office/officeart/2005/8/layout/list1"/>
    <dgm:cxn modelId="{B9137736-65B0-4C50-B61E-50D7E93EE45F}" type="presOf" srcId="{588EEE81-CBA5-4809-94EE-EA7FFAB862C1}" destId="{FA613F91-AD51-426C-BE4F-743B8260E33A}" srcOrd="1" destOrd="0" presId="urn:microsoft.com/office/officeart/2005/8/layout/list1"/>
    <dgm:cxn modelId="{EECD7F2D-52A3-44DD-BB8D-7023E37331F4}" type="presOf" srcId="{45093FBF-5148-495F-9640-6E30C6111206}" destId="{9496F772-B499-44DF-B6AC-489F7B26D2CE}" srcOrd="0" destOrd="0" presId="urn:microsoft.com/office/officeart/2005/8/layout/list1"/>
    <dgm:cxn modelId="{25902505-617B-4BE7-B8A9-14B698C25C27}" srcId="{45093FBF-5148-495F-9640-6E30C6111206}" destId="{E2F7A7E2-7659-4BF6-B73F-17D5E0DA0A14}" srcOrd="4" destOrd="0" parTransId="{4D2E1809-CDCD-4AEB-970C-673C84F122F8}" sibTransId="{A00BA962-8DDB-41E8-B5D1-F1EE9F5FC25F}"/>
    <dgm:cxn modelId="{C7227E99-0574-4834-8C23-349E8CAA225D}" type="presOf" srcId="{E158203F-41EC-45B7-92FC-DAEC93049693}" destId="{BA2079F3-B735-4309-B9CE-F04BAA22D5BC}" srcOrd="1" destOrd="0" presId="urn:microsoft.com/office/officeart/2005/8/layout/list1"/>
    <dgm:cxn modelId="{316AF932-1797-4243-9C13-75AEC8228D23}" srcId="{45093FBF-5148-495F-9640-6E30C6111206}" destId="{588EEE81-CBA5-4809-94EE-EA7FFAB862C1}" srcOrd="0" destOrd="0" parTransId="{6D23B0B0-1FB6-462F-BD33-55A3AF527DFE}" sibTransId="{E791221F-BFE0-4885-9E33-7C323B69EDA8}"/>
    <dgm:cxn modelId="{3F79E860-32EC-475D-A95A-1F2574DB740E}" type="presOf" srcId="{14361949-ED80-48F9-82BC-2E663D454FB6}" destId="{07A92F3F-6167-455F-9314-B9B68ED926B7}" srcOrd="0" destOrd="0" presId="urn:microsoft.com/office/officeart/2005/8/layout/list1"/>
    <dgm:cxn modelId="{24D00664-7FB1-4FCC-ACA0-2EE16468A24A}" type="presParOf" srcId="{9496F772-B499-44DF-B6AC-489F7B26D2CE}" destId="{E61522B5-0158-4A37-9A2E-955DC5219B30}" srcOrd="0" destOrd="0" presId="urn:microsoft.com/office/officeart/2005/8/layout/list1"/>
    <dgm:cxn modelId="{5D2478CA-FF42-4E37-BFA1-1F373AC19687}" type="presParOf" srcId="{E61522B5-0158-4A37-9A2E-955DC5219B30}" destId="{F9926057-B5BA-4E9D-8160-7FABDB69DF2A}" srcOrd="0" destOrd="0" presId="urn:microsoft.com/office/officeart/2005/8/layout/list1"/>
    <dgm:cxn modelId="{FC9D6068-DE28-40E8-A853-B7A0C350B64A}" type="presParOf" srcId="{E61522B5-0158-4A37-9A2E-955DC5219B30}" destId="{FA613F91-AD51-426C-BE4F-743B8260E33A}" srcOrd="1" destOrd="0" presId="urn:microsoft.com/office/officeart/2005/8/layout/list1"/>
    <dgm:cxn modelId="{949A1838-CB01-4070-87E4-F573E3C34895}" type="presParOf" srcId="{9496F772-B499-44DF-B6AC-489F7B26D2CE}" destId="{988127C1-33AF-4287-9B6E-8FE2CE95D404}" srcOrd="1" destOrd="0" presId="urn:microsoft.com/office/officeart/2005/8/layout/list1"/>
    <dgm:cxn modelId="{38B27140-6D19-459B-B236-D75DDA7079B4}" type="presParOf" srcId="{9496F772-B499-44DF-B6AC-489F7B26D2CE}" destId="{7E9671AD-D893-48D2-AE31-BC1ED36DD1A1}" srcOrd="2" destOrd="0" presId="urn:microsoft.com/office/officeart/2005/8/layout/list1"/>
    <dgm:cxn modelId="{6DA3DA07-899E-4028-8350-5B8E303D9878}" type="presParOf" srcId="{9496F772-B499-44DF-B6AC-489F7B26D2CE}" destId="{B82797B5-59B9-4531-8105-573F57788404}" srcOrd="3" destOrd="0" presId="urn:microsoft.com/office/officeart/2005/8/layout/list1"/>
    <dgm:cxn modelId="{AE3A2D78-EC7B-43B0-8669-BF9893129DDF}" type="presParOf" srcId="{9496F772-B499-44DF-B6AC-489F7B26D2CE}" destId="{155739FA-A05C-414D-B0B9-533D633D5BA7}" srcOrd="4" destOrd="0" presId="urn:microsoft.com/office/officeart/2005/8/layout/list1"/>
    <dgm:cxn modelId="{42B5F3EA-0997-4B0D-9138-3326ABE13071}" type="presParOf" srcId="{155739FA-A05C-414D-B0B9-533D633D5BA7}" destId="{07A92F3F-6167-455F-9314-B9B68ED926B7}" srcOrd="0" destOrd="0" presId="urn:microsoft.com/office/officeart/2005/8/layout/list1"/>
    <dgm:cxn modelId="{27BEF8EC-BA92-4EAA-AA3B-84577F9A9F78}" type="presParOf" srcId="{155739FA-A05C-414D-B0B9-533D633D5BA7}" destId="{BB7C5715-D59C-4BF8-AF00-D79D5D551217}" srcOrd="1" destOrd="0" presId="urn:microsoft.com/office/officeart/2005/8/layout/list1"/>
    <dgm:cxn modelId="{30E63E82-4814-4465-A12C-119D673A8FBB}" type="presParOf" srcId="{9496F772-B499-44DF-B6AC-489F7B26D2CE}" destId="{E22DE3C8-201B-41E7-8B2F-E33EE1F5B5DD}" srcOrd="5" destOrd="0" presId="urn:microsoft.com/office/officeart/2005/8/layout/list1"/>
    <dgm:cxn modelId="{30299504-0FA8-45AB-9729-4BAB01D756E3}" type="presParOf" srcId="{9496F772-B499-44DF-B6AC-489F7B26D2CE}" destId="{D70E6343-C022-47C8-978B-DB7476C044F3}" srcOrd="6" destOrd="0" presId="urn:microsoft.com/office/officeart/2005/8/layout/list1"/>
    <dgm:cxn modelId="{83CAD843-3097-4EB9-B394-A69F5C237F0E}" type="presParOf" srcId="{9496F772-B499-44DF-B6AC-489F7B26D2CE}" destId="{19530271-BC66-4DE3-9FE4-9AEAC82ED210}" srcOrd="7" destOrd="0" presId="urn:microsoft.com/office/officeart/2005/8/layout/list1"/>
    <dgm:cxn modelId="{0868733A-49F8-4672-B104-D7C6BF44C141}" type="presParOf" srcId="{9496F772-B499-44DF-B6AC-489F7B26D2CE}" destId="{9D35F1BE-3DD8-4C02-9ACF-125E626EBEC2}" srcOrd="8" destOrd="0" presId="urn:microsoft.com/office/officeart/2005/8/layout/list1"/>
    <dgm:cxn modelId="{D552CD18-D3F1-4572-A518-A5CDABBFB60B}" type="presParOf" srcId="{9D35F1BE-3DD8-4C02-9ACF-125E626EBEC2}" destId="{39E16AAA-DA83-4B74-B5C9-D39F96711126}" srcOrd="0" destOrd="0" presId="urn:microsoft.com/office/officeart/2005/8/layout/list1"/>
    <dgm:cxn modelId="{F862E2D0-5671-4202-BFF8-C006CFB02C7C}" type="presParOf" srcId="{9D35F1BE-3DD8-4C02-9ACF-125E626EBEC2}" destId="{5C5499D9-D2E0-4E7A-82F7-86289E5344B4}" srcOrd="1" destOrd="0" presId="urn:microsoft.com/office/officeart/2005/8/layout/list1"/>
    <dgm:cxn modelId="{32147E0B-0CD1-4559-9525-AFE950BFE4FE}" type="presParOf" srcId="{9496F772-B499-44DF-B6AC-489F7B26D2CE}" destId="{BC8CCB70-7FE3-461F-93F0-AF8141E408F4}" srcOrd="9" destOrd="0" presId="urn:microsoft.com/office/officeart/2005/8/layout/list1"/>
    <dgm:cxn modelId="{60ACEA1B-BDE8-4EB2-AE8B-81A103B11346}" type="presParOf" srcId="{9496F772-B499-44DF-B6AC-489F7B26D2CE}" destId="{FBBC17B0-5447-4BF2-8D78-5669EC05E62A}" srcOrd="10" destOrd="0" presId="urn:microsoft.com/office/officeart/2005/8/layout/list1"/>
    <dgm:cxn modelId="{BA031136-13C3-412D-ABB6-4BD06F387E06}" type="presParOf" srcId="{9496F772-B499-44DF-B6AC-489F7B26D2CE}" destId="{D98F31C6-0000-4E0B-983D-48A362A8D04A}" srcOrd="11" destOrd="0" presId="urn:microsoft.com/office/officeart/2005/8/layout/list1"/>
    <dgm:cxn modelId="{D910B9DB-5E10-4A3F-8083-DDA1D8A8F086}" type="presParOf" srcId="{9496F772-B499-44DF-B6AC-489F7B26D2CE}" destId="{0313C0BF-8A69-4DE3-AE2C-1195C6774A77}" srcOrd="12" destOrd="0" presId="urn:microsoft.com/office/officeart/2005/8/layout/list1"/>
    <dgm:cxn modelId="{4C87580A-3E2F-457A-B628-0A5D0D72CD74}" type="presParOf" srcId="{0313C0BF-8A69-4DE3-AE2C-1195C6774A77}" destId="{2E8479B2-2435-4F6E-8E7F-3F638A484733}" srcOrd="0" destOrd="0" presId="urn:microsoft.com/office/officeart/2005/8/layout/list1"/>
    <dgm:cxn modelId="{2C567A42-DA4A-44AB-865F-ED313D2AF640}" type="presParOf" srcId="{0313C0BF-8A69-4DE3-AE2C-1195C6774A77}" destId="{BA2079F3-B735-4309-B9CE-F04BAA22D5BC}" srcOrd="1" destOrd="0" presId="urn:microsoft.com/office/officeart/2005/8/layout/list1"/>
    <dgm:cxn modelId="{6BB14FD4-D4AC-4875-AA8C-471E010C42A2}" type="presParOf" srcId="{9496F772-B499-44DF-B6AC-489F7B26D2CE}" destId="{33C7C61C-BA39-478B-8778-B5B2DDDB923A}" srcOrd="13" destOrd="0" presId="urn:microsoft.com/office/officeart/2005/8/layout/list1"/>
    <dgm:cxn modelId="{99723FBE-E3B3-46BB-B010-4D29B90FD9A9}" type="presParOf" srcId="{9496F772-B499-44DF-B6AC-489F7B26D2CE}" destId="{0A71C133-8095-49E6-894F-034FD82638F7}" srcOrd="14" destOrd="0" presId="urn:microsoft.com/office/officeart/2005/8/layout/list1"/>
    <dgm:cxn modelId="{2C88A6EF-E572-4135-B2E7-747A31C88457}" type="presParOf" srcId="{9496F772-B499-44DF-B6AC-489F7B26D2CE}" destId="{AA1E21A8-D964-4C50-8BEE-CED245A11C31}" srcOrd="15" destOrd="0" presId="urn:microsoft.com/office/officeart/2005/8/layout/list1"/>
    <dgm:cxn modelId="{32797ED3-5C29-4831-A3B9-36B244A5AF89}" type="presParOf" srcId="{9496F772-B499-44DF-B6AC-489F7B26D2CE}" destId="{1B92CA1A-F467-492C-A011-12990A45C40C}" srcOrd="16" destOrd="0" presId="urn:microsoft.com/office/officeart/2005/8/layout/list1"/>
    <dgm:cxn modelId="{03C20781-4819-4453-8735-268FCC084AA1}" type="presParOf" srcId="{1B92CA1A-F467-492C-A011-12990A45C40C}" destId="{ECE43A86-2B52-47F8-90A1-892453E859E5}" srcOrd="0" destOrd="0" presId="urn:microsoft.com/office/officeart/2005/8/layout/list1"/>
    <dgm:cxn modelId="{017C551F-4433-4219-BBED-37D92BF42047}" type="presParOf" srcId="{1B92CA1A-F467-492C-A011-12990A45C40C}" destId="{D2224CCD-A4D0-46D6-8C91-B93EBF1591D8}" srcOrd="1" destOrd="0" presId="urn:microsoft.com/office/officeart/2005/8/layout/list1"/>
    <dgm:cxn modelId="{0431354C-E071-4FBB-AA75-D7B9E1700CD4}" type="presParOf" srcId="{9496F772-B499-44DF-B6AC-489F7B26D2CE}" destId="{40C90C54-D4E6-43AD-A26A-EC899DA4A3AB}" srcOrd="17" destOrd="0" presId="urn:microsoft.com/office/officeart/2005/8/layout/list1"/>
    <dgm:cxn modelId="{F94F7FCF-2314-449D-A819-096FFE583374}" type="presParOf" srcId="{9496F772-B499-44DF-B6AC-489F7B26D2CE}" destId="{F7E810C8-FF3D-423B-9EA0-C481B4F88BF8}"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45093FBF-5148-495F-9640-6E30C6111206}" type="doc">
      <dgm:prSet loTypeId="urn:microsoft.com/office/officeart/2005/8/layout/list1" loCatId="list" qsTypeId="urn:microsoft.com/office/officeart/2005/8/quickstyle/3d4" qsCatId="3D" csTypeId="urn:microsoft.com/office/officeart/2005/8/colors/colorful1" csCatId="colorful" phldr="1"/>
      <dgm:spPr/>
      <dgm:t>
        <a:bodyPr/>
        <a:lstStyle/>
        <a:p>
          <a:endParaRPr lang="en-US"/>
        </a:p>
      </dgm:t>
    </dgm:pt>
    <dgm:pt modelId="{BB1749D8-1C5C-41A7-A4E4-4A0F253A3C84}">
      <dgm:prSet custT="1"/>
      <dgm:spPr/>
      <dgm:t>
        <a:bodyPr/>
        <a:lstStyle/>
        <a:p>
          <a:pPr algn="ctr" rtl="1"/>
          <a:r>
            <a:rPr lang="fa-IR" sz="1800" b="0" dirty="0" smtClean="0">
              <a:cs typeface="B Zar" pitchFamily="2" charset="-78"/>
            </a:rPr>
            <a:t>فروش انواع ابزارهاي با درآمد ثابت</a:t>
          </a:r>
          <a:endParaRPr lang="en-US" sz="1800" b="0" dirty="0">
            <a:cs typeface="B Zar" pitchFamily="2" charset="-78"/>
          </a:endParaRPr>
        </a:p>
      </dgm:t>
    </dgm:pt>
    <dgm:pt modelId="{4821FB75-34FB-4517-9751-0AB91E65694D}" type="parTrans" cxnId="{3D62138D-FE2E-477C-975C-7738A648B105}">
      <dgm:prSet/>
      <dgm:spPr/>
      <dgm:t>
        <a:bodyPr/>
        <a:lstStyle/>
        <a:p>
          <a:endParaRPr lang="en-US" sz="1800" b="0">
            <a:cs typeface="B Zar" pitchFamily="2" charset="-78"/>
          </a:endParaRPr>
        </a:p>
      </dgm:t>
    </dgm:pt>
    <dgm:pt modelId="{A9A46F77-CC82-42DA-9ED6-E71A0DB36D98}" type="sibTrans" cxnId="{3D62138D-FE2E-477C-975C-7738A648B105}">
      <dgm:prSet/>
      <dgm:spPr/>
      <dgm:t>
        <a:bodyPr/>
        <a:lstStyle/>
        <a:p>
          <a:endParaRPr lang="en-US" sz="1800" b="0">
            <a:cs typeface="B Zar" pitchFamily="2" charset="-78"/>
          </a:endParaRPr>
        </a:p>
      </dgm:t>
    </dgm:pt>
    <dgm:pt modelId="{6FDFA59F-4DF6-4E71-A679-8006AC80919E}">
      <dgm:prSet custT="1"/>
      <dgm:spPr/>
      <dgm:t>
        <a:bodyPr/>
        <a:lstStyle/>
        <a:p>
          <a:pPr algn="ctr" rtl="1"/>
          <a:r>
            <a:rPr lang="fa-IR" sz="1800" b="0" dirty="0" smtClean="0">
              <a:cs typeface="B Zar" pitchFamily="2" charset="-78"/>
            </a:rPr>
            <a:t>تأسيس انواع صندوق‌ها </a:t>
          </a:r>
          <a:endParaRPr lang="en-US" sz="1800" b="0" dirty="0">
            <a:cs typeface="B Zar" pitchFamily="2" charset="-78"/>
          </a:endParaRPr>
        </a:p>
      </dgm:t>
    </dgm:pt>
    <dgm:pt modelId="{40786D1F-2094-4832-8685-8A733550A1D6}" type="parTrans" cxnId="{958FED56-BF8D-4E16-9C93-283CBBC8E853}">
      <dgm:prSet/>
      <dgm:spPr/>
      <dgm:t>
        <a:bodyPr/>
        <a:lstStyle/>
        <a:p>
          <a:endParaRPr lang="en-US" sz="1800" b="0">
            <a:cs typeface="B Zar" pitchFamily="2" charset="-78"/>
          </a:endParaRPr>
        </a:p>
      </dgm:t>
    </dgm:pt>
    <dgm:pt modelId="{74F7360D-0987-4ECC-BE1B-C5DC27546957}" type="sibTrans" cxnId="{958FED56-BF8D-4E16-9C93-283CBBC8E853}">
      <dgm:prSet/>
      <dgm:spPr/>
      <dgm:t>
        <a:bodyPr/>
        <a:lstStyle/>
        <a:p>
          <a:endParaRPr lang="en-US" sz="1800" b="0">
            <a:cs typeface="B Zar" pitchFamily="2" charset="-78"/>
          </a:endParaRPr>
        </a:p>
      </dgm:t>
    </dgm:pt>
    <dgm:pt modelId="{F2B9D9EB-6F7F-4E5E-9C68-A8E79A441D71}">
      <dgm:prSet custT="1"/>
      <dgm:spPr/>
      <dgm:t>
        <a:bodyPr/>
        <a:lstStyle/>
        <a:p>
          <a:pPr algn="ctr" rtl="1"/>
          <a:r>
            <a:rPr lang="fa-IR" sz="1800" b="0" dirty="0" smtClean="0">
              <a:cs typeface="B Zar" pitchFamily="2" charset="-78"/>
            </a:rPr>
            <a:t>اجارة بلندمدت </a:t>
          </a:r>
          <a:r>
            <a:rPr lang="en-US" sz="1800" b="0" dirty="0" smtClean="0">
              <a:cs typeface="B Zar" pitchFamily="2" charset="-78"/>
            </a:rPr>
            <a:t>lease</a:t>
          </a:r>
          <a:r>
            <a:rPr lang="fa-IR" sz="1800" b="0" dirty="0" smtClean="0">
              <a:cs typeface="B Zar" pitchFamily="2" charset="-78"/>
            </a:rPr>
            <a:t> (زمين و ساختمان و ماشين‌آلات) </a:t>
          </a:r>
          <a:endParaRPr lang="en-US" sz="1800" b="0" dirty="0">
            <a:cs typeface="B Zar" pitchFamily="2" charset="-78"/>
          </a:endParaRPr>
        </a:p>
      </dgm:t>
    </dgm:pt>
    <dgm:pt modelId="{938CCACB-BDBA-4617-B843-EF4E10088ED6}" type="parTrans" cxnId="{1727D1E8-8C4A-4EEB-B5BF-6260C2ED63A8}">
      <dgm:prSet/>
      <dgm:spPr/>
      <dgm:t>
        <a:bodyPr/>
        <a:lstStyle/>
        <a:p>
          <a:endParaRPr lang="en-US" sz="1800" b="0">
            <a:cs typeface="B Zar" pitchFamily="2" charset="-78"/>
          </a:endParaRPr>
        </a:p>
      </dgm:t>
    </dgm:pt>
    <dgm:pt modelId="{B8B94290-1275-4F99-B10F-47CF8A01784D}" type="sibTrans" cxnId="{1727D1E8-8C4A-4EEB-B5BF-6260C2ED63A8}">
      <dgm:prSet/>
      <dgm:spPr/>
      <dgm:t>
        <a:bodyPr/>
        <a:lstStyle/>
        <a:p>
          <a:endParaRPr lang="en-US" sz="1800" b="0">
            <a:cs typeface="B Zar" pitchFamily="2" charset="-78"/>
          </a:endParaRPr>
        </a:p>
      </dgm:t>
    </dgm:pt>
    <dgm:pt modelId="{2434DF0D-D0C8-484B-9BDA-F2558F28E54C}">
      <dgm:prSet custT="1"/>
      <dgm:spPr/>
      <dgm:t>
        <a:bodyPr/>
        <a:lstStyle/>
        <a:p>
          <a:pPr algn="ctr" rtl="1"/>
          <a:r>
            <a:rPr lang="fa-IR" sz="1800" b="0" dirty="0" smtClean="0">
              <a:cs typeface="B Zar" pitchFamily="2" charset="-78"/>
            </a:rPr>
            <a:t>تسهيلات </a:t>
          </a:r>
          <a:r>
            <a:rPr lang="fa-IR" sz="1800" b="0" dirty="0" smtClean="0">
              <a:cs typeface="B Zar" pitchFamily="2" charset="-78"/>
            </a:rPr>
            <a:t>بانكي</a:t>
          </a:r>
          <a:endParaRPr lang="en-US" sz="1800" b="0" dirty="0">
            <a:cs typeface="B Zar" pitchFamily="2" charset="-78"/>
          </a:endParaRPr>
        </a:p>
      </dgm:t>
    </dgm:pt>
    <dgm:pt modelId="{C16157D7-AFA5-409B-9494-05024D50AC67}" type="sibTrans" cxnId="{349A39A5-9FDB-425C-A87B-BB8C0BD777E6}">
      <dgm:prSet/>
      <dgm:spPr/>
      <dgm:t>
        <a:bodyPr/>
        <a:lstStyle/>
        <a:p>
          <a:endParaRPr lang="en-US" sz="1800" b="0">
            <a:cs typeface="B Zar" pitchFamily="2" charset="-78"/>
          </a:endParaRPr>
        </a:p>
      </dgm:t>
    </dgm:pt>
    <dgm:pt modelId="{494CE552-6687-4A64-A23B-51F293729267}" type="parTrans" cxnId="{349A39A5-9FDB-425C-A87B-BB8C0BD777E6}">
      <dgm:prSet/>
      <dgm:spPr/>
      <dgm:t>
        <a:bodyPr/>
        <a:lstStyle/>
        <a:p>
          <a:endParaRPr lang="en-US" sz="1800" b="0">
            <a:cs typeface="B Zar" pitchFamily="2" charset="-78"/>
          </a:endParaRPr>
        </a:p>
      </dgm:t>
    </dgm:pt>
    <dgm:pt modelId="{C32804A0-B00A-4053-9288-9CAEC0391BC7}">
      <dgm:prSet/>
      <dgm:spPr/>
      <dgm:t>
        <a:bodyPr/>
        <a:lstStyle/>
        <a:p>
          <a:pPr algn="justLow" rtl="1"/>
          <a:r>
            <a:rPr lang="fa-IR" b="0" dirty="0" smtClean="0">
              <a:cs typeface="B Zar" pitchFamily="2" charset="-78"/>
            </a:rPr>
            <a:t>سرمايه در گردش، تسهيلات رابط، تأمين مالي با موجودي‌ها، وام‌هاي ديداري، خط اعتباري، تسهيلات عملياتي، وام‌هاي بلندمدت، وام بدون اولويت و ...</a:t>
          </a:r>
          <a:endParaRPr lang="en-US" b="0" dirty="0">
            <a:cs typeface="B Zar" pitchFamily="2" charset="-78"/>
          </a:endParaRPr>
        </a:p>
      </dgm:t>
    </dgm:pt>
    <dgm:pt modelId="{4D69E733-B014-4A83-B34A-C567D08919CF}" type="parTrans" cxnId="{2EEC35D4-975C-4014-A4E1-8EC47E975FB4}">
      <dgm:prSet/>
      <dgm:spPr/>
      <dgm:t>
        <a:bodyPr/>
        <a:lstStyle/>
        <a:p>
          <a:endParaRPr lang="en-US" b="0">
            <a:cs typeface="B Zar" pitchFamily="2" charset="-78"/>
          </a:endParaRPr>
        </a:p>
      </dgm:t>
    </dgm:pt>
    <dgm:pt modelId="{386B5665-7480-4019-89BB-7A282B984FC5}" type="sibTrans" cxnId="{2EEC35D4-975C-4014-A4E1-8EC47E975FB4}">
      <dgm:prSet/>
      <dgm:spPr/>
      <dgm:t>
        <a:bodyPr/>
        <a:lstStyle/>
        <a:p>
          <a:endParaRPr lang="en-US" b="0">
            <a:cs typeface="B Zar" pitchFamily="2" charset="-78"/>
          </a:endParaRPr>
        </a:p>
      </dgm:t>
    </dgm:pt>
    <dgm:pt modelId="{41799C36-6BFC-4C28-BAE0-716AE51F4902}" type="pres">
      <dgm:prSet presAssocID="{45093FBF-5148-495F-9640-6E30C6111206}" presName="linear" presStyleCnt="0">
        <dgm:presLayoutVars>
          <dgm:dir/>
          <dgm:animLvl val="lvl"/>
          <dgm:resizeHandles val="exact"/>
        </dgm:presLayoutVars>
      </dgm:prSet>
      <dgm:spPr/>
      <dgm:t>
        <a:bodyPr/>
        <a:lstStyle/>
        <a:p>
          <a:endParaRPr lang="en-US"/>
        </a:p>
      </dgm:t>
    </dgm:pt>
    <dgm:pt modelId="{4432D613-D88F-4662-B311-6A1B616237C3}" type="pres">
      <dgm:prSet presAssocID="{BB1749D8-1C5C-41A7-A4E4-4A0F253A3C84}" presName="parentLin" presStyleCnt="0"/>
      <dgm:spPr/>
      <dgm:t>
        <a:bodyPr/>
        <a:lstStyle/>
        <a:p>
          <a:endParaRPr lang="en-US"/>
        </a:p>
      </dgm:t>
    </dgm:pt>
    <dgm:pt modelId="{6B1529C4-D7F9-42CA-AF4B-22FD525A7D53}" type="pres">
      <dgm:prSet presAssocID="{BB1749D8-1C5C-41A7-A4E4-4A0F253A3C84}" presName="parentLeftMargin" presStyleLbl="node1" presStyleIdx="0" presStyleCnt="4"/>
      <dgm:spPr/>
      <dgm:t>
        <a:bodyPr/>
        <a:lstStyle/>
        <a:p>
          <a:endParaRPr lang="en-US"/>
        </a:p>
      </dgm:t>
    </dgm:pt>
    <dgm:pt modelId="{E194C18F-3F98-4B07-9B13-DDC8FDD546C8}" type="pres">
      <dgm:prSet presAssocID="{BB1749D8-1C5C-41A7-A4E4-4A0F253A3C84}" presName="parentText" presStyleLbl="node1" presStyleIdx="0" presStyleCnt="4">
        <dgm:presLayoutVars>
          <dgm:chMax val="0"/>
          <dgm:bulletEnabled val="1"/>
        </dgm:presLayoutVars>
      </dgm:prSet>
      <dgm:spPr/>
      <dgm:t>
        <a:bodyPr/>
        <a:lstStyle/>
        <a:p>
          <a:endParaRPr lang="en-US"/>
        </a:p>
      </dgm:t>
    </dgm:pt>
    <dgm:pt modelId="{3B46D01D-6114-4357-9586-5C46B23FA27E}" type="pres">
      <dgm:prSet presAssocID="{BB1749D8-1C5C-41A7-A4E4-4A0F253A3C84}" presName="negativeSpace" presStyleCnt="0"/>
      <dgm:spPr/>
      <dgm:t>
        <a:bodyPr/>
        <a:lstStyle/>
        <a:p>
          <a:endParaRPr lang="en-US"/>
        </a:p>
      </dgm:t>
    </dgm:pt>
    <dgm:pt modelId="{7DBFDF55-F2D2-4DC8-925A-F6521B699FC9}" type="pres">
      <dgm:prSet presAssocID="{BB1749D8-1C5C-41A7-A4E4-4A0F253A3C84}" presName="childText" presStyleLbl="conFgAcc1" presStyleIdx="0" presStyleCnt="4">
        <dgm:presLayoutVars>
          <dgm:bulletEnabled val="1"/>
        </dgm:presLayoutVars>
      </dgm:prSet>
      <dgm:spPr/>
      <dgm:t>
        <a:bodyPr/>
        <a:lstStyle/>
        <a:p>
          <a:endParaRPr lang="en-US"/>
        </a:p>
      </dgm:t>
    </dgm:pt>
    <dgm:pt modelId="{797BA4DB-7AFA-4DF1-AA85-50C8C601AB67}" type="pres">
      <dgm:prSet presAssocID="{A9A46F77-CC82-42DA-9ED6-E71A0DB36D98}" presName="spaceBetweenRectangles" presStyleCnt="0"/>
      <dgm:spPr/>
      <dgm:t>
        <a:bodyPr/>
        <a:lstStyle/>
        <a:p>
          <a:endParaRPr lang="en-US"/>
        </a:p>
      </dgm:t>
    </dgm:pt>
    <dgm:pt modelId="{F8B7EE10-EF30-43E9-AEFE-3D116EC96FCA}" type="pres">
      <dgm:prSet presAssocID="{6FDFA59F-4DF6-4E71-A679-8006AC80919E}" presName="parentLin" presStyleCnt="0"/>
      <dgm:spPr/>
      <dgm:t>
        <a:bodyPr/>
        <a:lstStyle/>
        <a:p>
          <a:endParaRPr lang="en-US"/>
        </a:p>
      </dgm:t>
    </dgm:pt>
    <dgm:pt modelId="{DAF21A20-B083-4AF1-BF4D-06A104CDD2E6}" type="pres">
      <dgm:prSet presAssocID="{6FDFA59F-4DF6-4E71-A679-8006AC80919E}" presName="parentLeftMargin" presStyleLbl="node1" presStyleIdx="0" presStyleCnt="4"/>
      <dgm:spPr/>
      <dgm:t>
        <a:bodyPr/>
        <a:lstStyle/>
        <a:p>
          <a:endParaRPr lang="en-US"/>
        </a:p>
      </dgm:t>
    </dgm:pt>
    <dgm:pt modelId="{64853355-A1E4-4E21-82D4-84B3A946E877}" type="pres">
      <dgm:prSet presAssocID="{6FDFA59F-4DF6-4E71-A679-8006AC80919E}" presName="parentText" presStyleLbl="node1" presStyleIdx="1" presStyleCnt="4">
        <dgm:presLayoutVars>
          <dgm:chMax val="0"/>
          <dgm:bulletEnabled val="1"/>
        </dgm:presLayoutVars>
      </dgm:prSet>
      <dgm:spPr/>
      <dgm:t>
        <a:bodyPr/>
        <a:lstStyle/>
        <a:p>
          <a:endParaRPr lang="en-US"/>
        </a:p>
      </dgm:t>
    </dgm:pt>
    <dgm:pt modelId="{7316301A-910F-4E02-9989-33BABE8AEDCB}" type="pres">
      <dgm:prSet presAssocID="{6FDFA59F-4DF6-4E71-A679-8006AC80919E}" presName="negativeSpace" presStyleCnt="0"/>
      <dgm:spPr/>
      <dgm:t>
        <a:bodyPr/>
        <a:lstStyle/>
        <a:p>
          <a:endParaRPr lang="en-US"/>
        </a:p>
      </dgm:t>
    </dgm:pt>
    <dgm:pt modelId="{11AE1B13-86F2-4822-84A1-231CDA53C39D}" type="pres">
      <dgm:prSet presAssocID="{6FDFA59F-4DF6-4E71-A679-8006AC80919E}" presName="childText" presStyleLbl="conFgAcc1" presStyleIdx="1" presStyleCnt="4">
        <dgm:presLayoutVars>
          <dgm:bulletEnabled val="1"/>
        </dgm:presLayoutVars>
      </dgm:prSet>
      <dgm:spPr/>
      <dgm:t>
        <a:bodyPr/>
        <a:lstStyle/>
        <a:p>
          <a:endParaRPr lang="en-US"/>
        </a:p>
      </dgm:t>
    </dgm:pt>
    <dgm:pt modelId="{F22EE160-51CE-4867-8AB9-937CFEB00D57}" type="pres">
      <dgm:prSet presAssocID="{74F7360D-0987-4ECC-BE1B-C5DC27546957}" presName="spaceBetweenRectangles" presStyleCnt="0"/>
      <dgm:spPr/>
      <dgm:t>
        <a:bodyPr/>
        <a:lstStyle/>
        <a:p>
          <a:endParaRPr lang="en-US"/>
        </a:p>
      </dgm:t>
    </dgm:pt>
    <dgm:pt modelId="{FE7E106F-775B-45C2-AC98-CFF7A3FB6CCF}" type="pres">
      <dgm:prSet presAssocID="{F2B9D9EB-6F7F-4E5E-9C68-A8E79A441D71}" presName="parentLin" presStyleCnt="0"/>
      <dgm:spPr/>
      <dgm:t>
        <a:bodyPr/>
        <a:lstStyle/>
        <a:p>
          <a:endParaRPr lang="en-US"/>
        </a:p>
      </dgm:t>
    </dgm:pt>
    <dgm:pt modelId="{7955169C-C589-4D63-A8BF-B6D65AE10156}" type="pres">
      <dgm:prSet presAssocID="{F2B9D9EB-6F7F-4E5E-9C68-A8E79A441D71}" presName="parentLeftMargin" presStyleLbl="node1" presStyleIdx="1" presStyleCnt="4"/>
      <dgm:spPr/>
      <dgm:t>
        <a:bodyPr/>
        <a:lstStyle/>
        <a:p>
          <a:endParaRPr lang="en-US"/>
        </a:p>
      </dgm:t>
    </dgm:pt>
    <dgm:pt modelId="{1F5BB855-A95C-4A9D-B86B-DB40847CFAF7}" type="pres">
      <dgm:prSet presAssocID="{F2B9D9EB-6F7F-4E5E-9C68-A8E79A441D71}" presName="parentText" presStyleLbl="node1" presStyleIdx="2" presStyleCnt="4">
        <dgm:presLayoutVars>
          <dgm:chMax val="0"/>
          <dgm:bulletEnabled val="1"/>
        </dgm:presLayoutVars>
      </dgm:prSet>
      <dgm:spPr/>
      <dgm:t>
        <a:bodyPr/>
        <a:lstStyle/>
        <a:p>
          <a:endParaRPr lang="en-US"/>
        </a:p>
      </dgm:t>
    </dgm:pt>
    <dgm:pt modelId="{B0C3DE3E-CB0E-44CB-BF07-92C298CE1A88}" type="pres">
      <dgm:prSet presAssocID="{F2B9D9EB-6F7F-4E5E-9C68-A8E79A441D71}" presName="negativeSpace" presStyleCnt="0"/>
      <dgm:spPr/>
      <dgm:t>
        <a:bodyPr/>
        <a:lstStyle/>
        <a:p>
          <a:endParaRPr lang="en-US"/>
        </a:p>
      </dgm:t>
    </dgm:pt>
    <dgm:pt modelId="{1940D40C-7BA2-4A23-90D5-3769A2D91FBB}" type="pres">
      <dgm:prSet presAssocID="{F2B9D9EB-6F7F-4E5E-9C68-A8E79A441D71}" presName="childText" presStyleLbl="conFgAcc1" presStyleIdx="2" presStyleCnt="4">
        <dgm:presLayoutVars>
          <dgm:bulletEnabled val="1"/>
        </dgm:presLayoutVars>
      </dgm:prSet>
      <dgm:spPr/>
      <dgm:t>
        <a:bodyPr/>
        <a:lstStyle/>
        <a:p>
          <a:endParaRPr lang="en-US"/>
        </a:p>
      </dgm:t>
    </dgm:pt>
    <dgm:pt modelId="{81A729F6-6724-4F0F-AA56-B784CE687570}" type="pres">
      <dgm:prSet presAssocID="{B8B94290-1275-4F99-B10F-47CF8A01784D}" presName="spaceBetweenRectangles" presStyleCnt="0"/>
      <dgm:spPr/>
      <dgm:t>
        <a:bodyPr/>
        <a:lstStyle/>
        <a:p>
          <a:endParaRPr lang="en-US"/>
        </a:p>
      </dgm:t>
    </dgm:pt>
    <dgm:pt modelId="{C4FACB17-0DBD-4ECE-AA5C-B68AD725D2F9}" type="pres">
      <dgm:prSet presAssocID="{2434DF0D-D0C8-484B-9BDA-F2558F28E54C}" presName="parentLin" presStyleCnt="0"/>
      <dgm:spPr/>
      <dgm:t>
        <a:bodyPr/>
        <a:lstStyle/>
        <a:p>
          <a:endParaRPr lang="en-US"/>
        </a:p>
      </dgm:t>
    </dgm:pt>
    <dgm:pt modelId="{0BDD3D83-E189-4A76-8B9A-1C1E6AB25DBD}" type="pres">
      <dgm:prSet presAssocID="{2434DF0D-D0C8-484B-9BDA-F2558F28E54C}" presName="parentLeftMargin" presStyleLbl="node1" presStyleIdx="2" presStyleCnt="4"/>
      <dgm:spPr/>
      <dgm:t>
        <a:bodyPr/>
        <a:lstStyle/>
        <a:p>
          <a:endParaRPr lang="en-US"/>
        </a:p>
      </dgm:t>
    </dgm:pt>
    <dgm:pt modelId="{4AB7B185-2148-461F-B515-58833B9ED20A}" type="pres">
      <dgm:prSet presAssocID="{2434DF0D-D0C8-484B-9BDA-F2558F28E54C}" presName="parentText" presStyleLbl="node1" presStyleIdx="3" presStyleCnt="4">
        <dgm:presLayoutVars>
          <dgm:chMax val="0"/>
          <dgm:bulletEnabled val="1"/>
        </dgm:presLayoutVars>
      </dgm:prSet>
      <dgm:spPr/>
      <dgm:t>
        <a:bodyPr/>
        <a:lstStyle/>
        <a:p>
          <a:endParaRPr lang="en-US"/>
        </a:p>
      </dgm:t>
    </dgm:pt>
    <dgm:pt modelId="{D6A95433-85F1-45D6-922D-D4B2CBB184E2}" type="pres">
      <dgm:prSet presAssocID="{2434DF0D-D0C8-484B-9BDA-F2558F28E54C}" presName="negativeSpace" presStyleCnt="0"/>
      <dgm:spPr/>
      <dgm:t>
        <a:bodyPr/>
        <a:lstStyle/>
        <a:p>
          <a:endParaRPr lang="en-US"/>
        </a:p>
      </dgm:t>
    </dgm:pt>
    <dgm:pt modelId="{42E5C920-B87A-42D1-A55F-D581FAF7CF1E}" type="pres">
      <dgm:prSet presAssocID="{2434DF0D-D0C8-484B-9BDA-F2558F28E54C}" presName="childText" presStyleLbl="conFgAcc1" presStyleIdx="3" presStyleCnt="4">
        <dgm:presLayoutVars>
          <dgm:bulletEnabled val="1"/>
        </dgm:presLayoutVars>
      </dgm:prSet>
      <dgm:spPr/>
      <dgm:t>
        <a:bodyPr/>
        <a:lstStyle/>
        <a:p>
          <a:endParaRPr lang="en-US"/>
        </a:p>
      </dgm:t>
    </dgm:pt>
  </dgm:ptLst>
  <dgm:cxnLst>
    <dgm:cxn modelId="{54F0D7D2-BC0B-4A0F-973E-948F9B95347C}" type="presOf" srcId="{2434DF0D-D0C8-484B-9BDA-F2558F28E54C}" destId="{0BDD3D83-E189-4A76-8B9A-1C1E6AB25DBD}" srcOrd="0" destOrd="0" presId="urn:microsoft.com/office/officeart/2005/8/layout/list1"/>
    <dgm:cxn modelId="{5A7D90BE-CDDB-495A-96C3-F3AE31A9252E}" type="presOf" srcId="{45093FBF-5148-495F-9640-6E30C6111206}" destId="{41799C36-6BFC-4C28-BAE0-716AE51F4902}" srcOrd="0" destOrd="0" presId="urn:microsoft.com/office/officeart/2005/8/layout/list1"/>
    <dgm:cxn modelId="{349A39A5-9FDB-425C-A87B-BB8C0BD777E6}" srcId="{45093FBF-5148-495F-9640-6E30C6111206}" destId="{2434DF0D-D0C8-484B-9BDA-F2558F28E54C}" srcOrd="3" destOrd="0" parTransId="{494CE552-6687-4A64-A23B-51F293729267}" sibTransId="{C16157D7-AFA5-409B-9494-05024D50AC67}"/>
    <dgm:cxn modelId="{A49209F7-1FAF-404A-93D0-791DF874E75D}" type="presOf" srcId="{2434DF0D-D0C8-484B-9BDA-F2558F28E54C}" destId="{4AB7B185-2148-461F-B515-58833B9ED20A}" srcOrd="1" destOrd="0" presId="urn:microsoft.com/office/officeart/2005/8/layout/list1"/>
    <dgm:cxn modelId="{1727D1E8-8C4A-4EEB-B5BF-6260C2ED63A8}" srcId="{45093FBF-5148-495F-9640-6E30C6111206}" destId="{F2B9D9EB-6F7F-4E5E-9C68-A8E79A441D71}" srcOrd="2" destOrd="0" parTransId="{938CCACB-BDBA-4617-B843-EF4E10088ED6}" sibTransId="{B8B94290-1275-4F99-B10F-47CF8A01784D}"/>
    <dgm:cxn modelId="{DD8895F7-A42C-40BF-A36E-DF3BD491548C}" type="presOf" srcId="{BB1749D8-1C5C-41A7-A4E4-4A0F253A3C84}" destId="{E194C18F-3F98-4B07-9B13-DDC8FDD546C8}" srcOrd="1" destOrd="0" presId="urn:microsoft.com/office/officeart/2005/8/layout/list1"/>
    <dgm:cxn modelId="{9BC7D71B-7998-4BED-91DA-344D9CDF2DFC}" type="presOf" srcId="{6FDFA59F-4DF6-4E71-A679-8006AC80919E}" destId="{DAF21A20-B083-4AF1-BF4D-06A104CDD2E6}" srcOrd="0" destOrd="0" presId="urn:microsoft.com/office/officeart/2005/8/layout/list1"/>
    <dgm:cxn modelId="{75314384-0D60-490B-AAB8-67C7E6F2231D}" type="presOf" srcId="{6FDFA59F-4DF6-4E71-A679-8006AC80919E}" destId="{64853355-A1E4-4E21-82D4-84B3A946E877}" srcOrd="1" destOrd="0" presId="urn:microsoft.com/office/officeart/2005/8/layout/list1"/>
    <dgm:cxn modelId="{2EEC35D4-975C-4014-A4E1-8EC47E975FB4}" srcId="{2434DF0D-D0C8-484B-9BDA-F2558F28E54C}" destId="{C32804A0-B00A-4053-9288-9CAEC0391BC7}" srcOrd="0" destOrd="0" parTransId="{4D69E733-B014-4A83-B34A-C567D08919CF}" sibTransId="{386B5665-7480-4019-89BB-7A282B984FC5}"/>
    <dgm:cxn modelId="{3D62138D-FE2E-477C-975C-7738A648B105}" srcId="{45093FBF-5148-495F-9640-6E30C6111206}" destId="{BB1749D8-1C5C-41A7-A4E4-4A0F253A3C84}" srcOrd="0" destOrd="0" parTransId="{4821FB75-34FB-4517-9751-0AB91E65694D}" sibTransId="{A9A46F77-CC82-42DA-9ED6-E71A0DB36D98}"/>
    <dgm:cxn modelId="{362F6978-6E5A-4D3B-8785-3115DDBEA203}" type="presOf" srcId="{F2B9D9EB-6F7F-4E5E-9C68-A8E79A441D71}" destId="{7955169C-C589-4D63-A8BF-B6D65AE10156}" srcOrd="0" destOrd="0" presId="urn:microsoft.com/office/officeart/2005/8/layout/list1"/>
    <dgm:cxn modelId="{13C911A1-6A31-456E-811F-0A7B32930166}" type="presOf" srcId="{BB1749D8-1C5C-41A7-A4E4-4A0F253A3C84}" destId="{6B1529C4-D7F9-42CA-AF4B-22FD525A7D53}" srcOrd="0" destOrd="0" presId="urn:microsoft.com/office/officeart/2005/8/layout/list1"/>
    <dgm:cxn modelId="{958FED56-BF8D-4E16-9C93-283CBBC8E853}" srcId="{45093FBF-5148-495F-9640-6E30C6111206}" destId="{6FDFA59F-4DF6-4E71-A679-8006AC80919E}" srcOrd="1" destOrd="0" parTransId="{40786D1F-2094-4832-8685-8A733550A1D6}" sibTransId="{74F7360D-0987-4ECC-BE1B-C5DC27546957}"/>
    <dgm:cxn modelId="{2C2A1E74-A872-47ED-8C7D-104B2BD31FA0}" type="presOf" srcId="{F2B9D9EB-6F7F-4E5E-9C68-A8E79A441D71}" destId="{1F5BB855-A95C-4A9D-B86B-DB40847CFAF7}" srcOrd="1" destOrd="0" presId="urn:microsoft.com/office/officeart/2005/8/layout/list1"/>
    <dgm:cxn modelId="{0540F583-85D2-46E6-81EE-818240AA95CF}" type="presOf" srcId="{C32804A0-B00A-4053-9288-9CAEC0391BC7}" destId="{42E5C920-B87A-42D1-A55F-D581FAF7CF1E}" srcOrd="0" destOrd="0" presId="urn:microsoft.com/office/officeart/2005/8/layout/list1"/>
    <dgm:cxn modelId="{F10368D0-C23F-42B4-B176-E7610B2401E1}" type="presParOf" srcId="{41799C36-6BFC-4C28-BAE0-716AE51F4902}" destId="{4432D613-D88F-4662-B311-6A1B616237C3}" srcOrd="0" destOrd="0" presId="urn:microsoft.com/office/officeart/2005/8/layout/list1"/>
    <dgm:cxn modelId="{4BEC500F-9FC6-4558-8027-EB515B22D9B2}" type="presParOf" srcId="{4432D613-D88F-4662-B311-6A1B616237C3}" destId="{6B1529C4-D7F9-42CA-AF4B-22FD525A7D53}" srcOrd="0" destOrd="0" presId="urn:microsoft.com/office/officeart/2005/8/layout/list1"/>
    <dgm:cxn modelId="{B1B85FF1-1383-4FBA-936E-06E548B3F96B}" type="presParOf" srcId="{4432D613-D88F-4662-B311-6A1B616237C3}" destId="{E194C18F-3F98-4B07-9B13-DDC8FDD546C8}" srcOrd="1" destOrd="0" presId="urn:microsoft.com/office/officeart/2005/8/layout/list1"/>
    <dgm:cxn modelId="{2C4C91F8-4210-4D6E-820E-8440041EE3A0}" type="presParOf" srcId="{41799C36-6BFC-4C28-BAE0-716AE51F4902}" destId="{3B46D01D-6114-4357-9586-5C46B23FA27E}" srcOrd="1" destOrd="0" presId="urn:microsoft.com/office/officeart/2005/8/layout/list1"/>
    <dgm:cxn modelId="{A35DB57C-D272-430B-A4EB-F4F0B0A2B55C}" type="presParOf" srcId="{41799C36-6BFC-4C28-BAE0-716AE51F4902}" destId="{7DBFDF55-F2D2-4DC8-925A-F6521B699FC9}" srcOrd="2" destOrd="0" presId="urn:microsoft.com/office/officeart/2005/8/layout/list1"/>
    <dgm:cxn modelId="{BF2609DE-C6EA-4D7B-B2B1-144D77A21EE6}" type="presParOf" srcId="{41799C36-6BFC-4C28-BAE0-716AE51F4902}" destId="{797BA4DB-7AFA-4DF1-AA85-50C8C601AB67}" srcOrd="3" destOrd="0" presId="urn:microsoft.com/office/officeart/2005/8/layout/list1"/>
    <dgm:cxn modelId="{4C886B73-EFC5-4F79-9054-B2F6858B6EAF}" type="presParOf" srcId="{41799C36-6BFC-4C28-BAE0-716AE51F4902}" destId="{F8B7EE10-EF30-43E9-AEFE-3D116EC96FCA}" srcOrd="4" destOrd="0" presId="urn:microsoft.com/office/officeart/2005/8/layout/list1"/>
    <dgm:cxn modelId="{2AFC7123-FFB7-49F4-84E4-4B449E0EB361}" type="presParOf" srcId="{F8B7EE10-EF30-43E9-AEFE-3D116EC96FCA}" destId="{DAF21A20-B083-4AF1-BF4D-06A104CDD2E6}" srcOrd="0" destOrd="0" presId="urn:microsoft.com/office/officeart/2005/8/layout/list1"/>
    <dgm:cxn modelId="{BAAEA888-2ECD-4D15-BA28-4188DF151282}" type="presParOf" srcId="{F8B7EE10-EF30-43E9-AEFE-3D116EC96FCA}" destId="{64853355-A1E4-4E21-82D4-84B3A946E877}" srcOrd="1" destOrd="0" presId="urn:microsoft.com/office/officeart/2005/8/layout/list1"/>
    <dgm:cxn modelId="{6785E084-A122-44FD-BFF0-CC1705655A1F}" type="presParOf" srcId="{41799C36-6BFC-4C28-BAE0-716AE51F4902}" destId="{7316301A-910F-4E02-9989-33BABE8AEDCB}" srcOrd="5" destOrd="0" presId="urn:microsoft.com/office/officeart/2005/8/layout/list1"/>
    <dgm:cxn modelId="{47FA66ED-DE2B-4AE7-8778-64F8AD7957B3}" type="presParOf" srcId="{41799C36-6BFC-4C28-BAE0-716AE51F4902}" destId="{11AE1B13-86F2-4822-84A1-231CDA53C39D}" srcOrd="6" destOrd="0" presId="urn:microsoft.com/office/officeart/2005/8/layout/list1"/>
    <dgm:cxn modelId="{21C04FE4-DAA1-49BE-B20F-B59154840582}" type="presParOf" srcId="{41799C36-6BFC-4C28-BAE0-716AE51F4902}" destId="{F22EE160-51CE-4867-8AB9-937CFEB00D57}" srcOrd="7" destOrd="0" presId="urn:microsoft.com/office/officeart/2005/8/layout/list1"/>
    <dgm:cxn modelId="{CB44EFA9-767D-44F4-BCC0-9ABB7283CE89}" type="presParOf" srcId="{41799C36-6BFC-4C28-BAE0-716AE51F4902}" destId="{FE7E106F-775B-45C2-AC98-CFF7A3FB6CCF}" srcOrd="8" destOrd="0" presId="urn:microsoft.com/office/officeart/2005/8/layout/list1"/>
    <dgm:cxn modelId="{4183DAA2-442F-4103-A662-F9435364748E}" type="presParOf" srcId="{FE7E106F-775B-45C2-AC98-CFF7A3FB6CCF}" destId="{7955169C-C589-4D63-A8BF-B6D65AE10156}" srcOrd="0" destOrd="0" presId="urn:microsoft.com/office/officeart/2005/8/layout/list1"/>
    <dgm:cxn modelId="{6F7D2B73-B750-42FB-83BD-DB9424C6234C}" type="presParOf" srcId="{FE7E106F-775B-45C2-AC98-CFF7A3FB6CCF}" destId="{1F5BB855-A95C-4A9D-B86B-DB40847CFAF7}" srcOrd="1" destOrd="0" presId="urn:microsoft.com/office/officeart/2005/8/layout/list1"/>
    <dgm:cxn modelId="{C45EA899-0E31-4374-B5DD-E89353828658}" type="presParOf" srcId="{41799C36-6BFC-4C28-BAE0-716AE51F4902}" destId="{B0C3DE3E-CB0E-44CB-BF07-92C298CE1A88}" srcOrd="9" destOrd="0" presId="urn:microsoft.com/office/officeart/2005/8/layout/list1"/>
    <dgm:cxn modelId="{DD44C5DA-EBE7-4072-B455-F92FC8C8EF8B}" type="presParOf" srcId="{41799C36-6BFC-4C28-BAE0-716AE51F4902}" destId="{1940D40C-7BA2-4A23-90D5-3769A2D91FBB}" srcOrd="10" destOrd="0" presId="urn:microsoft.com/office/officeart/2005/8/layout/list1"/>
    <dgm:cxn modelId="{BE5F97E6-5D36-4C7D-AACE-EEBB8507D57D}" type="presParOf" srcId="{41799C36-6BFC-4C28-BAE0-716AE51F4902}" destId="{81A729F6-6724-4F0F-AA56-B784CE687570}" srcOrd="11" destOrd="0" presId="urn:microsoft.com/office/officeart/2005/8/layout/list1"/>
    <dgm:cxn modelId="{6C41705A-713F-41FE-9F10-DACA585FC0FD}" type="presParOf" srcId="{41799C36-6BFC-4C28-BAE0-716AE51F4902}" destId="{C4FACB17-0DBD-4ECE-AA5C-B68AD725D2F9}" srcOrd="12" destOrd="0" presId="urn:microsoft.com/office/officeart/2005/8/layout/list1"/>
    <dgm:cxn modelId="{564A425C-B4C1-42A2-852A-06565A22CF02}" type="presParOf" srcId="{C4FACB17-0DBD-4ECE-AA5C-B68AD725D2F9}" destId="{0BDD3D83-E189-4A76-8B9A-1C1E6AB25DBD}" srcOrd="0" destOrd="0" presId="urn:microsoft.com/office/officeart/2005/8/layout/list1"/>
    <dgm:cxn modelId="{82A43018-B273-4A85-B7B9-DD570E88B922}" type="presParOf" srcId="{C4FACB17-0DBD-4ECE-AA5C-B68AD725D2F9}" destId="{4AB7B185-2148-461F-B515-58833B9ED20A}" srcOrd="1" destOrd="0" presId="urn:microsoft.com/office/officeart/2005/8/layout/list1"/>
    <dgm:cxn modelId="{909E3743-8E5C-4422-AC8B-D592AF819552}" type="presParOf" srcId="{41799C36-6BFC-4C28-BAE0-716AE51F4902}" destId="{D6A95433-85F1-45D6-922D-D4B2CBB184E2}" srcOrd="13" destOrd="0" presId="urn:microsoft.com/office/officeart/2005/8/layout/list1"/>
    <dgm:cxn modelId="{A5A827A6-2586-4E99-92E8-598E3F01FF46}" type="presParOf" srcId="{41799C36-6BFC-4C28-BAE0-716AE51F4902}" destId="{42E5C920-B87A-42D1-A55F-D581FAF7CF1E}"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79CE5D-53DF-428E-9CD8-C63259D9B81B}" type="doc">
      <dgm:prSet loTypeId="urn:microsoft.com/office/officeart/2005/8/layout/arrow2" loCatId="process" qsTypeId="urn:microsoft.com/office/officeart/2005/8/quickstyle/3d2" qsCatId="3D" csTypeId="urn:microsoft.com/office/officeart/2005/8/colors/colorful1#1" csCatId="colorful" phldr="1"/>
      <dgm:spPr/>
      <dgm:t>
        <a:bodyPr/>
        <a:lstStyle/>
        <a:p>
          <a:endParaRPr lang="en-US"/>
        </a:p>
      </dgm:t>
    </dgm:pt>
    <dgm:pt modelId="{A69FAB76-40AE-4525-86FA-1AA106855CA0}">
      <dgm:prSet custT="1"/>
      <dgm:spPr/>
      <dgm:t>
        <a:bodyPr/>
        <a:lstStyle/>
        <a:p>
          <a:pPr algn="ctr" rtl="1"/>
          <a:r>
            <a:rPr lang="fa-IR" sz="1500" dirty="0" smtClean="0">
              <a:cs typeface="B Titr" pitchFamily="2" charset="-78"/>
            </a:rPr>
            <a:t>شرکت‌های کوچک</a:t>
          </a:r>
          <a:endParaRPr lang="en-US" sz="1500" dirty="0">
            <a:cs typeface="B Titr" pitchFamily="2" charset="-78"/>
          </a:endParaRPr>
        </a:p>
      </dgm:t>
    </dgm:pt>
    <dgm:pt modelId="{E410B1B6-5197-4ACA-A63C-9F8147DBC7A2}" type="parTrans" cxnId="{8199223D-0D34-46B7-B97A-84915C491851}">
      <dgm:prSet/>
      <dgm:spPr/>
      <dgm:t>
        <a:bodyPr/>
        <a:lstStyle/>
        <a:p>
          <a:endParaRPr lang="en-US" sz="1500">
            <a:cs typeface="B Titr" pitchFamily="2" charset="-78"/>
          </a:endParaRPr>
        </a:p>
      </dgm:t>
    </dgm:pt>
    <dgm:pt modelId="{DBF9A647-910D-4C50-91AD-A199A80D3C32}" type="sibTrans" cxnId="{8199223D-0D34-46B7-B97A-84915C491851}">
      <dgm:prSet/>
      <dgm:spPr/>
      <dgm:t>
        <a:bodyPr/>
        <a:lstStyle/>
        <a:p>
          <a:endParaRPr lang="en-US" sz="1500">
            <a:cs typeface="B Titr" pitchFamily="2" charset="-78"/>
          </a:endParaRPr>
        </a:p>
      </dgm:t>
    </dgm:pt>
    <dgm:pt modelId="{683B70EB-4059-483D-AA48-5007898E1018}">
      <dgm:prSet custT="1"/>
      <dgm:spPr/>
      <dgm:t>
        <a:bodyPr/>
        <a:lstStyle/>
        <a:p>
          <a:pPr algn="l" rtl="1"/>
          <a:r>
            <a:rPr lang="fa-IR" sz="1500" dirty="0" smtClean="0">
              <a:cs typeface="B Titr" pitchFamily="2" charset="-78"/>
            </a:rPr>
            <a:t>شرکت‌های متوسط </a:t>
          </a:r>
          <a:endParaRPr lang="en-US" sz="1500" dirty="0">
            <a:cs typeface="B Titr" pitchFamily="2" charset="-78"/>
          </a:endParaRPr>
        </a:p>
      </dgm:t>
    </dgm:pt>
    <dgm:pt modelId="{A2A7C6C6-6EF3-4F80-A590-7C5A0A296E3C}" type="parTrans" cxnId="{15CDF162-1008-4485-926A-CA7838673B9D}">
      <dgm:prSet/>
      <dgm:spPr/>
      <dgm:t>
        <a:bodyPr/>
        <a:lstStyle/>
        <a:p>
          <a:endParaRPr lang="en-US" sz="1500">
            <a:cs typeface="B Titr" pitchFamily="2" charset="-78"/>
          </a:endParaRPr>
        </a:p>
      </dgm:t>
    </dgm:pt>
    <dgm:pt modelId="{3FB0AD20-F1B7-4650-9BE5-121FFD41F73C}" type="sibTrans" cxnId="{15CDF162-1008-4485-926A-CA7838673B9D}">
      <dgm:prSet/>
      <dgm:spPr/>
      <dgm:t>
        <a:bodyPr/>
        <a:lstStyle/>
        <a:p>
          <a:endParaRPr lang="en-US" sz="1500">
            <a:cs typeface="B Titr" pitchFamily="2" charset="-78"/>
          </a:endParaRPr>
        </a:p>
      </dgm:t>
    </dgm:pt>
    <dgm:pt modelId="{06F5F407-F3FF-47F7-8738-7EDC64FB7B61}">
      <dgm:prSet custT="1"/>
      <dgm:spPr/>
      <dgm:t>
        <a:bodyPr/>
        <a:lstStyle/>
        <a:p>
          <a:pPr algn="l" rtl="1"/>
          <a:r>
            <a:rPr lang="fa-IR" sz="1500" dirty="0" smtClean="0">
              <a:cs typeface="B Titr" pitchFamily="2" charset="-78"/>
            </a:rPr>
            <a:t>شرکت‌های بزرگ </a:t>
          </a:r>
          <a:endParaRPr lang="en-US" sz="1500" dirty="0">
            <a:cs typeface="B Titr" pitchFamily="2" charset="-78"/>
          </a:endParaRPr>
        </a:p>
      </dgm:t>
    </dgm:pt>
    <dgm:pt modelId="{ADDBFB03-28CE-413B-A775-C478721363A7}" type="parTrans" cxnId="{6C6EA723-EFEA-47B2-ABBF-D7CD8231FDA4}">
      <dgm:prSet/>
      <dgm:spPr/>
      <dgm:t>
        <a:bodyPr/>
        <a:lstStyle/>
        <a:p>
          <a:endParaRPr lang="en-US" sz="1500">
            <a:cs typeface="B Titr" pitchFamily="2" charset="-78"/>
          </a:endParaRPr>
        </a:p>
      </dgm:t>
    </dgm:pt>
    <dgm:pt modelId="{6D0C664C-2A96-4628-8AC5-4A6CF762A6F8}" type="sibTrans" cxnId="{6C6EA723-EFEA-47B2-ABBF-D7CD8231FDA4}">
      <dgm:prSet/>
      <dgm:spPr/>
      <dgm:t>
        <a:bodyPr/>
        <a:lstStyle/>
        <a:p>
          <a:endParaRPr lang="en-US" sz="1500">
            <a:cs typeface="B Titr" pitchFamily="2" charset="-78"/>
          </a:endParaRPr>
        </a:p>
      </dgm:t>
    </dgm:pt>
    <dgm:pt modelId="{A61DCF71-2F56-4BB7-8491-857CDF9D225B}">
      <dgm:prSet custT="1"/>
      <dgm:spPr/>
      <dgm:t>
        <a:bodyPr/>
        <a:lstStyle/>
        <a:p>
          <a:pPr algn="ctr" rtl="1"/>
          <a:r>
            <a:rPr lang="fa-IR" sz="1500" dirty="0" smtClean="0">
              <a:cs typeface="B Titr" pitchFamily="2" charset="-78"/>
            </a:rPr>
            <a:t>فرد یا خانواده</a:t>
          </a:r>
          <a:endParaRPr lang="en-US" sz="1500" dirty="0" smtClean="0">
            <a:cs typeface="B Titr" pitchFamily="2" charset="-78"/>
          </a:endParaRPr>
        </a:p>
      </dgm:t>
    </dgm:pt>
    <dgm:pt modelId="{398A8AC1-897C-483E-8E9B-10B4FBF4922C}" type="parTrans" cxnId="{AC5A6C8C-2B55-47AE-A33C-4D64660F2386}">
      <dgm:prSet/>
      <dgm:spPr/>
      <dgm:t>
        <a:bodyPr/>
        <a:lstStyle/>
        <a:p>
          <a:endParaRPr lang="en-US"/>
        </a:p>
      </dgm:t>
    </dgm:pt>
    <dgm:pt modelId="{BC382B33-39A1-4E55-9B9C-C76611E2A641}" type="sibTrans" cxnId="{AC5A6C8C-2B55-47AE-A33C-4D64660F2386}">
      <dgm:prSet/>
      <dgm:spPr/>
      <dgm:t>
        <a:bodyPr/>
        <a:lstStyle/>
        <a:p>
          <a:endParaRPr lang="en-US"/>
        </a:p>
      </dgm:t>
    </dgm:pt>
    <dgm:pt modelId="{410488EE-8D0C-489B-A0C8-76A2B9C6EA34}" type="pres">
      <dgm:prSet presAssocID="{C579CE5D-53DF-428E-9CD8-C63259D9B81B}" presName="arrowDiagram" presStyleCnt="0">
        <dgm:presLayoutVars>
          <dgm:chMax val="5"/>
          <dgm:dir/>
          <dgm:resizeHandles val="exact"/>
        </dgm:presLayoutVars>
      </dgm:prSet>
      <dgm:spPr/>
      <dgm:t>
        <a:bodyPr/>
        <a:lstStyle/>
        <a:p>
          <a:endParaRPr lang="en-US"/>
        </a:p>
      </dgm:t>
    </dgm:pt>
    <dgm:pt modelId="{F58FE278-46D6-404A-9456-67916FCB14CF}" type="pres">
      <dgm:prSet presAssocID="{C579CE5D-53DF-428E-9CD8-C63259D9B81B}" presName="arrow" presStyleLbl="bgShp" presStyleIdx="0" presStyleCnt="1"/>
      <dgm:spPr/>
    </dgm:pt>
    <dgm:pt modelId="{0AF97235-D695-42C4-917D-FE67139725AF}" type="pres">
      <dgm:prSet presAssocID="{C579CE5D-53DF-428E-9CD8-C63259D9B81B}" presName="arrowDiagram4" presStyleCnt="0"/>
      <dgm:spPr/>
    </dgm:pt>
    <dgm:pt modelId="{EC564C04-DA37-4529-AB49-B8791334FA26}" type="pres">
      <dgm:prSet presAssocID="{A61DCF71-2F56-4BB7-8491-857CDF9D225B}" presName="bullet4a" presStyleLbl="node1" presStyleIdx="0" presStyleCnt="4"/>
      <dgm:spPr/>
    </dgm:pt>
    <dgm:pt modelId="{19AEC8D6-1749-415D-B93B-4275F6DED529}" type="pres">
      <dgm:prSet presAssocID="{A61DCF71-2F56-4BB7-8491-857CDF9D225B}" presName="textBox4a" presStyleLbl="revTx" presStyleIdx="0" presStyleCnt="4">
        <dgm:presLayoutVars>
          <dgm:bulletEnabled val="1"/>
        </dgm:presLayoutVars>
      </dgm:prSet>
      <dgm:spPr/>
      <dgm:t>
        <a:bodyPr/>
        <a:lstStyle/>
        <a:p>
          <a:endParaRPr lang="en-US"/>
        </a:p>
      </dgm:t>
    </dgm:pt>
    <dgm:pt modelId="{C75DCD67-51E0-47D0-9D76-1A52A311A266}" type="pres">
      <dgm:prSet presAssocID="{A69FAB76-40AE-4525-86FA-1AA106855CA0}" presName="bullet4b" presStyleLbl="node1" presStyleIdx="1" presStyleCnt="4"/>
      <dgm:spPr/>
    </dgm:pt>
    <dgm:pt modelId="{8551E2E6-B972-46FA-A69E-F8C6D0AD7A15}" type="pres">
      <dgm:prSet presAssocID="{A69FAB76-40AE-4525-86FA-1AA106855CA0}" presName="textBox4b" presStyleLbl="revTx" presStyleIdx="1" presStyleCnt="4">
        <dgm:presLayoutVars>
          <dgm:bulletEnabled val="1"/>
        </dgm:presLayoutVars>
      </dgm:prSet>
      <dgm:spPr/>
      <dgm:t>
        <a:bodyPr/>
        <a:lstStyle/>
        <a:p>
          <a:endParaRPr lang="en-US"/>
        </a:p>
      </dgm:t>
    </dgm:pt>
    <dgm:pt modelId="{72FAA6CC-6162-44FE-9669-95E9F6F2F361}" type="pres">
      <dgm:prSet presAssocID="{683B70EB-4059-483D-AA48-5007898E1018}" presName="bullet4c" presStyleLbl="node1" presStyleIdx="2" presStyleCnt="4"/>
      <dgm:spPr/>
    </dgm:pt>
    <dgm:pt modelId="{927B271F-5CB5-4A22-8464-5DAF4029EB42}" type="pres">
      <dgm:prSet presAssocID="{683B70EB-4059-483D-AA48-5007898E1018}" presName="textBox4c" presStyleLbl="revTx" presStyleIdx="2" presStyleCnt="4">
        <dgm:presLayoutVars>
          <dgm:bulletEnabled val="1"/>
        </dgm:presLayoutVars>
      </dgm:prSet>
      <dgm:spPr/>
      <dgm:t>
        <a:bodyPr/>
        <a:lstStyle/>
        <a:p>
          <a:endParaRPr lang="en-US"/>
        </a:p>
      </dgm:t>
    </dgm:pt>
    <dgm:pt modelId="{B56C71E8-5702-4856-8F5D-367E9BD46380}" type="pres">
      <dgm:prSet presAssocID="{06F5F407-F3FF-47F7-8738-7EDC64FB7B61}" presName="bullet4d" presStyleLbl="node1" presStyleIdx="3" presStyleCnt="4"/>
      <dgm:spPr/>
    </dgm:pt>
    <dgm:pt modelId="{A2A6D0B7-B338-41BD-8EFA-A8BEA5FF81A8}" type="pres">
      <dgm:prSet presAssocID="{06F5F407-F3FF-47F7-8738-7EDC64FB7B61}" presName="textBox4d" presStyleLbl="revTx" presStyleIdx="3" presStyleCnt="4">
        <dgm:presLayoutVars>
          <dgm:bulletEnabled val="1"/>
        </dgm:presLayoutVars>
      </dgm:prSet>
      <dgm:spPr/>
      <dgm:t>
        <a:bodyPr/>
        <a:lstStyle/>
        <a:p>
          <a:endParaRPr lang="en-US"/>
        </a:p>
      </dgm:t>
    </dgm:pt>
  </dgm:ptLst>
  <dgm:cxnLst>
    <dgm:cxn modelId="{9E1F9898-A293-4833-A570-968E5E10E7CF}" type="presOf" srcId="{A69FAB76-40AE-4525-86FA-1AA106855CA0}" destId="{8551E2E6-B972-46FA-A69E-F8C6D0AD7A15}" srcOrd="0" destOrd="0" presId="urn:microsoft.com/office/officeart/2005/8/layout/arrow2"/>
    <dgm:cxn modelId="{6C6EA723-EFEA-47B2-ABBF-D7CD8231FDA4}" srcId="{C579CE5D-53DF-428E-9CD8-C63259D9B81B}" destId="{06F5F407-F3FF-47F7-8738-7EDC64FB7B61}" srcOrd="3" destOrd="0" parTransId="{ADDBFB03-28CE-413B-A775-C478721363A7}" sibTransId="{6D0C664C-2A96-4628-8AC5-4A6CF762A6F8}"/>
    <dgm:cxn modelId="{625D8AB2-4583-4386-8524-A974761AB854}" type="presOf" srcId="{A61DCF71-2F56-4BB7-8491-857CDF9D225B}" destId="{19AEC8D6-1749-415D-B93B-4275F6DED529}" srcOrd="0" destOrd="0" presId="urn:microsoft.com/office/officeart/2005/8/layout/arrow2"/>
    <dgm:cxn modelId="{AC5A6C8C-2B55-47AE-A33C-4D64660F2386}" srcId="{C579CE5D-53DF-428E-9CD8-C63259D9B81B}" destId="{A61DCF71-2F56-4BB7-8491-857CDF9D225B}" srcOrd="0" destOrd="0" parTransId="{398A8AC1-897C-483E-8E9B-10B4FBF4922C}" sibTransId="{BC382B33-39A1-4E55-9B9C-C76611E2A641}"/>
    <dgm:cxn modelId="{DAA54F80-0E8C-4539-ABC3-1BDA01E7FAAD}" type="presOf" srcId="{683B70EB-4059-483D-AA48-5007898E1018}" destId="{927B271F-5CB5-4A22-8464-5DAF4029EB42}" srcOrd="0" destOrd="0" presId="urn:microsoft.com/office/officeart/2005/8/layout/arrow2"/>
    <dgm:cxn modelId="{8199223D-0D34-46B7-B97A-84915C491851}" srcId="{C579CE5D-53DF-428E-9CD8-C63259D9B81B}" destId="{A69FAB76-40AE-4525-86FA-1AA106855CA0}" srcOrd="1" destOrd="0" parTransId="{E410B1B6-5197-4ACA-A63C-9F8147DBC7A2}" sibTransId="{DBF9A647-910D-4C50-91AD-A199A80D3C32}"/>
    <dgm:cxn modelId="{5ECABA9C-158E-44A5-ACD5-7BD7BD443D50}" type="presOf" srcId="{C579CE5D-53DF-428E-9CD8-C63259D9B81B}" destId="{410488EE-8D0C-489B-A0C8-76A2B9C6EA34}" srcOrd="0" destOrd="0" presId="urn:microsoft.com/office/officeart/2005/8/layout/arrow2"/>
    <dgm:cxn modelId="{15CDF162-1008-4485-926A-CA7838673B9D}" srcId="{C579CE5D-53DF-428E-9CD8-C63259D9B81B}" destId="{683B70EB-4059-483D-AA48-5007898E1018}" srcOrd="2" destOrd="0" parTransId="{A2A7C6C6-6EF3-4F80-A590-7C5A0A296E3C}" sibTransId="{3FB0AD20-F1B7-4650-9BE5-121FFD41F73C}"/>
    <dgm:cxn modelId="{061F38F0-C2CC-46D8-94B9-5C0097C4E6ED}" type="presOf" srcId="{06F5F407-F3FF-47F7-8738-7EDC64FB7B61}" destId="{A2A6D0B7-B338-41BD-8EFA-A8BEA5FF81A8}" srcOrd="0" destOrd="0" presId="urn:microsoft.com/office/officeart/2005/8/layout/arrow2"/>
    <dgm:cxn modelId="{5839740F-074F-45CF-88F4-E5C2AAA41A4A}" type="presParOf" srcId="{410488EE-8D0C-489B-A0C8-76A2B9C6EA34}" destId="{F58FE278-46D6-404A-9456-67916FCB14CF}" srcOrd="0" destOrd="0" presId="urn:microsoft.com/office/officeart/2005/8/layout/arrow2"/>
    <dgm:cxn modelId="{7FC9F283-25F3-4D3E-828E-FD03683CDDBB}" type="presParOf" srcId="{410488EE-8D0C-489B-A0C8-76A2B9C6EA34}" destId="{0AF97235-D695-42C4-917D-FE67139725AF}" srcOrd="1" destOrd="0" presId="urn:microsoft.com/office/officeart/2005/8/layout/arrow2"/>
    <dgm:cxn modelId="{05CEA1D3-512B-49F6-B573-9E7570A7E2E1}" type="presParOf" srcId="{0AF97235-D695-42C4-917D-FE67139725AF}" destId="{EC564C04-DA37-4529-AB49-B8791334FA26}" srcOrd="0" destOrd="0" presId="urn:microsoft.com/office/officeart/2005/8/layout/arrow2"/>
    <dgm:cxn modelId="{C7549BF1-FBC3-4A4C-8543-F467EFC9D7B4}" type="presParOf" srcId="{0AF97235-D695-42C4-917D-FE67139725AF}" destId="{19AEC8D6-1749-415D-B93B-4275F6DED529}" srcOrd="1" destOrd="0" presId="urn:microsoft.com/office/officeart/2005/8/layout/arrow2"/>
    <dgm:cxn modelId="{923845EE-5AC2-4FEC-9AE5-260A85FDC17A}" type="presParOf" srcId="{0AF97235-D695-42C4-917D-FE67139725AF}" destId="{C75DCD67-51E0-47D0-9D76-1A52A311A266}" srcOrd="2" destOrd="0" presId="urn:microsoft.com/office/officeart/2005/8/layout/arrow2"/>
    <dgm:cxn modelId="{89DB3667-A556-48E7-8EF6-33DDB5E0FD92}" type="presParOf" srcId="{0AF97235-D695-42C4-917D-FE67139725AF}" destId="{8551E2E6-B972-46FA-A69E-F8C6D0AD7A15}" srcOrd="3" destOrd="0" presId="urn:microsoft.com/office/officeart/2005/8/layout/arrow2"/>
    <dgm:cxn modelId="{62490430-6D2C-4180-A6F8-30FBC9930C56}" type="presParOf" srcId="{0AF97235-D695-42C4-917D-FE67139725AF}" destId="{72FAA6CC-6162-44FE-9669-95E9F6F2F361}" srcOrd="4" destOrd="0" presId="urn:microsoft.com/office/officeart/2005/8/layout/arrow2"/>
    <dgm:cxn modelId="{1CB3BC84-59B2-4E3B-929E-B922909F5993}" type="presParOf" srcId="{0AF97235-D695-42C4-917D-FE67139725AF}" destId="{927B271F-5CB5-4A22-8464-5DAF4029EB42}" srcOrd="5" destOrd="0" presId="urn:microsoft.com/office/officeart/2005/8/layout/arrow2"/>
    <dgm:cxn modelId="{08E1E1D3-E011-44E1-8E32-7A2D7BE172F5}" type="presParOf" srcId="{0AF97235-D695-42C4-917D-FE67139725AF}" destId="{B56C71E8-5702-4856-8F5D-367E9BD46380}" srcOrd="6" destOrd="0" presId="urn:microsoft.com/office/officeart/2005/8/layout/arrow2"/>
    <dgm:cxn modelId="{9AC760DF-9F96-4D94-949E-814F12B97ACC}" type="presParOf" srcId="{0AF97235-D695-42C4-917D-FE67139725AF}" destId="{A2A6D0B7-B338-41BD-8EFA-A8BEA5FF81A8}" srcOrd="7"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4411CE1-54D0-40F9-B32A-ADCA2DF8243D}" type="doc">
      <dgm:prSet loTypeId="urn:microsoft.com/office/officeart/2005/8/layout/process3" loCatId="process" qsTypeId="urn:microsoft.com/office/officeart/2005/8/quickstyle/3d1" qsCatId="3D" csTypeId="urn:microsoft.com/office/officeart/2005/8/colors/accent1_2" csCatId="accent1"/>
      <dgm:spPr/>
      <dgm:t>
        <a:bodyPr/>
        <a:lstStyle/>
        <a:p>
          <a:pPr rtl="1"/>
          <a:endParaRPr lang="fa-IR"/>
        </a:p>
      </dgm:t>
    </dgm:pt>
    <dgm:pt modelId="{21AB0C96-B8E8-41D5-9932-FBBC6518C514}">
      <dgm:prSet/>
      <dgm:spPr/>
      <dgm:t>
        <a:bodyPr/>
        <a:lstStyle/>
        <a:p>
          <a:pPr algn="ctr" rtl="1"/>
          <a:r>
            <a:rPr lang="fa-IR" b="0" dirty="0" smtClean="0">
              <a:latin typeface="Arial Unicode MS" pitchFamily="34" charset="-128"/>
              <a:ea typeface="Arial Unicode MS" pitchFamily="34" charset="-128"/>
              <a:cs typeface="B Zar" pitchFamily="2" charset="-78"/>
            </a:rPr>
            <a:t>تأمین مالی ساختاریافته</a:t>
          </a:r>
          <a:endParaRPr lang="fa-IR" b="0" dirty="0">
            <a:latin typeface="Arial Unicode MS" pitchFamily="34" charset="-128"/>
            <a:ea typeface="Arial Unicode MS" pitchFamily="34" charset="-128"/>
            <a:cs typeface="B Zar" pitchFamily="2" charset="-78"/>
          </a:endParaRPr>
        </a:p>
      </dgm:t>
    </dgm:pt>
    <dgm:pt modelId="{9D434980-8E13-4BC3-97DF-C234C0C1E942}" type="parTrans" cxnId="{FC8E3E63-8457-47CB-A653-F9575E4B672E}">
      <dgm:prSet/>
      <dgm:spPr/>
      <dgm:t>
        <a:bodyPr/>
        <a:lstStyle/>
        <a:p>
          <a:pPr rtl="1"/>
          <a:endParaRPr lang="fa-IR">
            <a:latin typeface="Arial Unicode MS" pitchFamily="34" charset="-128"/>
            <a:ea typeface="Arial Unicode MS" pitchFamily="34" charset="-128"/>
            <a:cs typeface="B Zar" pitchFamily="2" charset="-78"/>
          </a:endParaRPr>
        </a:p>
      </dgm:t>
    </dgm:pt>
    <dgm:pt modelId="{EAFADBCE-168A-44D4-89C1-F67553DE0347}" type="sibTrans" cxnId="{FC8E3E63-8457-47CB-A653-F9575E4B672E}">
      <dgm:prSet/>
      <dgm:spPr/>
      <dgm:t>
        <a:bodyPr/>
        <a:lstStyle/>
        <a:p>
          <a:pPr rtl="1"/>
          <a:endParaRPr lang="fa-IR">
            <a:latin typeface="Arial Unicode MS" pitchFamily="34" charset="-128"/>
            <a:ea typeface="Arial Unicode MS" pitchFamily="34" charset="-128"/>
            <a:cs typeface="B Zar" pitchFamily="2" charset="-78"/>
          </a:endParaRPr>
        </a:p>
      </dgm:t>
    </dgm:pt>
    <dgm:pt modelId="{AE3AA9C2-56CC-4CEE-ABFE-FB72E44D9398}">
      <dgm:prSet/>
      <dgm:spPr/>
      <dgm:t>
        <a:bodyPr/>
        <a:lstStyle/>
        <a:p>
          <a:pPr algn="justLow" rtl="1"/>
          <a:r>
            <a:rPr lang="fa-IR" dirty="0" smtClean="0">
              <a:latin typeface="Arial Unicode MS" pitchFamily="34" charset="-128"/>
              <a:ea typeface="Arial Unicode MS" pitchFamily="34" charset="-128"/>
              <a:cs typeface="B Zar" pitchFamily="2" charset="-78"/>
            </a:rPr>
            <a:t>حوزه‌ای از دانش مالی است که برای رفع نیازهای مالی منحصر به فرد شرکت‌ها توسعه یافته است. این نیازهای مالی معمولاً با ابزار مالی موجود در بازار مرتفع نمی‌شود.</a:t>
          </a:r>
          <a:endParaRPr lang="en-US" dirty="0">
            <a:latin typeface="Arial Unicode MS" pitchFamily="34" charset="-128"/>
            <a:ea typeface="Arial Unicode MS" pitchFamily="34" charset="-128"/>
            <a:cs typeface="B Zar" pitchFamily="2" charset="-78"/>
          </a:endParaRPr>
        </a:p>
      </dgm:t>
    </dgm:pt>
    <dgm:pt modelId="{6E378209-DE2B-4466-9B11-7CAF6875F1A5}" type="parTrans" cxnId="{C388C75E-C225-4CCE-8518-59018B6A5298}">
      <dgm:prSet/>
      <dgm:spPr/>
      <dgm:t>
        <a:bodyPr/>
        <a:lstStyle/>
        <a:p>
          <a:pPr rtl="1"/>
          <a:endParaRPr lang="fa-IR">
            <a:latin typeface="Arial Unicode MS" pitchFamily="34" charset="-128"/>
            <a:ea typeface="Arial Unicode MS" pitchFamily="34" charset="-128"/>
            <a:cs typeface="B Zar" pitchFamily="2" charset="-78"/>
          </a:endParaRPr>
        </a:p>
      </dgm:t>
    </dgm:pt>
    <dgm:pt modelId="{CE8A9410-110C-473C-8B9E-85F75F100351}" type="sibTrans" cxnId="{C388C75E-C225-4CCE-8518-59018B6A5298}">
      <dgm:prSet/>
      <dgm:spPr/>
      <dgm:t>
        <a:bodyPr/>
        <a:lstStyle/>
        <a:p>
          <a:pPr rtl="1"/>
          <a:endParaRPr lang="fa-IR">
            <a:latin typeface="Arial Unicode MS" pitchFamily="34" charset="-128"/>
            <a:ea typeface="Arial Unicode MS" pitchFamily="34" charset="-128"/>
            <a:cs typeface="B Zar" pitchFamily="2" charset="-78"/>
          </a:endParaRPr>
        </a:p>
      </dgm:t>
    </dgm:pt>
    <dgm:pt modelId="{4C087C65-CDCF-42EB-94B6-7A2661EAE81B}" type="pres">
      <dgm:prSet presAssocID="{34411CE1-54D0-40F9-B32A-ADCA2DF8243D}" presName="linearFlow" presStyleCnt="0">
        <dgm:presLayoutVars>
          <dgm:dir/>
          <dgm:animLvl val="lvl"/>
          <dgm:resizeHandles val="exact"/>
        </dgm:presLayoutVars>
      </dgm:prSet>
      <dgm:spPr/>
      <dgm:t>
        <a:bodyPr/>
        <a:lstStyle/>
        <a:p>
          <a:pPr rtl="1"/>
          <a:endParaRPr lang="fa-IR"/>
        </a:p>
      </dgm:t>
    </dgm:pt>
    <dgm:pt modelId="{AD25C1AE-A21F-420B-A354-83EFD75CD98E}" type="pres">
      <dgm:prSet presAssocID="{21AB0C96-B8E8-41D5-9932-FBBC6518C514}" presName="composite" presStyleCnt="0"/>
      <dgm:spPr/>
      <dgm:t>
        <a:bodyPr/>
        <a:lstStyle/>
        <a:p>
          <a:endParaRPr lang="en-US"/>
        </a:p>
      </dgm:t>
    </dgm:pt>
    <dgm:pt modelId="{5F72B2AF-BB77-4356-AC49-DE25295A5642}" type="pres">
      <dgm:prSet presAssocID="{21AB0C96-B8E8-41D5-9932-FBBC6518C514}" presName="parTx" presStyleLbl="node1" presStyleIdx="0" presStyleCnt="1">
        <dgm:presLayoutVars>
          <dgm:chMax val="0"/>
          <dgm:chPref val="0"/>
          <dgm:bulletEnabled val="1"/>
        </dgm:presLayoutVars>
      </dgm:prSet>
      <dgm:spPr/>
      <dgm:t>
        <a:bodyPr/>
        <a:lstStyle/>
        <a:p>
          <a:pPr rtl="1"/>
          <a:endParaRPr lang="fa-IR"/>
        </a:p>
      </dgm:t>
    </dgm:pt>
    <dgm:pt modelId="{AD51D52B-90FD-453E-9127-FC7BB67F6E3D}" type="pres">
      <dgm:prSet presAssocID="{21AB0C96-B8E8-41D5-9932-FBBC6518C514}" presName="parSh" presStyleLbl="node1" presStyleIdx="0" presStyleCnt="1"/>
      <dgm:spPr/>
      <dgm:t>
        <a:bodyPr/>
        <a:lstStyle/>
        <a:p>
          <a:pPr rtl="1"/>
          <a:endParaRPr lang="fa-IR"/>
        </a:p>
      </dgm:t>
    </dgm:pt>
    <dgm:pt modelId="{E4B96191-3B1C-4C6A-9CCC-E57DC30B1668}" type="pres">
      <dgm:prSet presAssocID="{21AB0C96-B8E8-41D5-9932-FBBC6518C514}" presName="desTx" presStyleLbl="fgAcc1" presStyleIdx="0" presStyleCnt="1">
        <dgm:presLayoutVars>
          <dgm:bulletEnabled val="1"/>
        </dgm:presLayoutVars>
      </dgm:prSet>
      <dgm:spPr>
        <a:prstGeom prst="doubleWave">
          <a:avLst/>
        </a:prstGeom>
      </dgm:spPr>
      <dgm:t>
        <a:bodyPr/>
        <a:lstStyle/>
        <a:p>
          <a:pPr rtl="1"/>
          <a:endParaRPr lang="fa-IR"/>
        </a:p>
      </dgm:t>
    </dgm:pt>
  </dgm:ptLst>
  <dgm:cxnLst>
    <dgm:cxn modelId="{C388C75E-C225-4CCE-8518-59018B6A5298}" srcId="{21AB0C96-B8E8-41D5-9932-FBBC6518C514}" destId="{AE3AA9C2-56CC-4CEE-ABFE-FB72E44D9398}" srcOrd="0" destOrd="0" parTransId="{6E378209-DE2B-4466-9B11-7CAF6875F1A5}" sibTransId="{CE8A9410-110C-473C-8B9E-85F75F100351}"/>
    <dgm:cxn modelId="{6EC877C5-3100-44AB-B25D-1F60324E4D15}" type="presOf" srcId="{AE3AA9C2-56CC-4CEE-ABFE-FB72E44D9398}" destId="{E4B96191-3B1C-4C6A-9CCC-E57DC30B1668}" srcOrd="0" destOrd="0" presId="urn:microsoft.com/office/officeart/2005/8/layout/process3"/>
    <dgm:cxn modelId="{DA7F5221-EA46-461C-B280-56B0F48F11AC}" type="presOf" srcId="{21AB0C96-B8E8-41D5-9932-FBBC6518C514}" destId="{AD51D52B-90FD-453E-9127-FC7BB67F6E3D}" srcOrd="1" destOrd="0" presId="urn:microsoft.com/office/officeart/2005/8/layout/process3"/>
    <dgm:cxn modelId="{FC8E3E63-8457-47CB-A653-F9575E4B672E}" srcId="{34411CE1-54D0-40F9-B32A-ADCA2DF8243D}" destId="{21AB0C96-B8E8-41D5-9932-FBBC6518C514}" srcOrd="0" destOrd="0" parTransId="{9D434980-8E13-4BC3-97DF-C234C0C1E942}" sibTransId="{EAFADBCE-168A-44D4-89C1-F67553DE0347}"/>
    <dgm:cxn modelId="{C1E00D72-715A-4D92-B012-0E5004D96B29}" type="presOf" srcId="{21AB0C96-B8E8-41D5-9932-FBBC6518C514}" destId="{5F72B2AF-BB77-4356-AC49-DE25295A5642}" srcOrd="0" destOrd="0" presId="urn:microsoft.com/office/officeart/2005/8/layout/process3"/>
    <dgm:cxn modelId="{DDD79A1D-F32E-4B06-82AB-2E8B7CBB2173}" type="presOf" srcId="{34411CE1-54D0-40F9-B32A-ADCA2DF8243D}" destId="{4C087C65-CDCF-42EB-94B6-7A2661EAE81B}" srcOrd="0" destOrd="0" presId="urn:microsoft.com/office/officeart/2005/8/layout/process3"/>
    <dgm:cxn modelId="{B4AA34CD-0378-4211-B053-A4713A556545}" type="presParOf" srcId="{4C087C65-CDCF-42EB-94B6-7A2661EAE81B}" destId="{AD25C1AE-A21F-420B-A354-83EFD75CD98E}" srcOrd="0" destOrd="0" presId="urn:microsoft.com/office/officeart/2005/8/layout/process3"/>
    <dgm:cxn modelId="{CB71C4EA-69B5-4588-B24D-E8066334429A}" type="presParOf" srcId="{AD25C1AE-A21F-420B-A354-83EFD75CD98E}" destId="{5F72B2AF-BB77-4356-AC49-DE25295A5642}" srcOrd="0" destOrd="0" presId="urn:microsoft.com/office/officeart/2005/8/layout/process3"/>
    <dgm:cxn modelId="{320731AA-69FA-451B-9C10-31F25431A0B4}" type="presParOf" srcId="{AD25C1AE-A21F-420B-A354-83EFD75CD98E}" destId="{AD51D52B-90FD-453E-9127-FC7BB67F6E3D}" srcOrd="1" destOrd="0" presId="urn:microsoft.com/office/officeart/2005/8/layout/process3"/>
    <dgm:cxn modelId="{73C2BAC9-4234-4808-B8BD-15C97EF23F75}" type="presParOf" srcId="{AD25C1AE-A21F-420B-A354-83EFD75CD98E}" destId="{E4B96191-3B1C-4C6A-9CCC-E57DC30B1668}"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EE42105A-50E6-4538-A73C-74465CDBC413}" type="doc">
      <dgm:prSet loTypeId="urn:microsoft.com/office/officeart/2005/8/layout/vProcess5" loCatId="process" qsTypeId="urn:microsoft.com/office/officeart/2005/8/quickstyle/simple5" qsCatId="simple" csTypeId="urn:microsoft.com/office/officeart/2005/8/colors/accent1_2" csCatId="accent1"/>
      <dgm:spPr/>
      <dgm:t>
        <a:bodyPr/>
        <a:lstStyle/>
        <a:p>
          <a:endParaRPr lang="en-US"/>
        </a:p>
      </dgm:t>
    </dgm:pt>
    <dgm:pt modelId="{3228A484-B86F-403F-A1A1-B60CCBABAD25}">
      <dgm:prSet/>
      <dgm:spPr/>
      <dgm:t>
        <a:bodyPr/>
        <a:lstStyle/>
        <a:p>
          <a:pPr algn="justLow" rtl="1"/>
          <a:r>
            <a:rPr lang="fa-IR" dirty="0" smtClean="0">
              <a:cs typeface="B Zar" pitchFamily="2" charset="-78"/>
            </a:rPr>
            <a:t>مجموعه‌ای از دارايی‌ها در قالب يك سبد دارایی جمع‌آوری می‌شود.</a:t>
          </a:r>
          <a:endParaRPr lang="en-US" dirty="0">
            <a:cs typeface="B Zar" pitchFamily="2" charset="-78"/>
          </a:endParaRPr>
        </a:p>
      </dgm:t>
    </dgm:pt>
    <dgm:pt modelId="{B6A22AEF-84A7-4E71-92F3-3C1B2F8A3BB5}" type="parTrans" cxnId="{20C0464D-E4AD-4D3B-9F07-EDD5EACCED1D}">
      <dgm:prSet/>
      <dgm:spPr/>
      <dgm:t>
        <a:bodyPr/>
        <a:lstStyle/>
        <a:p>
          <a:pPr algn="justLow"/>
          <a:endParaRPr lang="en-US">
            <a:cs typeface="B Zar" pitchFamily="2" charset="-78"/>
          </a:endParaRPr>
        </a:p>
      </dgm:t>
    </dgm:pt>
    <dgm:pt modelId="{DFF72B6C-4F92-4BF9-90A9-41ADDD83F43B}" type="sibTrans" cxnId="{20C0464D-E4AD-4D3B-9F07-EDD5EACCED1D}">
      <dgm:prSet/>
      <dgm:spPr/>
      <dgm:t>
        <a:bodyPr/>
        <a:lstStyle/>
        <a:p>
          <a:pPr algn="justLow"/>
          <a:endParaRPr lang="en-US">
            <a:cs typeface="B Zar" pitchFamily="2" charset="-78"/>
          </a:endParaRPr>
        </a:p>
      </dgm:t>
    </dgm:pt>
    <dgm:pt modelId="{9B8613AB-C14F-4171-8EA5-270C836C1143}">
      <dgm:prSet/>
      <dgm:spPr/>
      <dgm:t>
        <a:bodyPr/>
        <a:lstStyle/>
        <a:p>
          <a:pPr algn="justLow" rtl="1"/>
          <a:r>
            <a:rPr lang="fa-IR" dirty="0" smtClean="0">
              <a:cs typeface="B Zar" pitchFamily="2" charset="-78"/>
            </a:rPr>
            <a:t>تعهداتی كه با دارايی‌ها پشتيبانی می‌شود در طبقات سرمايه‌گذاری مختلف رده بندی‌شده تعريف می‌شود .</a:t>
          </a:r>
          <a:endParaRPr lang="en-US" dirty="0">
            <a:cs typeface="B Zar" pitchFamily="2" charset="-78"/>
          </a:endParaRPr>
        </a:p>
      </dgm:t>
    </dgm:pt>
    <dgm:pt modelId="{69E09E67-8257-4FF5-B01B-DE524B633B9A}" type="parTrans" cxnId="{4C1AF7B7-54E2-4FF9-A501-554AD1CBD773}">
      <dgm:prSet/>
      <dgm:spPr/>
      <dgm:t>
        <a:bodyPr/>
        <a:lstStyle/>
        <a:p>
          <a:pPr algn="justLow"/>
          <a:endParaRPr lang="en-US">
            <a:cs typeface="B Zar" pitchFamily="2" charset="-78"/>
          </a:endParaRPr>
        </a:p>
      </dgm:t>
    </dgm:pt>
    <dgm:pt modelId="{63A38FE6-5190-4EDC-B235-6FE227207106}" type="sibTrans" cxnId="{4C1AF7B7-54E2-4FF9-A501-554AD1CBD773}">
      <dgm:prSet/>
      <dgm:spPr/>
      <dgm:t>
        <a:bodyPr/>
        <a:lstStyle/>
        <a:p>
          <a:pPr algn="justLow"/>
          <a:endParaRPr lang="en-US">
            <a:cs typeface="B Zar" pitchFamily="2" charset="-78"/>
          </a:endParaRPr>
        </a:p>
      </dgm:t>
    </dgm:pt>
    <dgm:pt modelId="{F285FF3F-7179-4B9E-B356-292C462E8AED}">
      <dgm:prSet/>
      <dgm:spPr/>
      <dgm:t>
        <a:bodyPr/>
        <a:lstStyle/>
        <a:p>
          <a:pPr algn="justLow" rtl="1"/>
          <a:r>
            <a:rPr lang="fa-IR" dirty="0" smtClean="0">
              <a:cs typeface="B Zar" pitchFamily="2" charset="-78"/>
            </a:rPr>
            <a:t>با تشكيل يك نهاد قانونی مقاصد خاص با عمر محدود، </a:t>
          </a:r>
          <a:r>
            <a:rPr lang="en-US" dirty="0" smtClean="0">
              <a:cs typeface="B Zar" pitchFamily="2" charset="-78"/>
            </a:rPr>
            <a:t>(Special Purpose Legal Entity)</a:t>
          </a:r>
          <a:r>
            <a:rPr lang="fa-IR" dirty="0" smtClean="0">
              <a:cs typeface="B Zar" pitchFamily="2" charset="-78"/>
            </a:rPr>
            <a:t> ريسك اعتباری مجموعه دارايی‌ها از ريسك اعتباری تعهدگر اوليه منفك و در محدودۀ فعاليت مالی تعریف‌شده تمركز می‌یابد.</a:t>
          </a:r>
          <a:endParaRPr lang="en-US" dirty="0">
            <a:cs typeface="B Zar" pitchFamily="2" charset="-78"/>
          </a:endParaRPr>
        </a:p>
      </dgm:t>
    </dgm:pt>
    <dgm:pt modelId="{64588633-8FB1-4B83-A1C1-1322B1F0B5E6}" type="parTrans" cxnId="{F40F3B78-6D2B-4B1F-9D20-EA3FD74FDAE9}">
      <dgm:prSet/>
      <dgm:spPr/>
      <dgm:t>
        <a:bodyPr/>
        <a:lstStyle/>
        <a:p>
          <a:pPr algn="justLow"/>
          <a:endParaRPr lang="en-US">
            <a:cs typeface="B Zar" pitchFamily="2" charset="-78"/>
          </a:endParaRPr>
        </a:p>
      </dgm:t>
    </dgm:pt>
    <dgm:pt modelId="{37BEDB3C-4347-43A8-BAF5-0947D3B672E2}" type="sibTrans" cxnId="{F40F3B78-6D2B-4B1F-9D20-EA3FD74FDAE9}">
      <dgm:prSet/>
      <dgm:spPr/>
      <dgm:t>
        <a:bodyPr/>
        <a:lstStyle/>
        <a:p>
          <a:pPr algn="justLow"/>
          <a:endParaRPr lang="en-US">
            <a:cs typeface="B Zar" pitchFamily="2" charset="-78"/>
          </a:endParaRPr>
        </a:p>
      </dgm:t>
    </dgm:pt>
    <dgm:pt modelId="{DF780583-4D1F-4D07-A9F1-2B3AF1C00D77}" type="pres">
      <dgm:prSet presAssocID="{EE42105A-50E6-4538-A73C-74465CDBC413}" presName="outerComposite" presStyleCnt="0">
        <dgm:presLayoutVars>
          <dgm:chMax val="5"/>
          <dgm:dir/>
          <dgm:resizeHandles val="exact"/>
        </dgm:presLayoutVars>
      </dgm:prSet>
      <dgm:spPr/>
      <dgm:t>
        <a:bodyPr/>
        <a:lstStyle/>
        <a:p>
          <a:endParaRPr lang="en-US"/>
        </a:p>
      </dgm:t>
    </dgm:pt>
    <dgm:pt modelId="{D4CD5B20-6F04-4443-96F1-9C5EC1F74F74}" type="pres">
      <dgm:prSet presAssocID="{EE42105A-50E6-4538-A73C-74465CDBC413}" presName="dummyMaxCanvas" presStyleCnt="0">
        <dgm:presLayoutVars/>
      </dgm:prSet>
      <dgm:spPr/>
    </dgm:pt>
    <dgm:pt modelId="{4BCED89C-ACFA-4F6D-83D5-5200397831B0}" type="pres">
      <dgm:prSet presAssocID="{EE42105A-50E6-4538-A73C-74465CDBC413}" presName="ThreeNodes_1" presStyleLbl="node1" presStyleIdx="0" presStyleCnt="3">
        <dgm:presLayoutVars>
          <dgm:bulletEnabled val="1"/>
        </dgm:presLayoutVars>
      </dgm:prSet>
      <dgm:spPr/>
      <dgm:t>
        <a:bodyPr/>
        <a:lstStyle/>
        <a:p>
          <a:endParaRPr lang="en-US"/>
        </a:p>
      </dgm:t>
    </dgm:pt>
    <dgm:pt modelId="{182F50BA-A1C2-4C7B-8BCC-2F6669DA41B5}" type="pres">
      <dgm:prSet presAssocID="{EE42105A-50E6-4538-A73C-74465CDBC413}" presName="ThreeNodes_2" presStyleLbl="node1" presStyleIdx="1" presStyleCnt="3">
        <dgm:presLayoutVars>
          <dgm:bulletEnabled val="1"/>
        </dgm:presLayoutVars>
      </dgm:prSet>
      <dgm:spPr/>
      <dgm:t>
        <a:bodyPr/>
        <a:lstStyle/>
        <a:p>
          <a:endParaRPr lang="en-US"/>
        </a:p>
      </dgm:t>
    </dgm:pt>
    <dgm:pt modelId="{EB8D8B91-F05A-4279-98A8-F6F6EDD0A615}" type="pres">
      <dgm:prSet presAssocID="{EE42105A-50E6-4538-A73C-74465CDBC413}" presName="ThreeNodes_3" presStyleLbl="node1" presStyleIdx="2" presStyleCnt="3">
        <dgm:presLayoutVars>
          <dgm:bulletEnabled val="1"/>
        </dgm:presLayoutVars>
      </dgm:prSet>
      <dgm:spPr/>
      <dgm:t>
        <a:bodyPr/>
        <a:lstStyle/>
        <a:p>
          <a:endParaRPr lang="en-US"/>
        </a:p>
      </dgm:t>
    </dgm:pt>
    <dgm:pt modelId="{7B6669A2-B146-45DB-8DB8-0B3563418268}" type="pres">
      <dgm:prSet presAssocID="{EE42105A-50E6-4538-A73C-74465CDBC413}" presName="ThreeConn_1-2" presStyleLbl="fgAccFollowNode1" presStyleIdx="0" presStyleCnt="2">
        <dgm:presLayoutVars>
          <dgm:bulletEnabled val="1"/>
        </dgm:presLayoutVars>
      </dgm:prSet>
      <dgm:spPr/>
      <dgm:t>
        <a:bodyPr/>
        <a:lstStyle/>
        <a:p>
          <a:endParaRPr lang="en-US"/>
        </a:p>
      </dgm:t>
    </dgm:pt>
    <dgm:pt modelId="{70CF71D2-DC75-4750-9C48-2A5B14F2B371}" type="pres">
      <dgm:prSet presAssocID="{EE42105A-50E6-4538-A73C-74465CDBC413}" presName="ThreeConn_2-3" presStyleLbl="fgAccFollowNode1" presStyleIdx="1" presStyleCnt="2">
        <dgm:presLayoutVars>
          <dgm:bulletEnabled val="1"/>
        </dgm:presLayoutVars>
      </dgm:prSet>
      <dgm:spPr/>
      <dgm:t>
        <a:bodyPr/>
        <a:lstStyle/>
        <a:p>
          <a:endParaRPr lang="en-US"/>
        </a:p>
      </dgm:t>
    </dgm:pt>
    <dgm:pt modelId="{1F2D8026-201B-48C7-9C22-EE0D04179A30}" type="pres">
      <dgm:prSet presAssocID="{EE42105A-50E6-4538-A73C-74465CDBC413}" presName="ThreeNodes_1_text" presStyleLbl="node1" presStyleIdx="2" presStyleCnt="3">
        <dgm:presLayoutVars>
          <dgm:bulletEnabled val="1"/>
        </dgm:presLayoutVars>
      </dgm:prSet>
      <dgm:spPr/>
      <dgm:t>
        <a:bodyPr/>
        <a:lstStyle/>
        <a:p>
          <a:endParaRPr lang="en-US"/>
        </a:p>
      </dgm:t>
    </dgm:pt>
    <dgm:pt modelId="{9B838DE8-FB0B-4E33-9D9B-175405925924}" type="pres">
      <dgm:prSet presAssocID="{EE42105A-50E6-4538-A73C-74465CDBC413}" presName="ThreeNodes_2_text" presStyleLbl="node1" presStyleIdx="2" presStyleCnt="3">
        <dgm:presLayoutVars>
          <dgm:bulletEnabled val="1"/>
        </dgm:presLayoutVars>
      </dgm:prSet>
      <dgm:spPr/>
      <dgm:t>
        <a:bodyPr/>
        <a:lstStyle/>
        <a:p>
          <a:endParaRPr lang="en-US"/>
        </a:p>
      </dgm:t>
    </dgm:pt>
    <dgm:pt modelId="{CB5B2003-B922-49C1-82E9-93F991027C02}" type="pres">
      <dgm:prSet presAssocID="{EE42105A-50E6-4538-A73C-74465CDBC413}" presName="ThreeNodes_3_text" presStyleLbl="node1" presStyleIdx="2" presStyleCnt="3">
        <dgm:presLayoutVars>
          <dgm:bulletEnabled val="1"/>
        </dgm:presLayoutVars>
      </dgm:prSet>
      <dgm:spPr/>
      <dgm:t>
        <a:bodyPr/>
        <a:lstStyle/>
        <a:p>
          <a:endParaRPr lang="en-US"/>
        </a:p>
      </dgm:t>
    </dgm:pt>
  </dgm:ptLst>
  <dgm:cxnLst>
    <dgm:cxn modelId="{802EDC75-5ED5-402B-B029-4BF2FC168EE2}" type="presOf" srcId="{9B8613AB-C14F-4171-8EA5-270C836C1143}" destId="{9B838DE8-FB0B-4E33-9D9B-175405925924}" srcOrd="1" destOrd="0" presId="urn:microsoft.com/office/officeart/2005/8/layout/vProcess5"/>
    <dgm:cxn modelId="{20C0464D-E4AD-4D3B-9F07-EDD5EACCED1D}" srcId="{EE42105A-50E6-4538-A73C-74465CDBC413}" destId="{3228A484-B86F-403F-A1A1-B60CCBABAD25}" srcOrd="0" destOrd="0" parTransId="{B6A22AEF-84A7-4E71-92F3-3C1B2F8A3BB5}" sibTransId="{DFF72B6C-4F92-4BF9-90A9-41ADDD83F43B}"/>
    <dgm:cxn modelId="{F40F3B78-6D2B-4B1F-9D20-EA3FD74FDAE9}" srcId="{EE42105A-50E6-4538-A73C-74465CDBC413}" destId="{F285FF3F-7179-4B9E-B356-292C462E8AED}" srcOrd="2" destOrd="0" parTransId="{64588633-8FB1-4B83-A1C1-1322B1F0B5E6}" sibTransId="{37BEDB3C-4347-43A8-BAF5-0947D3B672E2}"/>
    <dgm:cxn modelId="{56974BF0-EA31-43A5-AC16-7CA895536D28}" type="presOf" srcId="{3228A484-B86F-403F-A1A1-B60CCBABAD25}" destId="{1F2D8026-201B-48C7-9C22-EE0D04179A30}" srcOrd="1" destOrd="0" presId="urn:microsoft.com/office/officeart/2005/8/layout/vProcess5"/>
    <dgm:cxn modelId="{E965D521-A156-471F-9894-270DAA82EF76}" type="presOf" srcId="{EE42105A-50E6-4538-A73C-74465CDBC413}" destId="{DF780583-4D1F-4D07-A9F1-2B3AF1C00D77}" srcOrd="0" destOrd="0" presId="urn:microsoft.com/office/officeart/2005/8/layout/vProcess5"/>
    <dgm:cxn modelId="{DEE2A2EA-867A-4D92-BFAB-85D486C48A92}" type="presOf" srcId="{F285FF3F-7179-4B9E-B356-292C462E8AED}" destId="{EB8D8B91-F05A-4279-98A8-F6F6EDD0A615}" srcOrd="0" destOrd="0" presId="urn:microsoft.com/office/officeart/2005/8/layout/vProcess5"/>
    <dgm:cxn modelId="{67092AC4-AE85-47BB-85D8-8B2473720B73}" type="presOf" srcId="{3228A484-B86F-403F-A1A1-B60CCBABAD25}" destId="{4BCED89C-ACFA-4F6D-83D5-5200397831B0}" srcOrd="0" destOrd="0" presId="urn:microsoft.com/office/officeart/2005/8/layout/vProcess5"/>
    <dgm:cxn modelId="{4C1AF7B7-54E2-4FF9-A501-554AD1CBD773}" srcId="{EE42105A-50E6-4538-A73C-74465CDBC413}" destId="{9B8613AB-C14F-4171-8EA5-270C836C1143}" srcOrd="1" destOrd="0" parTransId="{69E09E67-8257-4FF5-B01B-DE524B633B9A}" sibTransId="{63A38FE6-5190-4EDC-B235-6FE227207106}"/>
    <dgm:cxn modelId="{977F5F4D-17AE-4F1A-8608-9D3DBFB4E0C1}" type="presOf" srcId="{63A38FE6-5190-4EDC-B235-6FE227207106}" destId="{70CF71D2-DC75-4750-9C48-2A5B14F2B371}" srcOrd="0" destOrd="0" presId="urn:microsoft.com/office/officeart/2005/8/layout/vProcess5"/>
    <dgm:cxn modelId="{0F9C1FFF-D8CE-4674-93E5-73E80AB1DDDD}" type="presOf" srcId="{F285FF3F-7179-4B9E-B356-292C462E8AED}" destId="{CB5B2003-B922-49C1-82E9-93F991027C02}" srcOrd="1" destOrd="0" presId="urn:microsoft.com/office/officeart/2005/8/layout/vProcess5"/>
    <dgm:cxn modelId="{135AB7AE-FC84-4D58-B18A-774C5AC8C184}" type="presOf" srcId="{9B8613AB-C14F-4171-8EA5-270C836C1143}" destId="{182F50BA-A1C2-4C7B-8BCC-2F6669DA41B5}" srcOrd="0" destOrd="0" presId="urn:microsoft.com/office/officeart/2005/8/layout/vProcess5"/>
    <dgm:cxn modelId="{B4859C06-0BB2-43EC-B5E2-08CC39851532}" type="presOf" srcId="{DFF72B6C-4F92-4BF9-90A9-41ADDD83F43B}" destId="{7B6669A2-B146-45DB-8DB8-0B3563418268}" srcOrd="0" destOrd="0" presId="urn:microsoft.com/office/officeart/2005/8/layout/vProcess5"/>
    <dgm:cxn modelId="{C060A4CA-86ED-46A8-8104-F44845859768}" type="presParOf" srcId="{DF780583-4D1F-4D07-A9F1-2B3AF1C00D77}" destId="{D4CD5B20-6F04-4443-96F1-9C5EC1F74F74}" srcOrd="0" destOrd="0" presId="urn:microsoft.com/office/officeart/2005/8/layout/vProcess5"/>
    <dgm:cxn modelId="{0D030EF0-0B12-4057-A542-C1BD92AA47FB}" type="presParOf" srcId="{DF780583-4D1F-4D07-A9F1-2B3AF1C00D77}" destId="{4BCED89C-ACFA-4F6D-83D5-5200397831B0}" srcOrd="1" destOrd="0" presId="urn:microsoft.com/office/officeart/2005/8/layout/vProcess5"/>
    <dgm:cxn modelId="{52EF4D96-513F-4861-85F1-0E05BE99CC85}" type="presParOf" srcId="{DF780583-4D1F-4D07-A9F1-2B3AF1C00D77}" destId="{182F50BA-A1C2-4C7B-8BCC-2F6669DA41B5}" srcOrd="2" destOrd="0" presId="urn:microsoft.com/office/officeart/2005/8/layout/vProcess5"/>
    <dgm:cxn modelId="{9E320079-A2F8-405F-9928-9BA89F712581}" type="presParOf" srcId="{DF780583-4D1F-4D07-A9F1-2B3AF1C00D77}" destId="{EB8D8B91-F05A-4279-98A8-F6F6EDD0A615}" srcOrd="3" destOrd="0" presId="urn:microsoft.com/office/officeart/2005/8/layout/vProcess5"/>
    <dgm:cxn modelId="{43BC5F70-F82D-4C50-8518-21B9251F99D4}" type="presParOf" srcId="{DF780583-4D1F-4D07-A9F1-2B3AF1C00D77}" destId="{7B6669A2-B146-45DB-8DB8-0B3563418268}" srcOrd="4" destOrd="0" presId="urn:microsoft.com/office/officeart/2005/8/layout/vProcess5"/>
    <dgm:cxn modelId="{9641E8DB-587D-4F19-BFC2-A49AA4DD20E5}" type="presParOf" srcId="{DF780583-4D1F-4D07-A9F1-2B3AF1C00D77}" destId="{70CF71D2-DC75-4750-9C48-2A5B14F2B371}" srcOrd="5" destOrd="0" presId="urn:microsoft.com/office/officeart/2005/8/layout/vProcess5"/>
    <dgm:cxn modelId="{BAEE6B90-1C4B-4874-9603-E8B31C44087E}" type="presParOf" srcId="{DF780583-4D1F-4D07-A9F1-2B3AF1C00D77}" destId="{1F2D8026-201B-48C7-9C22-EE0D04179A30}" srcOrd="6" destOrd="0" presId="urn:microsoft.com/office/officeart/2005/8/layout/vProcess5"/>
    <dgm:cxn modelId="{EEDC9963-5E21-49EB-96AD-B3A133C6D8F2}" type="presParOf" srcId="{DF780583-4D1F-4D07-A9F1-2B3AF1C00D77}" destId="{9B838DE8-FB0B-4E33-9D9B-175405925924}" srcOrd="7" destOrd="0" presId="urn:microsoft.com/office/officeart/2005/8/layout/vProcess5"/>
    <dgm:cxn modelId="{DB3A0CD4-E9CB-4839-A76D-D1F91747CE96}" type="presParOf" srcId="{DF780583-4D1F-4D07-A9F1-2B3AF1C00D77}" destId="{CB5B2003-B922-49C1-82E9-93F991027C02}"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C28BA70C-DE84-4DF9-8874-7E2189F2ACA1}" type="doc">
      <dgm:prSet loTypeId="urn:microsoft.com/office/officeart/2005/8/layout/list1" loCatId="list" qsTypeId="urn:microsoft.com/office/officeart/2005/8/quickstyle/simple5" qsCatId="simple" csTypeId="urn:microsoft.com/office/officeart/2005/8/colors/accent2_1" csCatId="accent2" phldr="1"/>
      <dgm:spPr/>
      <dgm:t>
        <a:bodyPr/>
        <a:lstStyle/>
        <a:p>
          <a:endParaRPr lang="en-US"/>
        </a:p>
      </dgm:t>
    </dgm:pt>
    <dgm:pt modelId="{D2CC841C-E0C2-48E2-973B-878B1F06BF90}">
      <dgm:prSet/>
      <dgm:spPr/>
      <dgm:t>
        <a:bodyPr/>
        <a:lstStyle/>
        <a:p>
          <a:pPr algn="justLow" rtl="1"/>
          <a:r>
            <a:rPr lang="fa-IR" dirty="0" smtClean="0">
              <a:cs typeface="B Zar" pitchFamily="2" charset="-78"/>
            </a:rPr>
            <a:t>تبديل به اوراق بهادار کردن </a:t>
          </a:r>
          <a:r>
            <a:rPr lang="en-US" dirty="0" smtClean="0">
              <a:cs typeface="B Zar" pitchFamily="2" charset="-78"/>
            </a:rPr>
            <a:t>(securitization)</a:t>
          </a:r>
          <a:r>
            <a:rPr lang="fa-IR" dirty="0" smtClean="0">
              <a:cs typeface="B Zar" pitchFamily="2" charset="-78"/>
            </a:rPr>
            <a:t> </a:t>
          </a:r>
          <a:endParaRPr lang="fa-IR" dirty="0">
            <a:cs typeface="B Zar" pitchFamily="2" charset="-78"/>
          </a:endParaRPr>
        </a:p>
      </dgm:t>
    </dgm:pt>
    <dgm:pt modelId="{1AD1FCEE-A6DF-4442-8542-C1386B186D76}" type="parTrans" cxnId="{2C5BC8A0-ED84-4AFD-B3BE-7643CF9F5F2C}">
      <dgm:prSet/>
      <dgm:spPr/>
      <dgm:t>
        <a:bodyPr/>
        <a:lstStyle/>
        <a:p>
          <a:pPr algn="justLow"/>
          <a:endParaRPr lang="en-US">
            <a:cs typeface="B Zar" pitchFamily="2" charset="-78"/>
          </a:endParaRPr>
        </a:p>
      </dgm:t>
    </dgm:pt>
    <dgm:pt modelId="{09E681C1-6A7F-4A24-A340-1351A0BAF6DE}" type="sibTrans" cxnId="{2C5BC8A0-ED84-4AFD-B3BE-7643CF9F5F2C}">
      <dgm:prSet/>
      <dgm:spPr/>
      <dgm:t>
        <a:bodyPr/>
        <a:lstStyle/>
        <a:p>
          <a:pPr algn="justLow"/>
          <a:endParaRPr lang="en-US">
            <a:cs typeface="B Zar" pitchFamily="2" charset="-78"/>
          </a:endParaRPr>
        </a:p>
      </dgm:t>
    </dgm:pt>
    <dgm:pt modelId="{2FA7F8DE-FBF3-45D2-A4CF-F91341473CD9}">
      <dgm:prSet/>
      <dgm:spPr/>
      <dgm:t>
        <a:bodyPr/>
        <a:lstStyle/>
        <a:p>
          <a:pPr algn="justLow" rtl="1"/>
          <a:r>
            <a:rPr lang="fa-IR" dirty="0" smtClean="0">
              <a:cs typeface="B Zar" pitchFamily="2" charset="-78"/>
            </a:rPr>
            <a:t>روشي است كه طي آن تأمين مالي به پشتوانۀ سبدی از اسناد دريافتني (نظير سبد تسهيلات اعتباري ) از طريق انتشاراوراق بهادار صورت می‌گیرد.</a:t>
          </a:r>
          <a:endParaRPr lang="en-US" dirty="0">
            <a:cs typeface="B Zar" pitchFamily="2" charset="-78"/>
          </a:endParaRPr>
        </a:p>
      </dgm:t>
    </dgm:pt>
    <dgm:pt modelId="{09A40293-8231-4E72-AD9A-46F71C5AFD6D}" type="parTrans" cxnId="{739510AC-ED78-478B-ABB0-F868BBB20355}">
      <dgm:prSet/>
      <dgm:spPr/>
      <dgm:t>
        <a:bodyPr/>
        <a:lstStyle/>
        <a:p>
          <a:pPr algn="justLow"/>
          <a:endParaRPr lang="en-US">
            <a:cs typeface="B Zar" pitchFamily="2" charset="-78"/>
          </a:endParaRPr>
        </a:p>
      </dgm:t>
    </dgm:pt>
    <dgm:pt modelId="{FBB238EE-2270-4B5F-BC64-B683B10D2F56}" type="sibTrans" cxnId="{739510AC-ED78-478B-ABB0-F868BBB20355}">
      <dgm:prSet/>
      <dgm:spPr/>
      <dgm:t>
        <a:bodyPr/>
        <a:lstStyle/>
        <a:p>
          <a:pPr algn="justLow"/>
          <a:endParaRPr lang="en-US">
            <a:cs typeface="B Zar" pitchFamily="2" charset="-78"/>
          </a:endParaRPr>
        </a:p>
      </dgm:t>
    </dgm:pt>
    <dgm:pt modelId="{4C3DBE5C-7814-410B-940F-1B3128B7519F}">
      <dgm:prSet/>
      <dgm:spPr/>
      <dgm:t>
        <a:bodyPr/>
        <a:lstStyle/>
        <a:p>
          <a:pPr algn="justLow" rtl="1"/>
          <a:r>
            <a:rPr lang="fa-IR" dirty="0" smtClean="0">
              <a:cs typeface="B Zar" pitchFamily="2" charset="-78"/>
            </a:rPr>
            <a:t>تأمين مالي دریافتنی‌ها </a:t>
          </a:r>
          <a:r>
            <a:rPr lang="en-US" dirty="0" smtClean="0">
              <a:cs typeface="B Zar" pitchFamily="2" charset="-78"/>
            </a:rPr>
            <a:t>(receivables finance)</a:t>
          </a:r>
          <a:r>
            <a:rPr lang="fa-IR" dirty="0" smtClean="0">
              <a:cs typeface="B Zar" pitchFamily="2" charset="-78"/>
            </a:rPr>
            <a:t> </a:t>
          </a:r>
          <a:endParaRPr lang="en-US" dirty="0">
            <a:cs typeface="B Zar" pitchFamily="2" charset="-78"/>
          </a:endParaRPr>
        </a:p>
      </dgm:t>
    </dgm:pt>
    <dgm:pt modelId="{7B1A0257-5B44-4F02-A127-EB14EDE45916}" type="parTrans" cxnId="{41BC0061-8C67-4251-AC03-DA959FC240C2}">
      <dgm:prSet/>
      <dgm:spPr/>
      <dgm:t>
        <a:bodyPr/>
        <a:lstStyle/>
        <a:p>
          <a:pPr algn="justLow"/>
          <a:endParaRPr lang="en-US">
            <a:cs typeface="B Zar" pitchFamily="2" charset="-78"/>
          </a:endParaRPr>
        </a:p>
      </dgm:t>
    </dgm:pt>
    <dgm:pt modelId="{05390610-EB50-4899-BCF7-A894660E6429}" type="sibTrans" cxnId="{41BC0061-8C67-4251-AC03-DA959FC240C2}">
      <dgm:prSet/>
      <dgm:spPr/>
      <dgm:t>
        <a:bodyPr/>
        <a:lstStyle/>
        <a:p>
          <a:pPr algn="justLow"/>
          <a:endParaRPr lang="en-US">
            <a:cs typeface="B Zar" pitchFamily="2" charset="-78"/>
          </a:endParaRPr>
        </a:p>
      </dgm:t>
    </dgm:pt>
    <dgm:pt modelId="{2DB2AB4D-8E58-4DDF-B882-8A480C78486B}">
      <dgm:prSet/>
      <dgm:spPr/>
      <dgm:t>
        <a:bodyPr/>
        <a:lstStyle/>
        <a:p>
          <a:pPr algn="justLow" rtl="1"/>
          <a:r>
            <a:rPr lang="fa-IR" dirty="0" smtClean="0">
              <a:cs typeface="B Zar" pitchFamily="2" charset="-78"/>
            </a:rPr>
            <a:t>در اين روش فرآيند وام دهي در مقابل سبدی از حساب‌های دریافتنی شرکت (به‌عنوان وثیقه) صورت می‌گیرد. این روش نوعی تبدیل به اوراق بهادار کردن به‌شمار می‌رود.</a:t>
          </a:r>
          <a:endParaRPr lang="en-US" dirty="0">
            <a:cs typeface="B Zar" pitchFamily="2" charset="-78"/>
          </a:endParaRPr>
        </a:p>
      </dgm:t>
    </dgm:pt>
    <dgm:pt modelId="{58FF01C6-640E-4B53-8F1E-D6FAC571769C}" type="parTrans" cxnId="{4D10FC20-D20A-42CC-AB94-4034405E1620}">
      <dgm:prSet/>
      <dgm:spPr/>
      <dgm:t>
        <a:bodyPr/>
        <a:lstStyle/>
        <a:p>
          <a:pPr algn="justLow"/>
          <a:endParaRPr lang="en-US">
            <a:cs typeface="B Zar" pitchFamily="2" charset="-78"/>
          </a:endParaRPr>
        </a:p>
      </dgm:t>
    </dgm:pt>
    <dgm:pt modelId="{AA20A566-A216-41BE-986C-70BC7ADB3093}" type="sibTrans" cxnId="{4D10FC20-D20A-42CC-AB94-4034405E1620}">
      <dgm:prSet/>
      <dgm:spPr/>
      <dgm:t>
        <a:bodyPr/>
        <a:lstStyle/>
        <a:p>
          <a:pPr algn="justLow"/>
          <a:endParaRPr lang="en-US">
            <a:cs typeface="B Zar" pitchFamily="2" charset="-78"/>
          </a:endParaRPr>
        </a:p>
      </dgm:t>
    </dgm:pt>
    <dgm:pt modelId="{23555320-C9E9-4E60-8A2C-191D5ACE8BC0}" type="pres">
      <dgm:prSet presAssocID="{C28BA70C-DE84-4DF9-8874-7E2189F2ACA1}" presName="linear" presStyleCnt="0">
        <dgm:presLayoutVars>
          <dgm:dir/>
          <dgm:animLvl val="lvl"/>
          <dgm:resizeHandles val="exact"/>
        </dgm:presLayoutVars>
      </dgm:prSet>
      <dgm:spPr/>
      <dgm:t>
        <a:bodyPr/>
        <a:lstStyle/>
        <a:p>
          <a:endParaRPr lang="en-US"/>
        </a:p>
      </dgm:t>
    </dgm:pt>
    <dgm:pt modelId="{1CE375D2-825B-4BBB-8F01-BC08196F04FB}" type="pres">
      <dgm:prSet presAssocID="{D2CC841C-E0C2-48E2-973B-878B1F06BF90}" presName="parentLin" presStyleCnt="0"/>
      <dgm:spPr/>
    </dgm:pt>
    <dgm:pt modelId="{351B5A47-41C1-4E10-9CE9-0D5A1B5420F3}" type="pres">
      <dgm:prSet presAssocID="{D2CC841C-E0C2-48E2-973B-878B1F06BF90}" presName="parentLeftMargin" presStyleLbl="node1" presStyleIdx="0" presStyleCnt="2"/>
      <dgm:spPr/>
      <dgm:t>
        <a:bodyPr/>
        <a:lstStyle/>
        <a:p>
          <a:endParaRPr lang="en-US"/>
        </a:p>
      </dgm:t>
    </dgm:pt>
    <dgm:pt modelId="{7FBABB37-5C21-479D-873E-165853F9E3AF}" type="pres">
      <dgm:prSet presAssocID="{D2CC841C-E0C2-48E2-973B-878B1F06BF90}" presName="parentText" presStyleLbl="node1" presStyleIdx="0" presStyleCnt="2">
        <dgm:presLayoutVars>
          <dgm:chMax val="0"/>
          <dgm:bulletEnabled val="1"/>
        </dgm:presLayoutVars>
      </dgm:prSet>
      <dgm:spPr/>
      <dgm:t>
        <a:bodyPr/>
        <a:lstStyle/>
        <a:p>
          <a:endParaRPr lang="en-US"/>
        </a:p>
      </dgm:t>
    </dgm:pt>
    <dgm:pt modelId="{9B072A7B-2EE6-4703-BC7E-D35BC599CC96}" type="pres">
      <dgm:prSet presAssocID="{D2CC841C-E0C2-48E2-973B-878B1F06BF90}" presName="negativeSpace" presStyleCnt="0"/>
      <dgm:spPr/>
    </dgm:pt>
    <dgm:pt modelId="{EE49FB33-83A9-4339-8873-0568D9CF1318}" type="pres">
      <dgm:prSet presAssocID="{D2CC841C-E0C2-48E2-973B-878B1F06BF90}" presName="childText" presStyleLbl="conFgAcc1" presStyleIdx="0" presStyleCnt="2">
        <dgm:presLayoutVars>
          <dgm:bulletEnabled val="1"/>
        </dgm:presLayoutVars>
      </dgm:prSet>
      <dgm:spPr/>
      <dgm:t>
        <a:bodyPr/>
        <a:lstStyle/>
        <a:p>
          <a:endParaRPr lang="en-US"/>
        </a:p>
      </dgm:t>
    </dgm:pt>
    <dgm:pt modelId="{350FC170-3F8F-4825-B240-501B63A47168}" type="pres">
      <dgm:prSet presAssocID="{09E681C1-6A7F-4A24-A340-1351A0BAF6DE}" presName="spaceBetweenRectangles" presStyleCnt="0"/>
      <dgm:spPr/>
    </dgm:pt>
    <dgm:pt modelId="{7108F9EE-CAFF-4B34-BDE3-E2A2A61123B8}" type="pres">
      <dgm:prSet presAssocID="{4C3DBE5C-7814-410B-940F-1B3128B7519F}" presName="parentLin" presStyleCnt="0"/>
      <dgm:spPr/>
    </dgm:pt>
    <dgm:pt modelId="{09B93BA8-1234-47AD-A596-37B277C623D6}" type="pres">
      <dgm:prSet presAssocID="{4C3DBE5C-7814-410B-940F-1B3128B7519F}" presName="parentLeftMargin" presStyleLbl="node1" presStyleIdx="0" presStyleCnt="2"/>
      <dgm:spPr/>
      <dgm:t>
        <a:bodyPr/>
        <a:lstStyle/>
        <a:p>
          <a:endParaRPr lang="en-US"/>
        </a:p>
      </dgm:t>
    </dgm:pt>
    <dgm:pt modelId="{BA4A4F57-D74A-4D81-A756-397B704D2714}" type="pres">
      <dgm:prSet presAssocID="{4C3DBE5C-7814-410B-940F-1B3128B7519F}" presName="parentText" presStyleLbl="node1" presStyleIdx="1" presStyleCnt="2">
        <dgm:presLayoutVars>
          <dgm:chMax val="0"/>
          <dgm:bulletEnabled val="1"/>
        </dgm:presLayoutVars>
      </dgm:prSet>
      <dgm:spPr/>
      <dgm:t>
        <a:bodyPr/>
        <a:lstStyle/>
        <a:p>
          <a:endParaRPr lang="en-US"/>
        </a:p>
      </dgm:t>
    </dgm:pt>
    <dgm:pt modelId="{79BE39B9-60C0-4534-806E-B880DE82E342}" type="pres">
      <dgm:prSet presAssocID="{4C3DBE5C-7814-410B-940F-1B3128B7519F}" presName="negativeSpace" presStyleCnt="0"/>
      <dgm:spPr/>
    </dgm:pt>
    <dgm:pt modelId="{E029F9C2-47B7-464C-8148-2963B7D94FA5}" type="pres">
      <dgm:prSet presAssocID="{4C3DBE5C-7814-410B-940F-1B3128B7519F}" presName="childText" presStyleLbl="conFgAcc1" presStyleIdx="1" presStyleCnt="2">
        <dgm:presLayoutVars>
          <dgm:bulletEnabled val="1"/>
        </dgm:presLayoutVars>
      </dgm:prSet>
      <dgm:spPr/>
      <dgm:t>
        <a:bodyPr/>
        <a:lstStyle/>
        <a:p>
          <a:endParaRPr lang="en-US"/>
        </a:p>
      </dgm:t>
    </dgm:pt>
  </dgm:ptLst>
  <dgm:cxnLst>
    <dgm:cxn modelId="{09AE4EEA-91B6-4FB6-BDC7-24F8A56794C7}" type="presOf" srcId="{4C3DBE5C-7814-410B-940F-1B3128B7519F}" destId="{BA4A4F57-D74A-4D81-A756-397B704D2714}" srcOrd="1" destOrd="0" presId="urn:microsoft.com/office/officeart/2005/8/layout/list1"/>
    <dgm:cxn modelId="{41BC0061-8C67-4251-AC03-DA959FC240C2}" srcId="{C28BA70C-DE84-4DF9-8874-7E2189F2ACA1}" destId="{4C3DBE5C-7814-410B-940F-1B3128B7519F}" srcOrd="1" destOrd="0" parTransId="{7B1A0257-5B44-4F02-A127-EB14EDE45916}" sibTransId="{05390610-EB50-4899-BCF7-A894660E6429}"/>
    <dgm:cxn modelId="{03E7F4DC-1885-4B9E-A842-F3ECFF4246F6}" type="presOf" srcId="{D2CC841C-E0C2-48E2-973B-878B1F06BF90}" destId="{7FBABB37-5C21-479D-873E-165853F9E3AF}" srcOrd="1" destOrd="0" presId="urn:microsoft.com/office/officeart/2005/8/layout/list1"/>
    <dgm:cxn modelId="{2C5BC8A0-ED84-4AFD-B3BE-7643CF9F5F2C}" srcId="{C28BA70C-DE84-4DF9-8874-7E2189F2ACA1}" destId="{D2CC841C-E0C2-48E2-973B-878B1F06BF90}" srcOrd="0" destOrd="0" parTransId="{1AD1FCEE-A6DF-4442-8542-C1386B186D76}" sibTransId="{09E681C1-6A7F-4A24-A340-1351A0BAF6DE}"/>
    <dgm:cxn modelId="{3D279F5B-0FD0-488A-8FFD-65AAC1C9E71A}" type="presOf" srcId="{C28BA70C-DE84-4DF9-8874-7E2189F2ACA1}" destId="{23555320-C9E9-4E60-8A2C-191D5ACE8BC0}" srcOrd="0" destOrd="0" presId="urn:microsoft.com/office/officeart/2005/8/layout/list1"/>
    <dgm:cxn modelId="{2250243F-7B21-4CA6-A858-0495D0DF7E41}" type="presOf" srcId="{D2CC841C-E0C2-48E2-973B-878B1F06BF90}" destId="{351B5A47-41C1-4E10-9CE9-0D5A1B5420F3}" srcOrd="0" destOrd="0" presId="urn:microsoft.com/office/officeart/2005/8/layout/list1"/>
    <dgm:cxn modelId="{9F05FC33-4027-4282-8908-01E2E2686D41}" type="presOf" srcId="{2FA7F8DE-FBF3-45D2-A4CF-F91341473CD9}" destId="{EE49FB33-83A9-4339-8873-0568D9CF1318}" srcOrd="0" destOrd="0" presId="urn:microsoft.com/office/officeart/2005/8/layout/list1"/>
    <dgm:cxn modelId="{739510AC-ED78-478B-ABB0-F868BBB20355}" srcId="{D2CC841C-E0C2-48E2-973B-878B1F06BF90}" destId="{2FA7F8DE-FBF3-45D2-A4CF-F91341473CD9}" srcOrd="0" destOrd="0" parTransId="{09A40293-8231-4E72-AD9A-46F71C5AFD6D}" sibTransId="{FBB238EE-2270-4B5F-BC64-B683B10D2F56}"/>
    <dgm:cxn modelId="{4D10FC20-D20A-42CC-AB94-4034405E1620}" srcId="{4C3DBE5C-7814-410B-940F-1B3128B7519F}" destId="{2DB2AB4D-8E58-4DDF-B882-8A480C78486B}" srcOrd="0" destOrd="0" parTransId="{58FF01C6-640E-4B53-8F1E-D6FAC571769C}" sibTransId="{AA20A566-A216-41BE-986C-70BC7ADB3093}"/>
    <dgm:cxn modelId="{C616C321-E893-40A6-BFB3-A3703DDDA053}" type="presOf" srcId="{4C3DBE5C-7814-410B-940F-1B3128B7519F}" destId="{09B93BA8-1234-47AD-A596-37B277C623D6}" srcOrd="0" destOrd="0" presId="urn:microsoft.com/office/officeart/2005/8/layout/list1"/>
    <dgm:cxn modelId="{E0AFD625-6B45-4684-A012-069F05597307}" type="presOf" srcId="{2DB2AB4D-8E58-4DDF-B882-8A480C78486B}" destId="{E029F9C2-47B7-464C-8148-2963B7D94FA5}" srcOrd="0" destOrd="0" presId="urn:microsoft.com/office/officeart/2005/8/layout/list1"/>
    <dgm:cxn modelId="{9B418822-6ABC-4300-97AC-C44F4BD69823}" type="presParOf" srcId="{23555320-C9E9-4E60-8A2C-191D5ACE8BC0}" destId="{1CE375D2-825B-4BBB-8F01-BC08196F04FB}" srcOrd="0" destOrd="0" presId="urn:microsoft.com/office/officeart/2005/8/layout/list1"/>
    <dgm:cxn modelId="{5E0E76DA-B147-4B9E-BA8B-1176B8947A77}" type="presParOf" srcId="{1CE375D2-825B-4BBB-8F01-BC08196F04FB}" destId="{351B5A47-41C1-4E10-9CE9-0D5A1B5420F3}" srcOrd="0" destOrd="0" presId="urn:microsoft.com/office/officeart/2005/8/layout/list1"/>
    <dgm:cxn modelId="{59CC0DAE-2A16-4425-B530-931DEC9526E7}" type="presParOf" srcId="{1CE375D2-825B-4BBB-8F01-BC08196F04FB}" destId="{7FBABB37-5C21-479D-873E-165853F9E3AF}" srcOrd="1" destOrd="0" presId="urn:microsoft.com/office/officeart/2005/8/layout/list1"/>
    <dgm:cxn modelId="{D801D564-4089-4AD5-B960-8DE57AA1C789}" type="presParOf" srcId="{23555320-C9E9-4E60-8A2C-191D5ACE8BC0}" destId="{9B072A7B-2EE6-4703-BC7E-D35BC599CC96}" srcOrd="1" destOrd="0" presId="urn:microsoft.com/office/officeart/2005/8/layout/list1"/>
    <dgm:cxn modelId="{689C3783-2D4C-4BFA-AEF2-EFCC9FCF7892}" type="presParOf" srcId="{23555320-C9E9-4E60-8A2C-191D5ACE8BC0}" destId="{EE49FB33-83A9-4339-8873-0568D9CF1318}" srcOrd="2" destOrd="0" presId="urn:microsoft.com/office/officeart/2005/8/layout/list1"/>
    <dgm:cxn modelId="{C178FD3E-E94C-48F5-939F-B2DC30027886}" type="presParOf" srcId="{23555320-C9E9-4E60-8A2C-191D5ACE8BC0}" destId="{350FC170-3F8F-4825-B240-501B63A47168}" srcOrd="3" destOrd="0" presId="urn:microsoft.com/office/officeart/2005/8/layout/list1"/>
    <dgm:cxn modelId="{43097A30-858F-457F-A79E-C8721FCB55C6}" type="presParOf" srcId="{23555320-C9E9-4E60-8A2C-191D5ACE8BC0}" destId="{7108F9EE-CAFF-4B34-BDE3-E2A2A61123B8}" srcOrd="4" destOrd="0" presId="urn:microsoft.com/office/officeart/2005/8/layout/list1"/>
    <dgm:cxn modelId="{6383F926-BDA4-4F42-B1DC-93A45B884A5A}" type="presParOf" srcId="{7108F9EE-CAFF-4B34-BDE3-E2A2A61123B8}" destId="{09B93BA8-1234-47AD-A596-37B277C623D6}" srcOrd="0" destOrd="0" presId="urn:microsoft.com/office/officeart/2005/8/layout/list1"/>
    <dgm:cxn modelId="{93C28AF9-7245-40A9-BC2D-249757BC4608}" type="presParOf" srcId="{7108F9EE-CAFF-4B34-BDE3-E2A2A61123B8}" destId="{BA4A4F57-D74A-4D81-A756-397B704D2714}" srcOrd="1" destOrd="0" presId="urn:microsoft.com/office/officeart/2005/8/layout/list1"/>
    <dgm:cxn modelId="{A9FA3B3A-1C8A-47D5-AFCB-86D2F3BA1945}" type="presParOf" srcId="{23555320-C9E9-4E60-8A2C-191D5ACE8BC0}" destId="{79BE39B9-60C0-4534-806E-B880DE82E342}" srcOrd="5" destOrd="0" presId="urn:microsoft.com/office/officeart/2005/8/layout/list1"/>
    <dgm:cxn modelId="{08B0936A-0A59-4AD7-85F0-9FE1B394DF4F}" type="presParOf" srcId="{23555320-C9E9-4E60-8A2C-191D5ACE8BC0}" destId="{E029F9C2-47B7-464C-8148-2963B7D94FA5}"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710B06F6-78E8-40E4-9AE9-BF2C730F9388}" type="doc">
      <dgm:prSet loTypeId="urn:microsoft.com/office/officeart/2005/8/layout/list1" loCatId="list" qsTypeId="urn:microsoft.com/office/officeart/2005/8/quickstyle/3d2" qsCatId="3D" csTypeId="urn:microsoft.com/office/officeart/2005/8/colors/accent2_1" csCatId="accent2" phldr="1"/>
      <dgm:spPr/>
      <dgm:t>
        <a:bodyPr/>
        <a:lstStyle/>
        <a:p>
          <a:endParaRPr lang="en-US"/>
        </a:p>
      </dgm:t>
    </dgm:pt>
    <dgm:pt modelId="{F9E91F40-4199-4F69-9055-24007DE5F5E7}">
      <dgm:prSet/>
      <dgm:spPr/>
      <dgm:t>
        <a:bodyPr/>
        <a:lstStyle/>
        <a:p>
          <a:pPr algn="ctr" rtl="1"/>
          <a:r>
            <a:rPr lang="fa-IR" dirty="0" smtClean="0">
              <a:cs typeface="B Zar" pitchFamily="2" charset="-78"/>
            </a:rPr>
            <a:t>تأمين مالي خريد سهام </a:t>
          </a:r>
          <a:r>
            <a:rPr lang="en-US" dirty="0" smtClean="0">
              <a:cs typeface="B Zar" pitchFamily="2" charset="-78"/>
            </a:rPr>
            <a:t>(buyout finance ) </a:t>
          </a:r>
          <a:endParaRPr lang="fa-IR" dirty="0">
            <a:cs typeface="B Zar" pitchFamily="2" charset="-78"/>
          </a:endParaRPr>
        </a:p>
      </dgm:t>
    </dgm:pt>
    <dgm:pt modelId="{ABFCC8DC-E558-4C73-81B9-2BFE42378D38}" type="parTrans" cxnId="{AFCA92C7-C7E1-454B-B990-ADB890FA9156}">
      <dgm:prSet/>
      <dgm:spPr/>
      <dgm:t>
        <a:bodyPr/>
        <a:lstStyle/>
        <a:p>
          <a:endParaRPr lang="en-US">
            <a:cs typeface="B Zar" pitchFamily="2" charset="-78"/>
          </a:endParaRPr>
        </a:p>
      </dgm:t>
    </dgm:pt>
    <dgm:pt modelId="{48320649-6F70-489E-91BC-5C7D27DD81CC}" type="sibTrans" cxnId="{AFCA92C7-C7E1-454B-B990-ADB890FA9156}">
      <dgm:prSet/>
      <dgm:spPr/>
      <dgm:t>
        <a:bodyPr/>
        <a:lstStyle/>
        <a:p>
          <a:endParaRPr lang="en-US">
            <a:cs typeface="B Zar" pitchFamily="2" charset="-78"/>
          </a:endParaRPr>
        </a:p>
      </dgm:t>
    </dgm:pt>
    <dgm:pt modelId="{27D3BFD0-9F61-4D85-8DCC-EFFAED20D687}">
      <dgm:prSet/>
      <dgm:spPr/>
      <dgm:t>
        <a:bodyPr/>
        <a:lstStyle/>
        <a:p>
          <a:pPr algn="justLow" rtl="1"/>
          <a:r>
            <a:rPr lang="fa-IR" dirty="0" smtClean="0">
              <a:cs typeface="B Zar" pitchFamily="2" charset="-78"/>
            </a:rPr>
            <a:t>در اين روش تأمين مالي خريد سهام يك شركت توسط كارمندان (</a:t>
          </a:r>
          <a:r>
            <a:rPr lang="en-US" dirty="0" smtClean="0">
              <a:cs typeface="B Zar" pitchFamily="2" charset="-78"/>
            </a:rPr>
            <a:t>EBO</a:t>
          </a:r>
          <a:r>
            <a:rPr lang="fa-IR" dirty="0" smtClean="0">
              <a:cs typeface="B Zar" pitchFamily="2" charset="-78"/>
            </a:rPr>
            <a:t>) همان شركت و يا گروه سرمایه‌گذاران خارج از آن شركت و در</a:t>
          </a:r>
          <a:r>
            <a:rPr lang="en-US" dirty="0" smtClean="0">
              <a:cs typeface="B Zar" pitchFamily="2" charset="-78"/>
            </a:rPr>
            <a:t> </a:t>
          </a:r>
          <a:r>
            <a:rPr lang="fa-IR" dirty="0" smtClean="0">
              <a:cs typeface="B Zar" pitchFamily="2" charset="-78"/>
            </a:rPr>
            <a:t>نسبتهاي اهرم بدهي بالا (</a:t>
          </a:r>
          <a:r>
            <a:rPr lang="en-US" dirty="0" smtClean="0">
              <a:cs typeface="B Zar" pitchFamily="2" charset="-78"/>
            </a:rPr>
            <a:t>LBO</a:t>
          </a:r>
          <a:r>
            <a:rPr lang="fa-IR" dirty="0" smtClean="0">
              <a:cs typeface="B Zar" pitchFamily="2" charset="-78"/>
            </a:rPr>
            <a:t>) صورت می‌گیرد و تركيبي از جريان نقدي حاصل از فعاليت شركت و ارزش</a:t>
          </a:r>
          <a:r>
            <a:rPr lang="en-US" dirty="0" smtClean="0">
              <a:cs typeface="B Zar" pitchFamily="2" charset="-78"/>
            </a:rPr>
            <a:t> </a:t>
          </a:r>
          <a:r>
            <a:rPr lang="fa-IR" dirty="0" smtClean="0">
              <a:cs typeface="B Zar" pitchFamily="2" charset="-78"/>
            </a:rPr>
            <a:t>دارایی‌های آن براي دريافت وام توثيق می‌شود.</a:t>
          </a:r>
          <a:endParaRPr lang="en-US" dirty="0">
            <a:cs typeface="B Zar" pitchFamily="2" charset="-78"/>
          </a:endParaRPr>
        </a:p>
      </dgm:t>
    </dgm:pt>
    <dgm:pt modelId="{CFFEF173-15EF-45AF-A8D7-067F1311CBA3}" type="parTrans" cxnId="{BA141454-E0C5-4557-AA91-B4D48CDD2FD1}">
      <dgm:prSet/>
      <dgm:spPr/>
      <dgm:t>
        <a:bodyPr/>
        <a:lstStyle/>
        <a:p>
          <a:endParaRPr lang="en-US">
            <a:cs typeface="B Zar" pitchFamily="2" charset="-78"/>
          </a:endParaRPr>
        </a:p>
      </dgm:t>
    </dgm:pt>
    <dgm:pt modelId="{6F81DB26-D6AF-445F-9111-390BC0C3EC57}" type="sibTrans" cxnId="{BA141454-E0C5-4557-AA91-B4D48CDD2FD1}">
      <dgm:prSet/>
      <dgm:spPr/>
      <dgm:t>
        <a:bodyPr/>
        <a:lstStyle/>
        <a:p>
          <a:endParaRPr lang="en-US">
            <a:cs typeface="B Zar" pitchFamily="2" charset="-78"/>
          </a:endParaRPr>
        </a:p>
      </dgm:t>
    </dgm:pt>
    <dgm:pt modelId="{B65A8BA2-6CAE-4292-AFF1-D26F4A1CE2A0}">
      <dgm:prSet/>
      <dgm:spPr/>
      <dgm:t>
        <a:bodyPr/>
        <a:lstStyle/>
        <a:p>
          <a:pPr algn="ctr" rtl="1"/>
          <a:r>
            <a:rPr lang="fa-IR" dirty="0" smtClean="0">
              <a:cs typeface="B Zar" pitchFamily="2" charset="-78"/>
            </a:rPr>
            <a:t>تأمين مالي كسب مالكيت </a:t>
          </a:r>
          <a:r>
            <a:rPr lang="en-US" dirty="0" smtClean="0">
              <a:cs typeface="B Zar" pitchFamily="2" charset="-78"/>
            </a:rPr>
            <a:t>(acquisition finance)</a:t>
          </a:r>
          <a:endParaRPr lang="fa-IR" dirty="0">
            <a:cs typeface="B Zar" pitchFamily="2" charset="-78"/>
          </a:endParaRPr>
        </a:p>
      </dgm:t>
    </dgm:pt>
    <dgm:pt modelId="{155E9101-477C-4173-BEBE-4D9294C3A94F}" type="parTrans" cxnId="{6B872C72-1579-45FC-98F2-F1D7685D6F3D}">
      <dgm:prSet/>
      <dgm:spPr/>
      <dgm:t>
        <a:bodyPr/>
        <a:lstStyle/>
        <a:p>
          <a:endParaRPr lang="en-US">
            <a:cs typeface="B Zar" pitchFamily="2" charset="-78"/>
          </a:endParaRPr>
        </a:p>
      </dgm:t>
    </dgm:pt>
    <dgm:pt modelId="{A5A132F9-C50B-490F-98CC-D278E23AA2FC}" type="sibTrans" cxnId="{6B872C72-1579-45FC-98F2-F1D7685D6F3D}">
      <dgm:prSet/>
      <dgm:spPr/>
      <dgm:t>
        <a:bodyPr/>
        <a:lstStyle/>
        <a:p>
          <a:endParaRPr lang="en-US">
            <a:cs typeface="B Zar" pitchFamily="2" charset="-78"/>
          </a:endParaRPr>
        </a:p>
      </dgm:t>
    </dgm:pt>
    <dgm:pt modelId="{74F4AFC1-1DA7-40A0-8EC0-2361686447AB}">
      <dgm:prSet/>
      <dgm:spPr/>
      <dgm:t>
        <a:bodyPr/>
        <a:lstStyle/>
        <a:p>
          <a:pPr algn="justLow" rtl="1"/>
          <a:r>
            <a:rPr lang="fa-IR" dirty="0" smtClean="0">
              <a:cs typeface="B Zar" pitchFamily="2" charset="-78"/>
            </a:rPr>
            <a:t>کسب مالکیت شرکت«ب» توسط شركت «الف». این روش كسب مالكيت چون روش فوق تأمين مالي مي شود با اين تفاوت كه تركيب جريان نقدي و ارزش دارایی‌های هر دو شركت به عنوان وثيقه وام اعطايي مقرر مي شود ..</a:t>
          </a:r>
          <a:endParaRPr lang="en-US" dirty="0">
            <a:cs typeface="B Zar" pitchFamily="2" charset="-78"/>
          </a:endParaRPr>
        </a:p>
      </dgm:t>
    </dgm:pt>
    <dgm:pt modelId="{A27A348A-0EF8-46AE-BC48-38B1561A7E78}" type="parTrans" cxnId="{CB3A0CF5-3E76-44B0-B519-999C25E12FDB}">
      <dgm:prSet/>
      <dgm:spPr/>
      <dgm:t>
        <a:bodyPr/>
        <a:lstStyle/>
        <a:p>
          <a:endParaRPr lang="en-US">
            <a:cs typeface="B Zar" pitchFamily="2" charset="-78"/>
          </a:endParaRPr>
        </a:p>
      </dgm:t>
    </dgm:pt>
    <dgm:pt modelId="{C8AD4C72-A541-4425-B696-1AD7212E1EFD}" type="sibTrans" cxnId="{CB3A0CF5-3E76-44B0-B519-999C25E12FDB}">
      <dgm:prSet/>
      <dgm:spPr/>
      <dgm:t>
        <a:bodyPr/>
        <a:lstStyle/>
        <a:p>
          <a:endParaRPr lang="en-US">
            <a:cs typeface="B Zar" pitchFamily="2" charset="-78"/>
          </a:endParaRPr>
        </a:p>
      </dgm:t>
    </dgm:pt>
    <dgm:pt modelId="{BBB5877F-9057-428F-AC4F-90FFDF565F78}" type="pres">
      <dgm:prSet presAssocID="{710B06F6-78E8-40E4-9AE9-BF2C730F9388}" presName="linear" presStyleCnt="0">
        <dgm:presLayoutVars>
          <dgm:dir/>
          <dgm:animLvl val="lvl"/>
          <dgm:resizeHandles val="exact"/>
        </dgm:presLayoutVars>
      </dgm:prSet>
      <dgm:spPr/>
      <dgm:t>
        <a:bodyPr/>
        <a:lstStyle/>
        <a:p>
          <a:endParaRPr lang="en-US"/>
        </a:p>
      </dgm:t>
    </dgm:pt>
    <dgm:pt modelId="{0D1812AE-1E6C-4B1B-A235-E92703863548}" type="pres">
      <dgm:prSet presAssocID="{F9E91F40-4199-4F69-9055-24007DE5F5E7}" presName="parentLin" presStyleCnt="0"/>
      <dgm:spPr/>
    </dgm:pt>
    <dgm:pt modelId="{3C4C6DF6-8FDB-4B74-A4C1-4FFA7597B1A8}" type="pres">
      <dgm:prSet presAssocID="{F9E91F40-4199-4F69-9055-24007DE5F5E7}" presName="parentLeftMargin" presStyleLbl="node1" presStyleIdx="0" presStyleCnt="2"/>
      <dgm:spPr/>
      <dgm:t>
        <a:bodyPr/>
        <a:lstStyle/>
        <a:p>
          <a:endParaRPr lang="en-US"/>
        </a:p>
      </dgm:t>
    </dgm:pt>
    <dgm:pt modelId="{34EF5CC3-B16B-43BC-82E2-D8BB47AE4F36}" type="pres">
      <dgm:prSet presAssocID="{F9E91F40-4199-4F69-9055-24007DE5F5E7}" presName="parentText" presStyleLbl="node1" presStyleIdx="0" presStyleCnt="2">
        <dgm:presLayoutVars>
          <dgm:chMax val="0"/>
          <dgm:bulletEnabled val="1"/>
        </dgm:presLayoutVars>
      </dgm:prSet>
      <dgm:spPr/>
      <dgm:t>
        <a:bodyPr/>
        <a:lstStyle/>
        <a:p>
          <a:endParaRPr lang="en-US"/>
        </a:p>
      </dgm:t>
    </dgm:pt>
    <dgm:pt modelId="{EB4FAF49-21E7-47E8-990B-30903994AD7A}" type="pres">
      <dgm:prSet presAssocID="{F9E91F40-4199-4F69-9055-24007DE5F5E7}" presName="negativeSpace" presStyleCnt="0"/>
      <dgm:spPr/>
    </dgm:pt>
    <dgm:pt modelId="{470D45A0-63BC-45D9-BC6C-9C0A1B0679B3}" type="pres">
      <dgm:prSet presAssocID="{F9E91F40-4199-4F69-9055-24007DE5F5E7}" presName="childText" presStyleLbl="conFgAcc1" presStyleIdx="0" presStyleCnt="2">
        <dgm:presLayoutVars>
          <dgm:bulletEnabled val="1"/>
        </dgm:presLayoutVars>
      </dgm:prSet>
      <dgm:spPr/>
      <dgm:t>
        <a:bodyPr/>
        <a:lstStyle/>
        <a:p>
          <a:endParaRPr lang="en-US"/>
        </a:p>
      </dgm:t>
    </dgm:pt>
    <dgm:pt modelId="{D03252BF-CE19-4C63-8D6F-159A3CAF8437}" type="pres">
      <dgm:prSet presAssocID="{48320649-6F70-489E-91BC-5C7D27DD81CC}" presName="spaceBetweenRectangles" presStyleCnt="0"/>
      <dgm:spPr/>
    </dgm:pt>
    <dgm:pt modelId="{97654A68-54D7-4F65-82E1-9B40BEDE1568}" type="pres">
      <dgm:prSet presAssocID="{B65A8BA2-6CAE-4292-AFF1-D26F4A1CE2A0}" presName="parentLin" presStyleCnt="0"/>
      <dgm:spPr/>
    </dgm:pt>
    <dgm:pt modelId="{AA000152-E04C-4C85-A340-CB2A164CD0BA}" type="pres">
      <dgm:prSet presAssocID="{B65A8BA2-6CAE-4292-AFF1-D26F4A1CE2A0}" presName="parentLeftMargin" presStyleLbl="node1" presStyleIdx="0" presStyleCnt="2"/>
      <dgm:spPr/>
      <dgm:t>
        <a:bodyPr/>
        <a:lstStyle/>
        <a:p>
          <a:endParaRPr lang="en-US"/>
        </a:p>
      </dgm:t>
    </dgm:pt>
    <dgm:pt modelId="{1FA69AE9-E3EE-49EE-B3CD-0ACC854B789E}" type="pres">
      <dgm:prSet presAssocID="{B65A8BA2-6CAE-4292-AFF1-D26F4A1CE2A0}" presName="parentText" presStyleLbl="node1" presStyleIdx="1" presStyleCnt="2">
        <dgm:presLayoutVars>
          <dgm:chMax val="0"/>
          <dgm:bulletEnabled val="1"/>
        </dgm:presLayoutVars>
      </dgm:prSet>
      <dgm:spPr/>
      <dgm:t>
        <a:bodyPr/>
        <a:lstStyle/>
        <a:p>
          <a:endParaRPr lang="en-US"/>
        </a:p>
      </dgm:t>
    </dgm:pt>
    <dgm:pt modelId="{3FDDF68A-7F6C-460A-B486-95F9C5160AD8}" type="pres">
      <dgm:prSet presAssocID="{B65A8BA2-6CAE-4292-AFF1-D26F4A1CE2A0}" presName="negativeSpace" presStyleCnt="0"/>
      <dgm:spPr/>
    </dgm:pt>
    <dgm:pt modelId="{74A37C4D-DB32-4AD5-B7E1-7927CAD7FD29}" type="pres">
      <dgm:prSet presAssocID="{B65A8BA2-6CAE-4292-AFF1-D26F4A1CE2A0}" presName="childText" presStyleLbl="conFgAcc1" presStyleIdx="1" presStyleCnt="2">
        <dgm:presLayoutVars>
          <dgm:bulletEnabled val="1"/>
        </dgm:presLayoutVars>
      </dgm:prSet>
      <dgm:spPr/>
      <dgm:t>
        <a:bodyPr/>
        <a:lstStyle/>
        <a:p>
          <a:endParaRPr lang="en-US"/>
        </a:p>
      </dgm:t>
    </dgm:pt>
  </dgm:ptLst>
  <dgm:cxnLst>
    <dgm:cxn modelId="{08CC6131-A9DB-4AC5-9B46-FF6C469877B5}" type="presOf" srcId="{B65A8BA2-6CAE-4292-AFF1-D26F4A1CE2A0}" destId="{1FA69AE9-E3EE-49EE-B3CD-0ACC854B789E}" srcOrd="1" destOrd="0" presId="urn:microsoft.com/office/officeart/2005/8/layout/list1"/>
    <dgm:cxn modelId="{98355BCF-25A7-43E0-BC51-A662B592D79C}" type="presOf" srcId="{74F4AFC1-1DA7-40A0-8EC0-2361686447AB}" destId="{74A37C4D-DB32-4AD5-B7E1-7927CAD7FD29}" srcOrd="0" destOrd="0" presId="urn:microsoft.com/office/officeart/2005/8/layout/list1"/>
    <dgm:cxn modelId="{458B2587-9331-49A2-BC4C-69C7CAF04379}" type="presOf" srcId="{F9E91F40-4199-4F69-9055-24007DE5F5E7}" destId="{34EF5CC3-B16B-43BC-82E2-D8BB47AE4F36}" srcOrd="1" destOrd="0" presId="urn:microsoft.com/office/officeart/2005/8/layout/list1"/>
    <dgm:cxn modelId="{6B872C72-1579-45FC-98F2-F1D7685D6F3D}" srcId="{710B06F6-78E8-40E4-9AE9-BF2C730F9388}" destId="{B65A8BA2-6CAE-4292-AFF1-D26F4A1CE2A0}" srcOrd="1" destOrd="0" parTransId="{155E9101-477C-4173-BEBE-4D9294C3A94F}" sibTransId="{A5A132F9-C50B-490F-98CC-D278E23AA2FC}"/>
    <dgm:cxn modelId="{AFCA92C7-C7E1-454B-B990-ADB890FA9156}" srcId="{710B06F6-78E8-40E4-9AE9-BF2C730F9388}" destId="{F9E91F40-4199-4F69-9055-24007DE5F5E7}" srcOrd="0" destOrd="0" parTransId="{ABFCC8DC-E558-4C73-81B9-2BFE42378D38}" sibTransId="{48320649-6F70-489E-91BC-5C7D27DD81CC}"/>
    <dgm:cxn modelId="{37C87AD9-E0DD-4951-837E-8DAC85CEDD5D}" type="presOf" srcId="{710B06F6-78E8-40E4-9AE9-BF2C730F9388}" destId="{BBB5877F-9057-428F-AC4F-90FFDF565F78}" srcOrd="0" destOrd="0" presId="urn:microsoft.com/office/officeart/2005/8/layout/list1"/>
    <dgm:cxn modelId="{CB3A0CF5-3E76-44B0-B519-999C25E12FDB}" srcId="{B65A8BA2-6CAE-4292-AFF1-D26F4A1CE2A0}" destId="{74F4AFC1-1DA7-40A0-8EC0-2361686447AB}" srcOrd="0" destOrd="0" parTransId="{A27A348A-0EF8-46AE-BC48-38B1561A7E78}" sibTransId="{C8AD4C72-A541-4425-B696-1AD7212E1EFD}"/>
    <dgm:cxn modelId="{BA141454-E0C5-4557-AA91-B4D48CDD2FD1}" srcId="{F9E91F40-4199-4F69-9055-24007DE5F5E7}" destId="{27D3BFD0-9F61-4D85-8DCC-EFFAED20D687}" srcOrd="0" destOrd="0" parTransId="{CFFEF173-15EF-45AF-A8D7-067F1311CBA3}" sibTransId="{6F81DB26-D6AF-445F-9111-390BC0C3EC57}"/>
    <dgm:cxn modelId="{2B779A7F-CFBB-450C-8D1C-F8C497951189}" type="presOf" srcId="{27D3BFD0-9F61-4D85-8DCC-EFFAED20D687}" destId="{470D45A0-63BC-45D9-BC6C-9C0A1B0679B3}" srcOrd="0" destOrd="0" presId="urn:microsoft.com/office/officeart/2005/8/layout/list1"/>
    <dgm:cxn modelId="{0A4F1846-276F-482A-826B-97A589F9BB8E}" type="presOf" srcId="{B65A8BA2-6CAE-4292-AFF1-D26F4A1CE2A0}" destId="{AA000152-E04C-4C85-A340-CB2A164CD0BA}" srcOrd="0" destOrd="0" presId="urn:microsoft.com/office/officeart/2005/8/layout/list1"/>
    <dgm:cxn modelId="{4389EC87-4BB4-40C4-8573-66C5F112A64F}" type="presOf" srcId="{F9E91F40-4199-4F69-9055-24007DE5F5E7}" destId="{3C4C6DF6-8FDB-4B74-A4C1-4FFA7597B1A8}" srcOrd="0" destOrd="0" presId="urn:microsoft.com/office/officeart/2005/8/layout/list1"/>
    <dgm:cxn modelId="{BCF9AE03-16ED-4213-BB01-BD98FCDAEEA0}" type="presParOf" srcId="{BBB5877F-9057-428F-AC4F-90FFDF565F78}" destId="{0D1812AE-1E6C-4B1B-A235-E92703863548}" srcOrd="0" destOrd="0" presId="urn:microsoft.com/office/officeart/2005/8/layout/list1"/>
    <dgm:cxn modelId="{1253B421-473E-49CF-881D-29D7206DEA18}" type="presParOf" srcId="{0D1812AE-1E6C-4B1B-A235-E92703863548}" destId="{3C4C6DF6-8FDB-4B74-A4C1-4FFA7597B1A8}" srcOrd="0" destOrd="0" presId="urn:microsoft.com/office/officeart/2005/8/layout/list1"/>
    <dgm:cxn modelId="{3D6E6F40-D22A-45CE-B7F8-38A76FDEC4E8}" type="presParOf" srcId="{0D1812AE-1E6C-4B1B-A235-E92703863548}" destId="{34EF5CC3-B16B-43BC-82E2-D8BB47AE4F36}" srcOrd="1" destOrd="0" presId="urn:microsoft.com/office/officeart/2005/8/layout/list1"/>
    <dgm:cxn modelId="{040B76A7-D0B5-4B48-8AAC-89BB6EDE5AA8}" type="presParOf" srcId="{BBB5877F-9057-428F-AC4F-90FFDF565F78}" destId="{EB4FAF49-21E7-47E8-990B-30903994AD7A}" srcOrd="1" destOrd="0" presId="urn:microsoft.com/office/officeart/2005/8/layout/list1"/>
    <dgm:cxn modelId="{6BEA5764-55E3-434C-8FDA-AC55EAE2FF54}" type="presParOf" srcId="{BBB5877F-9057-428F-AC4F-90FFDF565F78}" destId="{470D45A0-63BC-45D9-BC6C-9C0A1B0679B3}" srcOrd="2" destOrd="0" presId="urn:microsoft.com/office/officeart/2005/8/layout/list1"/>
    <dgm:cxn modelId="{9A917942-82E3-4ADF-BED2-26D0AB68959E}" type="presParOf" srcId="{BBB5877F-9057-428F-AC4F-90FFDF565F78}" destId="{D03252BF-CE19-4C63-8D6F-159A3CAF8437}" srcOrd="3" destOrd="0" presId="urn:microsoft.com/office/officeart/2005/8/layout/list1"/>
    <dgm:cxn modelId="{CBB2C26D-FAB4-4A42-B99E-ACCFA49A82A6}" type="presParOf" srcId="{BBB5877F-9057-428F-AC4F-90FFDF565F78}" destId="{97654A68-54D7-4F65-82E1-9B40BEDE1568}" srcOrd="4" destOrd="0" presId="urn:microsoft.com/office/officeart/2005/8/layout/list1"/>
    <dgm:cxn modelId="{3268B8B9-6621-429A-84CD-F6A15D50A27F}" type="presParOf" srcId="{97654A68-54D7-4F65-82E1-9B40BEDE1568}" destId="{AA000152-E04C-4C85-A340-CB2A164CD0BA}" srcOrd="0" destOrd="0" presId="urn:microsoft.com/office/officeart/2005/8/layout/list1"/>
    <dgm:cxn modelId="{304EB81A-7AE0-44DD-84B6-FCF653C5318C}" type="presParOf" srcId="{97654A68-54D7-4F65-82E1-9B40BEDE1568}" destId="{1FA69AE9-E3EE-49EE-B3CD-0ACC854B789E}" srcOrd="1" destOrd="0" presId="urn:microsoft.com/office/officeart/2005/8/layout/list1"/>
    <dgm:cxn modelId="{474172BE-6F59-4B3F-B01D-9FF6CCFE0E74}" type="presParOf" srcId="{BBB5877F-9057-428F-AC4F-90FFDF565F78}" destId="{3FDDF68A-7F6C-460A-B486-95F9C5160AD8}" srcOrd="5" destOrd="0" presId="urn:microsoft.com/office/officeart/2005/8/layout/list1"/>
    <dgm:cxn modelId="{20790083-25EF-4A29-9BC9-DAE7C43753A3}" type="presParOf" srcId="{BBB5877F-9057-428F-AC4F-90FFDF565F78}" destId="{74A37C4D-DB32-4AD5-B7E1-7927CAD7FD29}"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89DBF229-6EB5-43A1-A422-7CE74237C924}" type="doc">
      <dgm:prSet loTypeId="urn:microsoft.com/office/officeart/2005/8/layout/list1" loCatId="list" qsTypeId="urn:microsoft.com/office/officeart/2005/8/quickstyle/3d2" qsCatId="3D" csTypeId="urn:microsoft.com/office/officeart/2005/8/colors/accent2_1" csCatId="accent2"/>
      <dgm:spPr/>
      <dgm:t>
        <a:bodyPr/>
        <a:lstStyle/>
        <a:p>
          <a:endParaRPr lang="en-US"/>
        </a:p>
      </dgm:t>
    </dgm:pt>
    <dgm:pt modelId="{3293F268-6CBB-4EB4-A3B1-54D2C9D733FA}">
      <dgm:prSet/>
      <dgm:spPr/>
      <dgm:t>
        <a:bodyPr/>
        <a:lstStyle/>
        <a:p>
          <a:pPr algn="ctr" rtl="1"/>
          <a:r>
            <a:rPr lang="fa-IR" dirty="0" smtClean="0">
              <a:cs typeface="B Zar" pitchFamily="2" charset="-78"/>
            </a:rPr>
            <a:t>تأمين مالي دارايي</a:t>
          </a:r>
          <a:r>
            <a:rPr lang="en-US" dirty="0" smtClean="0">
              <a:cs typeface="B Zar" pitchFamily="2" charset="-78"/>
            </a:rPr>
            <a:t> (asset finance) </a:t>
          </a:r>
          <a:endParaRPr lang="fa-IR" dirty="0">
            <a:cs typeface="B Zar" pitchFamily="2" charset="-78"/>
          </a:endParaRPr>
        </a:p>
      </dgm:t>
    </dgm:pt>
    <dgm:pt modelId="{FF7CDB73-EB64-4F65-950C-BE5DCB5AB2B8}" type="parTrans" cxnId="{699533F3-72FB-4E53-A276-09BAB50EC8AF}">
      <dgm:prSet/>
      <dgm:spPr/>
      <dgm:t>
        <a:bodyPr/>
        <a:lstStyle/>
        <a:p>
          <a:endParaRPr lang="en-US">
            <a:cs typeface="B Zar" pitchFamily="2" charset="-78"/>
          </a:endParaRPr>
        </a:p>
      </dgm:t>
    </dgm:pt>
    <dgm:pt modelId="{A0C5712B-638E-4899-85C6-85065E392696}" type="sibTrans" cxnId="{699533F3-72FB-4E53-A276-09BAB50EC8AF}">
      <dgm:prSet/>
      <dgm:spPr/>
      <dgm:t>
        <a:bodyPr/>
        <a:lstStyle/>
        <a:p>
          <a:endParaRPr lang="en-US">
            <a:cs typeface="B Zar" pitchFamily="2" charset="-78"/>
          </a:endParaRPr>
        </a:p>
      </dgm:t>
    </dgm:pt>
    <dgm:pt modelId="{D64546FD-2976-445C-88A6-65CDDBF56B91}">
      <dgm:prSet/>
      <dgm:spPr/>
      <dgm:t>
        <a:bodyPr/>
        <a:lstStyle/>
        <a:p>
          <a:pPr algn="justLow" rtl="1"/>
          <a:r>
            <a:rPr lang="fa-IR" dirty="0" smtClean="0">
              <a:cs typeface="B Zar" pitchFamily="2" charset="-78"/>
            </a:rPr>
            <a:t>دراين روش وام‌دهی در مقابل ارزش دارایی‌های تجاري (نظير هواپيما يا مستغلات تجاري) انجام می‌شود.</a:t>
          </a:r>
          <a:endParaRPr lang="en-US" dirty="0">
            <a:cs typeface="B Zar" pitchFamily="2" charset="-78"/>
          </a:endParaRPr>
        </a:p>
      </dgm:t>
    </dgm:pt>
    <dgm:pt modelId="{8D053D88-232F-4BE0-A9E1-D7E53747FDDE}" type="parTrans" cxnId="{99253D37-12E5-492C-8113-A425253F6161}">
      <dgm:prSet/>
      <dgm:spPr/>
      <dgm:t>
        <a:bodyPr/>
        <a:lstStyle/>
        <a:p>
          <a:endParaRPr lang="en-US">
            <a:cs typeface="B Zar" pitchFamily="2" charset="-78"/>
          </a:endParaRPr>
        </a:p>
      </dgm:t>
    </dgm:pt>
    <dgm:pt modelId="{933BB649-583B-4E55-AB16-E5A4976AC5F1}" type="sibTrans" cxnId="{99253D37-12E5-492C-8113-A425253F6161}">
      <dgm:prSet/>
      <dgm:spPr/>
      <dgm:t>
        <a:bodyPr/>
        <a:lstStyle/>
        <a:p>
          <a:endParaRPr lang="en-US">
            <a:cs typeface="B Zar" pitchFamily="2" charset="-78"/>
          </a:endParaRPr>
        </a:p>
      </dgm:t>
    </dgm:pt>
    <dgm:pt modelId="{1E50B80F-F719-475F-8262-A65F63166CBA}">
      <dgm:prSet/>
      <dgm:spPr/>
      <dgm:t>
        <a:bodyPr/>
        <a:lstStyle/>
        <a:p>
          <a:pPr algn="ctr" rtl="1"/>
          <a:r>
            <a:rPr lang="fa-IR" dirty="0" smtClean="0">
              <a:cs typeface="B Zar" pitchFamily="2" charset="-78"/>
            </a:rPr>
            <a:t>ليزينگ (</a:t>
          </a:r>
          <a:r>
            <a:rPr lang="en-US" dirty="0" smtClean="0">
              <a:cs typeface="B Zar" pitchFamily="2" charset="-78"/>
            </a:rPr>
            <a:t>leasing</a:t>
          </a:r>
          <a:r>
            <a:rPr lang="fa-IR" dirty="0" smtClean="0">
              <a:cs typeface="B Zar" pitchFamily="2" charset="-78"/>
            </a:rPr>
            <a:t>)</a:t>
          </a:r>
          <a:endParaRPr lang="en-US" dirty="0">
            <a:cs typeface="B Zar" pitchFamily="2" charset="-78"/>
          </a:endParaRPr>
        </a:p>
      </dgm:t>
    </dgm:pt>
    <dgm:pt modelId="{DDAF3032-16F2-4B67-9A15-C46068C1BB09}" type="parTrans" cxnId="{CF9CC8F3-4A54-447F-AC38-E5C51325C0C1}">
      <dgm:prSet/>
      <dgm:spPr/>
      <dgm:t>
        <a:bodyPr/>
        <a:lstStyle/>
        <a:p>
          <a:endParaRPr lang="en-US">
            <a:cs typeface="B Zar" pitchFamily="2" charset="-78"/>
          </a:endParaRPr>
        </a:p>
      </dgm:t>
    </dgm:pt>
    <dgm:pt modelId="{C1EE83BE-8A8C-4390-B02F-9D5EA6967215}" type="sibTrans" cxnId="{CF9CC8F3-4A54-447F-AC38-E5C51325C0C1}">
      <dgm:prSet/>
      <dgm:spPr/>
      <dgm:t>
        <a:bodyPr/>
        <a:lstStyle/>
        <a:p>
          <a:endParaRPr lang="en-US">
            <a:cs typeface="B Zar" pitchFamily="2" charset="-78"/>
          </a:endParaRPr>
        </a:p>
      </dgm:t>
    </dgm:pt>
    <dgm:pt modelId="{7762336E-FCB2-4248-AE4F-DE1DA276D9B7}">
      <dgm:prSet/>
      <dgm:spPr/>
      <dgm:t>
        <a:bodyPr/>
        <a:lstStyle/>
        <a:p>
          <a:pPr algn="justLow" rtl="1"/>
          <a:r>
            <a:rPr lang="fa-IR" dirty="0" smtClean="0">
              <a:cs typeface="B Zar" pitchFamily="2" charset="-78"/>
            </a:rPr>
            <a:t>نوعي از تأمين مالي دارايي است كه دارايي در مالکیت اجاره‌دهنده باقي مي ماند .</a:t>
          </a:r>
          <a:endParaRPr lang="en-US" dirty="0">
            <a:cs typeface="B Zar" pitchFamily="2" charset="-78"/>
          </a:endParaRPr>
        </a:p>
      </dgm:t>
    </dgm:pt>
    <dgm:pt modelId="{40581E58-00F9-41F1-B895-356076632D94}" type="parTrans" cxnId="{AD8B768E-FED3-4D82-8603-56F0F43FE02C}">
      <dgm:prSet/>
      <dgm:spPr/>
      <dgm:t>
        <a:bodyPr/>
        <a:lstStyle/>
        <a:p>
          <a:endParaRPr lang="en-US">
            <a:cs typeface="B Zar" pitchFamily="2" charset="-78"/>
          </a:endParaRPr>
        </a:p>
      </dgm:t>
    </dgm:pt>
    <dgm:pt modelId="{0D67048A-D08B-463F-903B-188D6042E2F7}" type="sibTrans" cxnId="{AD8B768E-FED3-4D82-8603-56F0F43FE02C}">
      <dgm:prSet/>
      <dgm:spPr/>
      <dgm:t>
        <a:bodyPr/>
        <a:lstStyle/>
        <a:p>
          <a:endParaRPr lang="en-US">
            <a:cs typeface="B Zar" pitchFamily="2" charset="-78"/>
          </a:endParaRPr>
        </a:p>
      </dgm:t>
    </dgm:pt>
    <dgm:pt modelId="{093073A6-A0BC-44F1-9038-D914C4A3F0E4}" type="pres">
      <dgm:prSet presAssocID="{89DBF229-6EB5-43A1-A422-7CE74237C924}" presName="linear" presStyleCnt="0">
        <dgm:presLayoutVars>
          <dgm:dir/>
          <dgm:animLvl val="lvl"/>
          <dgm:resizeHandles val="exact"/>
        </dgm:presLayoutVars>
      </dgm:prSet>
      <dgm:spPr/>
      <dgm:t>
        <a:bodyPr/>
        <a:lstStyle/>
        <a:p>
          <a:endParaRPr lang="en-US"/>
        </a:p>
      </dgm:t>
    </dgm:pt>
    <dgm:pt modelId="{B905DBC7-9617-43FC-B2A1-86C5BEDB31A8}" type="pres">
      <dgm:prSet presAssocID="{3293F268-6CBB-4EB4-A3B1-54D2C9D733FA}" presName="parentLin" presStyleCnt="0"/>
      <dgm:spPr/>
    </dgm:pt>
    <dgm:pt modelId="{29C5ABCC-1643-4B55-B8B8-D928F7D7450A}" type="pres">
      <dgm:prSet presAssocID="{3293F268-6CBB-4EB4-A3B1-54D2C9D733FA}" presName="parentLeftMargin" presStyleLbl="node1" presStyleIdx="0" presStyleCnt="2"/>
      <dgm:spPr/>
      <dgm:t>
        <a:bodyPr/>
        <a:lstStyle/>
        <a:p>
          <a:endParaRPr lang="en-US"/>
        </a:p>
      </dgm:t>
    </dgm:pt>
    <dgm:pt modelId="{5EC1BE37-E380-4580-9D77-E0036553C1A6}" type="pres">
      <dgm:prSet presAssocID="{3293F268-6CBB-4EB4-A3B1-54D2C9D733FA}" presName="parentText" presStyleLbl="node1" presStyleIdx="0" presStyleCnt="2">
        <dgm:presLayoutVars>
          <dgm:chMax val="0"/>
          <dgm:bulletEnabled val="1"/>
        </dgm:presLayoutVars>
      </dgm:prSet>
      <dgm:spPr/>
      <dgm:t>
        <a:bodyPr/>
        <a:lstStyle/>
        <a:p>
          <a:endParaRPr lang="en-US"/>
        </a:p>
      </dgm:t>
    </dgm:pt>
    <dgm:pt modelId="{2758F2FF-87A5-4886-86D9-972B3B1AD69B}" type="pres">
      <dgm:prSet presAssocID="{3293F268-6CBB-4EB4-A3B1-54D2C9D733FA}" presName="negativeSpace" presStyleCnt="0"/>
      <dgm:spPr/>
    </dgm:pt>
    <dgm:pt modelId="{8173C462-4A85-482A-BCF3-716CC9A3A674}" type="pres">
      <dgm:prSet presAssocID="{3293F268-6CBB-4EB4-A3B1-54D2C9D733FA}" presName="childText" presStyleLbl="conFgAcc1" presStyleIdx="0" presStyleCnt="2">
        <dgm:presLayoutVars>
          <dgm:bulletEnabled val="1"/>
        </dgm:presLayoutVars>
      </dgm:prSet>
      <dgm:spPr>
        <a:prstGeom prst="doubleWave">
          <a:avLst/>
        </a:prstGeom>
      </dgm:spPr>
      <dgm:t>
        <a:bodyPr/>
        <a:lstStyle/>
        <a:p>
          <a:endParaRPr lang="en-US"/>
        </a:p>
      </dgm:t>
    </dgm:pt>
    <dgm:pt modelId="{0CD303CA-58C8-4841-9B04-162D93801EE1}" type="pres">
      <dgm:prSet presAssocID="{A0C5712B-638E-4899-85C6-85065E392696}" presName="spaceBetweenRectangles" presStyleCnt="0"/>
      <dgm:spPr/>
    </dgm:pt>
    <dgm:pt modelId="{FBE0BBAA-CAB1-4F32-87F5-42E36325FC24}" type="pres">
      <dgm:prSet presAssocID="{1E50B80F-F719-475F-8262-A65F63166CBA}" presName="parentLin" presStyleCnt="0"/>
      <dgm:spPr/>
    </dgm:pt>
    <dgm:pt modelId="{06A52316-C368-4345-A715-6D25B8DDBEFF}" type="pres">
      <dgm:prSet presAssocID="{1E50B80F-F719-475F-8262-A65F63166CBA}" presName="parentLeftMargin" presStyleLbl="node1" presStyleIdx="0" presStyleCnt="2"/>
      <dgm:spPr/>
      <dgm:t>
        <a:bodyPr/>
        <a:lstStyle/>
        <a:p>
          <a:endParaRPr lang="en-US"/>
        </a:p>
      </dgm:t>
    </dgm:pt>
    <dgm:pt modelId="{040B84EA-14D7-4ABC-BB58-B58D3BE757AA}" type="pres">
      <dgm:prSet presAssocID="{1E50B80F-F719-475F-8262-A65F63166CBA}" presName="parentText" presStyleLbl="node1" presStyleIdx="1" presStyleCnt="2">
        <dgm:presLayoutVars>
          <dgm:chMax val="0"/>
          <dgm:bulletEnabled val="1"/>
        </dgm:presLayoutVars>
      </dgm:prSet>
      <dgm:spPr/>
      <dgm:t>
        <a:bodyPr/>
        <a:lstStyle/>
        <a:p>
          <a:endParaRPr lang="en-US"/>
        </a:p>
      </dgm:t>
    </dgm:pt>
    <dgm:pt modelId="{DA5D1FF2-BBFD-4CBE-9450-C16D3B6FCC44}" type="pres">
      <dgm:prSet presAssocID="{1E50B80F-F719-475F-8262-A65F63166CBA}" presName="negativeSpace" presStyleCnt="0"/>
      <dgm:spPr/>
    </dgm:pt>
    <dgm:pt modelId="{EE29C765-94B4-4E82-85B8-2522385C8B5B}" type="pres">
      <dgm:prSet presAssocID="{1E50B80F-F719-475F-8262-A65F63166CBA}" presName="childText" presStyleLbl="conFgAcc1" presStyleIdx="1" presStyleCnt="2">
        <dgm:presLayoutVars>
          <dgm:bulletEnabled val="1"/>
        </dgm:presLayoutVars>
      </dgm:prSet>
      <dgm:spPr>
        <a:prstGeom prst="doubleWave">
          <a:avLst/>
        </a:prstGeom>
      </dgm:spPr>
      <dgm:t>
        <a:bodyPr/>
        <a:lstStyle/>
        <a:p>
          <a:endParaRPr lang="en-US"/>
        </a:p>
      </dgm:t>
    </dgm:pt>
  </dgm:ptLst>
  <dgm:cxnLst>
    <dgm:cxn modelId="{E5C7D938-9BCE-4962-B5E8-BDB1D78C199A}" type="presOf" srcId="{3293F268-6CBB-4EB4-A3B1-54D2C9D733FA}" destId="{29C5ABCC-1643-4B55-B8B8-D928F7D7450A}" srcOrd="0" destOrd="0" presId="urn:microsoft.com/office/officeart/2005/8/layout/list1"/>
    <dgm:cxn modelId="{5D46DA24-8E37-46E2-8778-0A395CA2AB3D}" type="presOf" srcId="{3293F268-6CBB-4EB4-A3B1-54D2C9D733FA}" destId="{5EC1BE37-E380-4580-9D77-E0036553C1A6}" srcOrd="1" destOrd="0" presId="urn:microsoft.com/office/officeart/2005/8/layout/list1"/>
    <dgm:cxn modelId="{7F67EB2B-3A0D-48ED-BFD9-F4546E900EBD}" type="presOf" srcId="{1E50B80F-F719-475F-8262-A65F63166CBA}" destId="{040B84EA-14D7-4ABC-BB58-B58D3BE757AA}" srcOrd="1" destOrd="0" presId="urn:microsoft.com/office/officeart/2005/8/layout/list1"/>
    <dgm:cxn modelId="{99253D37-12E5-492C-8113-A425253F6161}" srcId="{3293F268-6CBB-4EB4-A3B1-54D2C9D733FA}" destId="{D64546FD-2976-445C-88A6-65CDDBF56B91}" srcOrd="0" destOrd="0" parTransId="{8D053D88-232F-4BE0-A9E1-D7E53747FDDE}" sibTransId="{933BB649-583B-4E55-AB16-E5A4976AC5F1}"/>
    <dgm:cxn modelId="{0246001C-6033-4364-80B3-8F3CB5AD8CBD}" type="presOf" srcId="{D64546FD-2976-445C-88A6-65CDDBF56B91}" destId="{8173C462-4A85-482A-BCF3-716CC9A3A674}" srcOrd="0" destOrd="0" presId="urn:microsoft.com/office/officeart/2005/8/layout/list1"/>
    <dgm:cxn modelId="{2B1A7D6B-BF0C-4F12-A9CE-7BCD8DB38A5F}" type="presOf" srcId="{7762336E-FCB2-4248-AE4F-DE1DA276D9B7}" destId="{EE29C765-94B4-4E82-85B8-2522385C8B5B}" srcOrd="0" destOrd="0" presId="urn:microsoft.com/office/officeart/2005/8/layout/list1"/>
    <dgm:cxn modelId="{7AE4D005-EE53-400C-80E5-DE4714AC6D96}" type="presOf" srcId="{1E50B80F-F719-475F-8262-A65F63166CBA}" destId="{06A52316-C368-4345-A715-6D25B8DDBEFF}" srcOrd="0" destOrd="0" presId="urn:microsoft.com/office/officeart/2005/8/layout/list1"/>
    <dgm:cxn modelId="{699533F3-72FB-4E53-A276-09BAB50EC8AF}" srcId="{89DBF229-6EB5-43A1-A422-7CE74237C924}" destId="{3293F268-6CBB-4EB4-A3B1-54D2C9D733FA}" srcOrd="0" destOrd="0" parTransId="{FF7CDB73-EB64-4F65-950C-BE5DCB5AB2B8}" sibTransId="{A0C5712B-638E-4899-85C6-85065E392696}"/>
    <dgm:cxn modelId="{AD8B768E-FED3-4D82-8603-56F0F43FE02C}" srcId="{1E50B80F-F719-475F-8262-A65F63166CBA}" destId="{7762336E-FCB2-4248-AE4F-DE1DA276D9B7}" srcOrd="0" destOrd="0" parTransId="{40581E58-00F9-41F1-B895-356076632D94}" sibTransId="{0D67048A-D08B-463F-903B-188D6042E2F7}"/>
    <dgm:cxn modelId="{81BDC5DF-FF92-4F03-AF33-071580D0A872}" type="presOf" srcId="{89DBF229-6EB5-43A1-A422-7CE74237C924}" destId="{093073A6-A0BC-44F1-9038-D914C4A3F0E4}" srcOrd="0" destOrd="0" presId="urn:microsoft.com/office/officeart/2005/8/layout/list1"/>
    <dgm:cxn modelId="{CF9CC8F3-4A54-447F-AC38-E5C51325C0C1}" srcId="{89DBF229-6EB5-43A1-A422-7CE74237C924}" destId="{1E50B80F-F719-475F-8262-A65F63166CBA}" srcOrd="1" destOrd="0" parTransId="{DDAF3032-16F2-4B67-9A15-C46068C1BB09}" sibTransId="{C1EE83BE-8A8C-4390-B02F-9D5EA6967215}"/>
    <dgm:cxn modelId="{B87B8A88-4C8D-4430-AEDE-96B97E3E8164}" type="presParOf" srcId="{093073A6-A0BC-44F1-9038-D914C4A3F0E4}" destId="{B905DBC7-9617-43FC-B2A1-86C5BEDB31A8}" srcOrd="0" destOrd="0" presId="urn:microsoft.com/office/officeart/2005/8/layout/list1"/>
    <dgm:cxn modelId="{A1DD8826-3B0C-46FE-BA11-799CDCAAFEB7}" type="presParOf" srcId="{B905DBC7-9617-43FC-B2A1-86C5BEDB31A8}" destId="{29C5ABCC-1643-4B55-B8B8-D928F7D7450A}" srcOrd="0" destOrd="0" presId="urn:microsoft.com/office/officeart/2005/8/layout/list1"/>
    <dgm:cxn modelId="{F729B745-869D-4F35-81EA-BDAACDDB6834}" type="presParOf" srcId="{B905DBC7-9617-43FC-B2A1-86C5BEDB31A8}" destId="{5EC1BE37-E380-4580-9D77-E0036553C1A6}" srcOrd="1" destOrd="0" presId="urn:microsoft.com/office/officeart/2005/8/layout/list1"/>
    <dgm:cxn modelId="{36AD9A9C-E2A8-40FB-99FC-A799C98F21DB}" type="presParOf" srcId="{093073A6-A0BC-44F1-9038-D914C4A3F0E4}" destId="{2758F2FF-87A5-4886-86D9-972B3B1AD69B}" srcOrd="1" destOrd="0" presId="urn:microsoft.com/office/officeart/2005/8/layout/list1"/>
    <dgm:cxn modelId="{4953E77E-5B70-44F2-A2AB-887AA3596197}" type="presParOf" srcId="{093073A6-A0BC-44F1-9038-D914C4A3F0E4}" destId="{8173C462-4A85-482A-BCF3-716CC9A3A674}" srcOrd="2" destOrd="0" presId="urn:microsoft.com/office/officeart/2005/8/layout/list1"/>
    <dgm:cxn modelId="{6D8737BA-493D-427C-A068-F7DE91FD2E35}" type="presParOf" srcId="{093073A6-A0BC-44F1-9038-D914C4A3F0E4}" destId="{0CD303CA-58C8-4841-9B04-162D93801EE1}" srcOrd="3" destOrd="0" presId="urn:microsoft.com/office/officeart/2005/8/layout/list1"/>
    <dgm:cxn modelId="{4730E83B-A9A6-46AD-93E0-915FDBDD74B6}" type="presParOf" srcId="{093073A6-A0BC-44F1-9038-D914C4A3F0E4}" destId="{FBE0BBAA-CAB1-4F32-87F5-42E36325FC24}" srcOrd="4" destOrd="0" presId="urn:microsoft.com/office/officeart/2005/8/layout/list1"/>
    <dgm:cxn modelId="{D3D75B5D-FC7E-416A-AB2C-AEB0DAA8F85A}" type="presParOf" srcId="{FBE0BBAA-CAB1-4F32-87F5-42E36325FC24}" destId="{06A52316-C368-4345-A715-6D25B8DDBEFF}" srcOrd="0" destOrd="0" presId="urn:microsoft.com/office/officeart/2005/8/layout/list1"/>
    <dgm:cxn modelId="{BBC7B5D5-6D4A-42B0-A31D-FA03CE661D5A}" type="presParOf" srcId="{FBE0BBAA-CAB1-4F32-87F5-42E36325FC24}" destId="{040B84EA-14D7-4ABC-BB58-B58D3BE757AA}" srcOrd="1" destOrd="0" presId="urn:microsoft.com/office/officeart/2005/8/layout/list1"/>
    <dgm:cxn modelId="{3064AA06-949C-411A-A952-04CD501B00EC}" type="presParOf" srcId="{093073A6-A0BC-44F1-9038-D914C4A3F0E4}" destId="{DA5D1FF2-BBFD-4CBE-9450-C16D3B6FCC44}" srcOrd="5" destOrd="0" presId="urn:microsoft.com/office/officeart/2005/8/layout/list1"/>
    <dgm:cxn modelId="{DA2AD21E-260B-473E-9CA8-03B0162BA9CB}" type="presParOf" srcId="{093073A6-A0BC-44F1-9038-D914C4A3F0E4}" destId="{EE29C765-94B4-4E82-85B8-2522385C8B5B}"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0D721D5-6FCC-4819-8D42-747AF24727C7}" type="doc">
      <dgm:prSet loTypeId="urn:microsoft.com/office/officeart/2005/8/layout/list1" loCatId="list" qsTypeId="urn:microsoft.com/office/officeart/2005/8/quickstyle/3d2" qsCatId="3D" csTypeId="urn:microsoft.com/office/officeart/2005/8/colors/accent2_1" csCatId="accent2"/>
      <dgm:spPr/>
      <dgm:t>
        <a:bodyPr/>
        <a:lstStyle/>
        <a:p>
          <a:endParaRPr lang="en-US"/>
        </a:p>
      </dgm:t>
    </dgm:pt>
    <dgm:pt modelId="{AB8A61EB-D935-435B-AA9C-42330471AC92}">
      <dgm:prSet/>
      <dgm:spPr/>
      <dgm:t>
        <a:bodyPr/>
        <a:lstStyle/>
        <a:p>
          <a:pPr rtl="1"/>
          <a:r>
            <a:rPr lang="fa-IR" dirty="0" smtClean="0">
              <a:cs typeface="B Zar" pitchFamily="2" charset="-78"/>
            </a:rPr>
            <a:t>تأمين مالی پروژه (</a:t>
          </a:r>
          <a:r>
            <a:rPr lang="en-US" dirty="0" smtClean="0">
              <a:cs typeface="B Zar" pitchFamily="2" charset="-78"/>
            </a:rPr>
            <a:t>(project finance</a:t>
          </a:r>
          <a:endParaRPr lang="fa-IR" dirty="0">
            <a:cs typeface="B Zar" pitchFamily="2" charset="-78"/>
          </a:endParaRPr>
        </a:p>
      </dgm:t>
    </dgm:pt>
    <dgm:pt modelId="{60524DA9-2417-4D01-BDDB-B4E572A86C43}" type="parTrans" cxnId="{26733CD7-4112-495E-9724-0FA0FEE9094A}">
      <dgm:prSet/>
      <dgm:spPr/>
      <dgm:t>
        <a:bodyPr/>
        <a:lstStyle/>
        <a:p>
          <a:endParaRPr lang="en-US">
            <a:cs typeface="B Zar" pitchFamily="2" charset="-78"/>
          </a:endParaRPr>
        </a:p>
      </dgm:t>
    </dgm:pt>
    <dgm:pt modelId="{66B94324-6CC8-4A2F-B773-01A22B26640E}" type="sibTrans" cxnId="{26733CD7-4112-495E-9724-0FA0FEE9094A}">
      <dgm:prSet/>
      <dgm:spPr/>
      <dgm:t>
        <a:bodyPr/>
        <a:lstStyle/>
        <a:p>
          <a:endParaRPr lang="en-US">
            <a:cs typeface="B Zar" pitchFamily="2" charset="-78"/>
          </a:endParaRPr>
        </a:p>
      </dgm:t>
    </dgm:pt>
    <dgm:pt modelId="{CA34F245-1821-4724-AA5E-F9DCF0229AEB}">
      <dgm:prSet/>
      <dgm:spPr/>
      <dgm:t>
        <a:bodyPr/>
        <a:lstStyle/>
        <a:p>
          <a:pPr algn="justLow" rtl="1"/>
          <a:r>
            <a:rPr lang="fa-IR" dirty="0" smtClean="0">
              <a:cs typeface="B Zar" pitchFamily="2" charset="-78"/>
            </a:rPr>
            <a:t>شیوه‌ای از تأمین مالی است که در آن با به‌کارگیری فنون مهندسي مالي، منابع لازم براي اجراي پروژه‌های بزرگ با استفاده از وام‌های بلندمدت فراهم می‌آید. در اين روش، تأمین مالی به‌پشتوانۀ جريان نقدي كه توسط پروژه ايجاد خواهد شد، ارزيابي و عملي می‌شود.</a:t>
          </a:r>
          <a:endParaRPr lang="en-US" dirty="0">
            <a:cs typeface="B Zar" pitchFamily="2" charset="-78"/>
          </a:endParaRPr>
        </a:p>
      </dgm:t>
    </dgm:pt>
    <dgm:pt modelId="{FFD4B980-DDD2-4028-95D8-0FB0172721CC}" type="parTrans" cxnId="{4DB97287-EC41-4EED-9B99-A13EC7417674}">
      <dgm:prSet/>
      <dgm:spPr/>
      <dgm:t>
        <a:bodyPr/>
        <a:lstStyle/>
        <a:p>
          <a:endParaRPr lang="en-US">
            <a:cs typeface="B Zar" pitchFamily="2" charset="-78"/>
          </a:endParaRPr>
        </a:p>
      </dgm:t>
    </dgm:pt>
    <dgm:pt modelId="{C09E1E2B-D900-4CFE-9841-9E433FDF09F8}" type="sibTrans" cxnId="{4DB97287-EC41-4EED-9B99-A13EC7417674}">
      <dgm:prSet/>
      <dgm:spPr/>
      <dgm:t>
        <a:bodyPr/>
        <a:lstStyle/>
        <a:p>
          <a:endParaRPr lang="en-US">
            <a:cs typeface="B Zar" pitchFamily="2" charset="-78"/>
          </a:endParaRPr>
        </a:p>
      </dgm:t>
    </dgm:pt>
    <dgm:pt modelId="{8D383DAB-1479-40FF-B703-A21E0EC8F1C2}" type="pres">
      <dgm:prSet presAssocID="{C0D721D5-6FCC-4819-8D42-747AF24727C7}" presName="linear" presStyleCnt="0">
        <dgm:presLayoutVars>
          <dgm:dir/>
          <dgm:animLvl val="lvl"/>
          <dgm:resizeHandles val="exact"/>
        </dgm:presLayoutVars>
      </dgm:prSet>
      <dgm:spPr/>
      <dgm:t>
        <a:bodyPr/>
        <a:lstStyle/>
        <a:p>
          <a:endParaRPr lang="en-US"/>
        </a:p>
      </dgm:t>
    </dgm:pt>
    <dgm:pt modelId="{508745F9-CD7F-4163-8F1F-775737D4C037}" type="pres">
      <dgm:prSet presAssocID="{AB8A61EB-D935-435B-AA9C-42330471AC92}" presName="parentLin" presStyleCnt="0"/>
      <dgm:spPr/>
    </dgm:pt>
    <dgm:pt modelId="{3188E72E-5A17-49F3-AA76-4ED657999AFA}" type="pres">
      <dgm:prSet presAssocID="{AB8A61EB-D935-435B-AA9C-42330471AC92}" presName="parentLeftMargin" presStyleLbl="node1" presStyleIdx="0" presStyleCnt="1"/>
      <dgm:spPr/>
      <dgm:t>
        <a:bodyPr/>
        <a:lstStyle/>
        <a:p>
          <a:endParaRPr lang="en-US"/>
        </a:p>
      </dgm:t>
    </dgm:pt>
    <dgm:pt modelId="{59A9A268-787D-4B5A-959F-AEC6E43689D3}" type="pres">
      <dgm:prSet presAssocID="{AB8A61EB-D935-435B-AA9C-42330471AC92}" presName="parentText" presStyleLbl="node1" presStyleIdx="0" presStyleCnt="1">
        <dgm:presLayoutVars>
          <dgm:chMax val="0"/>
          <dgm:bulletEnabled val="1"/>
        </dgm:presLayoutVars>
      </dgm:prSet>
      <dgm:spPr/>
      <dgm:t>
        <a:bodyPr/>
        <a:lstStyle/>
        <a:p>
          <a:endParaRPr lang="en-US"/>
        </a:p>
      </dgm:t>
    </dgm:pt>
    <dgm:pt modelId="{C8848DD3-BA2A-4C2C-AC48-0877AA7E09EC}" type="pres">
      <dgm:prSet presAssocID="{AB8A61EB-D935-435B-AA9C-42330471AC92}" presName="negativeSpace" presStyleCnt="0"/>
      <dgm:spPr/>
    </dgm:pt>
    <dgm:pt modelId="{16D6A324-A3B6-4B8B-8114-27C70E292C1A}" type="pres">
      <dgm:prSet presAssocID="{AB8A61EB-D935-435B-AA9C-42330471AC92}" presName="childText" presStyleLbl="conFgAcc1" presStyleIdx="0" presStyleCnt="1">
        <dgm:presLayoutVars>
          <dgm:bulletEnabled val="1"/>
        </dgm:presLayoutVars>
      </dgm:prSet>
      <dgm:spPr/>
      <dgm:t>
        <a:bodyPr/>
        <a:lstStyle/>
        <a:p>
          <a:endParaRPr lang="en-US"/>
        </a:p>
      </dgm:t>
    </dgm:pt>
  </dgm:ptLst>
  <dgm:cxnLst>
    <dgm:cxn modelId="{9E6FEC3E-0665-412A-97BF-63891D2F3B60}" type="presOf" srcId="{AB8A61EB-D935-435B-AA9C-42330471AC92}" destId="{3188E72E-5A17-49F3-AA76-4ED657999AFA}" srcOrd="0" destOrd="0" presId="urn:microsoft.com/office/officeart/2005/8/layout/list1"/>
    <dgm:cxn modelId="{A1C73CF8-E8F0-43C4-8D8D-2203AF28CC1D}" type="presOf" srcId="{CA34F245-1821-4724-AA5E-F9DCF0229AEB}" destId="{16D6A324-A3B6-4B8B-8114-27C70E292C1A}" srcOrd="0" destOrd="0" presId="urn:microsoft.com/office/officeart/2005/8/layout/list1"/>
    <dgm:cxn modelId="{4DB97287-EC41-4EED-9B99-A13EC7417674}" srcId="{AB8A61EB-D935-435B-AA9C-42330471AC92}" destId="{CA34F245-1821-4724-AA5E-F9DCF0229AEB}" srcOrd="0" destOrd="0" parTransId="{FFD4B980-DDD2-4028-95D8-0FB0172721CC}" sibTransId="{C09E1E2B-D900-4CFE-9841-9E433FDF09F8}"/>
    <dgm:cxn modelId="{415063E8-4BD9-4FC0-8041-A88A499663AD}" type="presOf" srcId="{C0D721D5-6FCC-4819-8D42-747AF24727C7}" destId="{8D383DAB-1479-40FF-B703-A21E0EC8F1C2}" srcOrd="0" destOrd="0" presId="urn:microsoft.com/office/officeart/2005/8/layout/list1"/>
    <dgm:cxn modelId="{26733CD7-4112-495E-9724-0FA0FEE9094A}" srcId="{C0D721D5-6FCC-4819-8D42-747AF24727C7}" destId="{AB8A61EB-D935-435B-AA9C-42330471AC92}" srcOrd="0" destOrd="0" parTransId="{60524DA9-2417-4D01-BDDB-B4E572A86C43}" sibTransId="{66B94324-6CC8-4A2F-B773-01A22B26640E}"/>
    <dgm:cxn modelId="{79A3E956-8DFB-4041-A820-71FD0EB1D237}" type="presOf" srcId="{AB8A61EB-D935-435B-AA9C-42330471AC92}" destId="{59A9A268-787D-4B5A-959F-AEC6E43689D3}" srcOrd="1" destOrd="0" presId="urn:microsoft.com/office/officeart/2005/8/layout/list1"/>
    <dgm:cxn modelId="{FAD50FF9-D28F-4F30-B951-A0DAEEE9DE75}" type="presParOf" srcId="{8D383DAB-1479-40FF-B703-A21E0EC8F1C2}" destId="{508745F9-CD7F-4163-8F1F-775737D4C037}" srcOrd="0" destOrd="0" presId="urn:microsoft.com/office/officeart/2005/8/layout/list1"/>
    <dgm:cxn modelId="{FCD9916C-23B1-4A4A-8848-9D19ECDE9DB2}" type="presParOf" srcId="{508745F9-CD7F-4163-8F1F-775737D4C037}" destId="{3188E72E-5A17-49F3-AA76-4ED657999AFA}" srcOrd="0" destOrd="0" presId="urn:microsoft.com/office/officeart/2005/8/layout/list1"/>
    <dgm:cxn modelId="{C32CBCCC-F2F8-427A-AA0F-AFEF2A42AE6A}" type="presParOf" srcId="{508745F9-CD7F-4163-8F1F-775737D4C037}" destId="{59A9A268-787D-4B5A-959F-AEC6E43689D3}" srcOrd="1" destOrd="0" presId="urn:microsoft.com/office/officeart/2005/8/layout/list1"/>
    <dgm:cxn modelId="{9BD19E29-C9DB-4758-9F38-D8C69A0256EA}" type="presParOf" srcId="{8D383DAB-1479-40FF-B703-A21E0EC8F1C2}" destId="{C8848DD3-BA2A-4C2C-AC48-0877AA7E09EC}" srcOrd="1" destOrd="0" presId="urn:microsoft.com/office/officeart/2005/8/layout/list1"/>
    <dgm:cxn modelId="{FF452FA8-935E-4F4E-96CA-D40B83B9E5E7}" type="presParOf" srcId="{8D383DAB-1479-40FF-B703-A21E0EC8F1C2}" destId="{16D6A324-A3B6-4B8B-8114-27C70E292C1A}"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A2D61597-CE12-458C-A928-4EE994C34E3F}" type="doc">
      <dgm:prSet loTypeId="urn:microsoft.com/office/officeart/2005/8/layout/vList5" loCatId="list" qsTypeId="urn:microsoft.com/office/officeart/2005/8/quickstyle/3d2" qsCatId="3D" csTypeId="urn:microsoft.com/office/officeart/2005/8/colors/colorful5" csCatId="colorful" phldr="1"/>
      <dgm:spPr/>
      <dgm:t>
        <a:bodyPr/>
        <a:lstStyle/>
        <a:p>
          <a:pPr rtl="1"/>
          <a:endParaRPr lang="fa-IR"/>
        </a:p>
      </dgm:t>
    </dgm:pt>
    <dgm:pt modelId="{DD709C3D-18C9-4C74-BAFA-766C5C0C1C68}">
      <dgm:prSet custT="1"/>
      <dgm:spPr/>
      <dgm:t>
        <a:bodyPr/>
        <a:lstStyle/>
        <a:p>
          <a:pPr algn="ctr" rtl="1"/>
          <a:r>
            <a:rPr lang="fa-IR" sz="3600" b="1" dirty="0" smtClean="0">
              <a:cs typeface="B Titr" pitchFamily="2" charset="-78"/>
            </a:rPr>
            <a:t>قبضۀ مالکیت</a:t>
          </a:r>
          <a:endParaRPr lang="fa-IR" sz="3600" dirty="0">
            <a:cs typeface="B Titr" pitchFamily="2" charset="-78"/>
          </a:endParaRPr>
        </a:p>
      </dgm:t>
    </dgm:pt>
    <dgm:pt modelId="{604D9C43-5DD6-4D5F-BE7D-E6257EC3E105}" type="parTrans" cxnId="{130D2FF2-8FE6-4255-AD10-5DC068D874A8}">
      <dgm:prSet/>
      <dgm:spPr/>
      <dgm:t>
        <a:bodyPr/>
        <a:lstStyle/>
        <a:p>
          <a:pPr algn="justLow" rtl="1"/>
          <a:endParaRPr lang="fa-IR">
            <a:cs typeface="B Zar" pitchFamily="2" charset="-78"/>
          </a:endParaRPr>
        </a:p>
      </dgm:t>
    </dgm:pt>
    <dgm:pt modelId="{40035F30-F1BF-4F95-97A7-EEF7F64D1CE3}" type="sibTrans" cxnId="{130D2FF2-8FE6-4255-AD10-5DC068D874A8}">
      <dgm:prSet/>
      <dgm:spPr/>
      <dgm:t>
        <a:bodyPr/>
        <a:lstStyle/>
        <a:p>
          <a:pPr algn="justLow" rtl="1"/>
          <a:endParaRPr lang="fa-IR">
            <a:cs typeface="B Zar" pitchFamily="2" charset="-78"/>
          </a:endParaRPr>
        </a:p>
      </dgm:t>
    </dgm:pt>
    <dgm:pt modelId="{CCF9CB05-7E73-49FF-8851-F551BCFE1857}">
      <dgm:prSet/>
      <dgm:spPr/>
      <dgm:t>
        <a:bodyPr/>
        <a:lstStyle/>
        <a:p>
          <a:pPr algn="justLow" rtl="1"/>
          <a:r>
            <a:rPr lang="fa-IR" b="1" dirty="0" smtClean="0">
              <a:cs typeface="B Nazanin" pitchFamily="2" charset="-78"/>
            </a:rPr>
            <a:t>خرید اجباری یک شرکت توسط شرکت دیگر (غالباً شرکت بزرگ‌تر</a:t>
          </a:r>
          <a:r>
            <a:rPr lang="fa-IR" dirty="0" smtClean="0"/>
            <a:t>)</a:t>
          </a:r>
          <a:r>
            <a:rPr lang="fa-IR" b="1" dirty="0" smtClean="0">
              <a:cs typeface="B Nazanin" pitchFamily="2" charset="-78"/>
            </a:rPr>
            <a:t> که معمولاً به تشکیل هلدینگ‌ جدید می‌انجامد. </a:t>
          </a:r>
        </a:p>
      </dgm:t>
    </dgm:pt>
    <dgm:pt modelId="{F56F3C8D-04FF-4B4A-9B12-DC85741E5C23}" type="parTrans" cxnId="{E50B47EB-6282-4650-A979-6893B66A215B}">
      <dgm:prSet/>
      <dgm:spPr/>
      <dgm:t>
        <a:bodyPr/>
        <a:lstStyle/>
        <a:p>
          <a:pPr algn="justLow" rtl="1"/>
          <a:endParaRPr lang="fa-IR">
            <a:cs typeface="B Zar" pitchFamily="2" charset="-78"/>
          </a:endParaRPr>
        </a:p>
      </dgm:t>
    </dgm:pt>
    <dgm:pt modelId="{BC2C3EB8-0B1B-4003-94AA-A096D0E42AE7}" type="sibTrans" cxnId="{E50B47EB-6282-4650-A979-6893B66A215B}">
      <dgm:prSet/>
      <dgm:spPr/>
      <dgm:t>
        <a:bodyPr/>
        <a:lstStyle/>
        <a:p>
          <a:pPr algn="justLow" rtl="1"/>
          <a:endParaRPr lang="fa-IR">
            <a:cs typeface="B Zar" pitchFamily="2" charset="-78"/>
          </a:endParaRPr>
        </a:p>
      </dgm:t>
    </dgm:pt>
    <dgm:pt modelId="{C98FEB12-F882-4E62-B4AB-A1B3756EC5AA}">
      <dgm:prSet custT="1"/>
      <dgm:spPr/>
      <dgm:t>
        <a:bodyPr/>
        <a:lstStyle/>
        <a:p>
          <a:pPr algn="ctr" rtl="1"/>
          <a:r>
            <a:rPr lang="fa-IR" sz="3600" b="1" dirty="0" smtClean="0">
              <a:cs typeface="B Titr" pitchFamily="2" charset="-78"/>
            </a:rPr>
            <a:t>ادغام</a:t>
          </a:r>
          <a:endParaRPr lang="fa-IR" sz="3600" dirty="0">
            <a:cs typeface="B Titr" pitchFamily="2" charset="-78"/>
          </a:endParaRPr>
        </a:p>
      </dgm:t>
    </dgm:pt>
    <dgm:pt modelId="{267B9FE2-E55B-4E1F-92A0-95B34B8EE447}" type="parTrans" cxnId="{9938EA82-6F49-440B-BA1A-4F619C43EA97}">
      <dgm:prSet/>
      <dgm:spPr/>
      <dgm:t>
        <a:bodyPr/>
        <a:lstStyle/>
        <a:p>
          <a:pPr algn="justLow" rtl="1"/>
          <a:endParaRPr lang="fa-IR">
            <a:cs typeface="B Zar" pitchFamily="2" charset="-78"/>
          </a:endParaRPr>
        </a:p>
      </dgm:t>
    </dgm:pt>
    <dgm:pt modelId="{17A300C2-54E0-4275-9D47-0B0BDE184ABC}" type="sibTrans" cxnId="{9938EA82-6F49-440B-BA1A-4F619C43EA97}">
      <dgm:prSet/>
      <dgm:spPr/>
      <dgm:t>
        <a:bodyPr/>
        <a:lstStyle/>
        <a:p>
          <a:pPr algn="justLow" rtl="1"/>
          <a:endParaRPr lang="fa-IR">
            <a:cs typeface="B Zar" pitchFamily="2" charset="-78"/>
          </a:endParaRPr>
        </a:p>
      </dgm:t>
    </dgm:pt>
    <dgm:pt modelId="{9D674900-C42B-449C-9966-E00BE7565D48}">
      <dgm:prSet/>
      <dgm:spPr/>
      <dgm:t>
        <a:bodyPr/>
        <a:lstStyle/>
        <a:p>
          <a:pPr algn="justLow" rtl="1"/>
          <a:r>
            <a:rPr lang="fa-IR" b="1" dirty="0" smtClean="0">
              <a:cs typeface="B Nazanin" pitchFamily="2" charset="-78"/>
            </a:rPr>
            <a:t>یکی‌شدن</a:t>
          </a:r>
          <a:r>
            <a:rPr lang="fa-IR" dirty="0" smtClean="0"/>
            <a:t> </a:t>
          </a:r>
          <a:r>
            <a:rPr lang="fa-IR" b="1" dirty="0" smtClean="0">
              <a:cs typeface="B Nazanin" pitchFamily="2" charset="-78"/>
            </a:rPr>
            <a:t>و یکپارچه‌شدن</a:t>
          </a:r>
          <a:r>
            <a:rPr lang="fa-IR" b="1" dirty="0" smtClean="0"/>
            <a:t> </a:t>
          </a:r>
          <a:r>
            <a:rPr lang="fa-IR" b="1" dirty="0" smtClean="0">
              <a:cs typeface="B Nazanin" pitchFamily="2" charset="-78"/>
            </a:rPr>
            <a:t>دو شرکت بر اساس توافق داوطلبانه.</a:t>
          </a:r>
          <a:endParaRPr lang="fa-IR" b="1" dirty="0">
            <a:cs typeface="B Nazanin" pitchFamily="2" charset="-78"/>
          </a:endParaRPr>
        </a:p>
      </dgm:t>
    </dgm:pt>
    <dgm:pt modelId="{CD506DBC-64E6-4567-94A7-A5D6C2001A36}" type="parTrans" cxnId="{4842E08D-DA41-435F-A5BF-43C9A0459C77}">
      <dgm:prSet/>
      <dgm:spPr/>
      <dgm:t>
        <a:bodyPr/>
        <a:lstStyle/>
        <a:p>
          <a:pPr algn="justLow" rtl="1"/>
          <a:endParaRPr lang="fa-IR">
            <a:cs typeface="B Zar" pitchFamily="2" charset="-78"/>
          </a:endParaRPr>
        </a:p>
      </dgm:t>
    </dgm:pt>
    <dgm:pt modelId="{4A75CE55-7A40-47BE-BF05-0601E01E86DF}" type="sibTrans" cxnId="{4842E08D-DA41-435F-A5BF-43C9A0459C77}">
      <dgm:prSet/>
      <dgm:spPr/>
      <dgm:t>
        <a:bodyPr/>
        <a:lstStyle/>
        <a:p>
          <a:pPr algn="justLow" rtl="1"/>
          <a:endParaRPr lang="fa-IR">
            <a:cs typeface="B Zar" pitchFamily="2" charset="-78"/>
          </a:endParaRPr>
        </a:p>
      </dgm:t>
    </dgm:pt>
    <dgm:pt modelId="{BDE3BE60-43CB-4F22-B32C-9323CF3A6366}" type="pres">
      <dgm:prSet presAssocID="{A2D61597-CE12-458C-A928-4EE994C34E3F}" presName="Name0" presStyleCnt="0">
        <dgm:presLayoutVars>
          <dgm:dir/>
          <dgm:animLvl val="lvl"/>
          <dgm:resizeHandles val="exact"/>
        </dgm:presLayoutVars>
      </dgm:prSet>
      <dgm:spPr/>
      <dgm:t>
        <a:bodyPr/>
        <a:lstStyle/>
        <a:p>
          <a:pPr rtl="1"/>
          <a:endParaRPr lang="fa-IR"/>
        </a:p>
      </dgm:t>
    </dgm:pt>
    <dgm:pt modelId="{219D5A7C-92EC-416A-B843-BA6FF36B4C4A}" type="pres">
      <dgm:prSet presAssocID="{DD709C3D-18C9-4C74-BAFA-766C5C0C1C68}" presName="linNode" presStyleCnt="0"/>
      <dgm:spPr/>
    </dgm:pt>
    <dgm:pt modelId="{27D5FB3B-A583-481C-BE2D-417D69EDE5FB}" type="pres">
      <dgm:prSet presAssocID="{DD709C3D-18C9-4C74-BAFA-766C5C0C1C68}" presName="parentText" presStyleLbl="node1" presStyleIdx="0" presStyleCnt="2">
        <dgm:presLayoutVars>
          <dgm:chMax val="1"/>
          <dgm:bulletEnabled val="1"/>
        </dgm:presLayoutVars>
      </dgm:prSet>
      <dgm:spPr/>
      <dgm:t>
        <a:bodyPr/>
        <a:lstStyle/>
        <a:p>
          <a:pPr rtl="1"/>
          <a:endParaRPr lang="fa-IR"/>
        </a:p>
      </dgm:t>
    </dgm:pt>
    <dgm:pt modelId="{B8D43BF7-C7BF-43AA-9FAF-D55FE64FF9B0}" type="pres">
      <dgm:prSet presAssocID="{DD709C3D-18C9-4C74-BAFA-766C5C0C1C68}" presName="descendantText" presStyleLbl="alignAccFollowNode1" presStyleIdx="0" presStyleCnt="2">
        <dgm:presLayoutVars>
          <dgm:bulletEnabled val="1"/>
        </dgm:presLayoutVars>
      </dgm:prSet>
      <dgm:spPr/>
      <dgm:t>
        <a:bodyPr/>
        <a:lstStyle/>
        <a:p>
          <a:pPr rtl="1"/>
          <a:endParaRPr lang="fa-IR"/>
        </a:p>
      </dgm:t>
    </dgm:pt>
    <dgm:pt modelId="{A740001A-AD85-485A-8979-A650ED67D600}" type="pres">
      <dgm:prSet presAssocID="{40035F30-F1BF-4F95-97A7-EEF7F64D1CE3}" presName="sp" presStyleCnt="0"/>
      <dgm:spPr/>
    </dgm:pt>
    <dgm:pt modelId="{DC5EF0B5-7CC5-4371-8979-3588FBE91F2D}" type="pres">
      <dgm:prSet presAssocID="{C98FEB12-F882-4E62-B4AB-A1B3756EC5AA}" presName="linNode" presStyleCnt="0"/>
      <dgm:spPr/>
    </dgm:pt>
    <dgm:pt modelId="{63851A01-EE12-44EF-822C-FB78F7CD7507}" type="pres">
      <dgm:prSet presAssocID="{C98FEB12-F882-4E62-B4AB-A1B3756EC5AA}" presName="parentText" presStyleLbl="node1" presStyleIdx="1" presStyleCnt="2">
        <dgm:presLayoutVars>
          <dgm:chMax val="1"/>
          <dgm:bulletEnabled val="1"/>
        </dgm:presLayoutVars>
      </dgm:prSet>
      <dgm:spPr/>
      <dgm:t>
        <a:bodyPr/>
        <a:lstStyle/>
        <a:p>
          <a:pPr rtl="1"/>
          <a:endParaRPr lang="fa-IR"/>
        </a:p>
      </dgm:t>
    </dgm:pt>
    <dgm:pt modelId="{2EC5861A-2FEF-446D-8CF9-9F531C38C90F}" type="pres">
      <dgm:prSet presAssocID="{C98FEB12-F882-4E62-B4AB-A1B3756EC5AA}" presName="descendantText" presStyleLbl="alignAccFollowNode1" presStyleIdx="1" presStyleCnt="2">
        <dgm:presLayoutVars>
          <dgm:bulletEnabled val="1"/>
        </dgm:presLayoutVars>
      </dgm:prSet>
      <dgm:spPr/>
      <dgm:t>
        <a:bodyPr/>
        <a:lstStyle/>
        <a:p>
          <a:pPr rtl="1"/>
          <a:endParaRPr lang="fa-IR"/>
        </a:p>
      </dgm:t>
    </dgm:pt>
  </dgm:ptLst>
  <dgm:cxnLst>
    <dgm:cxn modelId="{130D2FF2-8FE6-4255-AD10-5DC068D874A8}" srcId="{A2D61597-CE12-458C-A928-4EE994C34E3F}" destId="{DD709C3D-18C9-4C74-BAFA-766C5C0C1C68}" srcOrd="0" destOrd="0" parTransId="{604D9C43-5DD6-4D5F-BE7D-E6257EC3E105}" sibTransId="{40035F30-F1BF-4F95-97A7-EEF7F64D1CE3}"/>
    <dgm:cxn modelId="{C6B6A431-6884-4B94-9987-89007C419B7B}" type="presOf" srcId="{DD709C3D-18C9-4C74-BAFA-766C5C0C1C68}" destId="{27D5FB3B-A583-481C-BE2D-417D69EDE5FB}" srcOrd="0" destOrd="0" presId="urn:microsoft.com/office/officeart/2005/8/layout/vList5"/>
    <dgm:cxn modelId="{D59E4913-E93E-46B1-81AF-B2C38F2C99FB}" type="presOf" srcId="{9D674900-C42B-449C-9966-E00BE7565D48}" destId="{2EC5861A-2FEF-446D-8CF9-9F531C38C90F}" srcOrd="0" destOrd="0" presId="urn:microsoft.com/office/officeart/2005/8/layout/vList5"/>
    <dgm:cxn modelId="{248F06ED-44D3-4C6F-84B0-E64024623B2C}" type="presOf" srcId="{A2D61597-CE12-458C-A928-4EE994C34E3F}" destId="{BDE3BE60-43CB-4F22-B32C-9323CF3A6366}" srcOrd="0" destOrd="0" presId="urn:microsoft.com/office/officeart/2005/8/layout/vList5"/>
    <dgm:cxn modelId="{3563785B-9234-496B-9DBB-B69FA9CA6222}" type="presOf" srcId="{CCF9CB05-7E73-49FF-8851-F551BCFE1857}" destId="{B8D43BF7-C7BF-43AA-9FAF-D55FE64FF9B0}" srcOrd="0" destOrd="0" presId="urn:microsoft.com/office/officeart/2005/8/layout/vList5"/>
    <dgm:cxn modelId="{E50B47EB-6282-4650-A979-6893B66A215B}" srcId="{DD709C3D-18C9-4C74-BAFA-766C5C0C1C68}" destId="{CCF9CB05-7E73-49FF-8851-F551BCFE1857}" srcOrd="0" destOrd="0" parTransId="{F56F3C8D-04FF-4B4A-9B12-DC85741E5C23}" sibTransId="{BC2C3EB8-0B1B-4003-94AA-A096D0E42AE7}"/>
    <dgm:cxn modelId="{9938EA82-6F49-440B-BA1A-4F619C43EA97}" srcId="{A2D61597-CE12-458C-A928-4EE994C34E3F}" destId="{C98FEB12-F882-4E62-B4AB-A1B3756EC5AA}" srcOrd="1" destOrd="0" parTransId="{267B9FE2-E55B-4E1F-92A0-95B34B8EE447}" sibTransId="{17A300C2-54E0-4275-9D47-0B0BDE184ABC}"/>
    <dgm:cxn modelId="{70934680-5BAB-4FE5-84BA-29C367A4BDB8}" type="presOf" srcId="{C98FEB12-F882-4E62-B4AB-A1B3756EC5AA}" destId="{63851A01-EE12-44EF-822C-FB78F7CD7507}" srcOrd="0" destOrd="0" presId="urn:microsoft.com/office/officeart/2005/8/layout/vList5"/>
    <dgm:cxn modelId="{4842E08D-DA41-435F-A5BF-43C9A0459C77}" srcId="{C98FEB12-F882-4E62-B4AB-A1B3756EC5AA}" destId="{9D674900-C42B-449C-9966-E00BE7565D48}" srcOrd="0" destOrd="0" parTransId="{CD506DBC-64E6-4567-94A7-A5D6C2001A36}" sibTransId="{4A75CE55-7A40-47BE-BF05-0601E01E86DF}"/>
    <dgm:cxn modelId="{A609F1B6-DCA5-4D4E-BC54-CF5CF486135B}" type="presParOf" srcId="{BDE3BE60-43CB-4F22-B32C-9323CF3A6366}" destId="{219D5A7C-92EC-416A-B843-BA6FF36B4C4A}" srcOrd="0" destOrd="0" presId="urn:microsoft.com/office/officeart/2005/8/layout/vList5"/>
    <dgm:cxn modelId="{0CB4D241-A1FA-40D7-A602-E2FC5FBCEF9C}" type="presParOf" srcId="{219D5A7C-92EC-416A-B843-BA6FF36B4C4A}" destId="{27D5FB3B-A583-481C-BE2D-417D69EDE5FB}" srcOrd="0" destOrd="0" presId="urn:microsoft.com/office/officeart/2005/8/layout/vList5"/>
    <dgm:cxn modelId="{3972952C-59AA-40AC-9191-B7D0227EA928}" type="presParOf" srcId="{219D5A7C-92EC-416A-B843-BA6FF36B4C4A}" destId="{B8D43BF7-C7BF-43AA-9FAF-D55FE64FF9B0}" srcOrd="1" destOrd="0" presId="urn:microsoft.com/office/officeart/2005/8/layout/vList5"/>
    <dgm:cxn modelId="{45208EC4-7D09-41DB-B4A1-2E6F6611B9A5}" type="presParOf" srcId="{BDE3BE60-43CB-4F22-B32C-9323CF3A6366}" destId="{A740001A-AD85-485A-8979-A650ED67D600}" srcOrd="1" destOrd="0" presId="urn:microsoft.com/office/officeart/2005/8/layout/vList5"/>
    <dgm:cxn modelId="{35B1E386-239F-4674-9A5D-E3C294AB7C4D}" type="presParOf" srcId="{BDE3BE60-43CB-4F22-B32C-9323CF3A6366}" destId="{DC5EF0B5-7CC5-4371-8979-3588FBE91F2D}" srcOrd="2" destOrd="0" presId="urn:microsoft.com/office/officeart/2005/8/layout/vList5"/>
    <dgm:cxn modelId="{7EF7ABF9-992A-4B40-BA2C-5AEE35BE72C7}" type="presParOf" srcId="{DC5EF0B5-7CC5-4371-8979-3588FBE91F2D}" destId="{63851A01-EE12-44EF-822C-FB78F7CD7507}" srcOrd="0" destOrd="0" presId="urn:microsoft.com/office/officeart/2005/8/layout/vList5"/>
    <dgm:cxn modelId="{34FF52DD-5A68-4CA2-9E1D-E3B66D35E5EA}" type="presParOf" srcId="{DC5EF0B5-7CC5-4371-8979-3588FBE91F2D}" destId="{2EC5861A-2FEF-446D-8CF9-9F531C38C90F}"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E66F9B23-3662-4A8C-A134-BF91B8F80225}" type="doc">
      <dgm:prSet loTypeId="urn:microsoft.com/office/officeart/2005/8/layout/pyramid4" loCatId="relationship" qsTypeId="urn:microsoft.com/office/officeart/2005/8/quickstyle/3d2" qsCatId="3D" csTypeId="urn:microsoft.com/office/officeart/2005/8/colors/accent0_3" csCatId="mainScheme" phldr="1"/>
      <dgm:spPr/>
      <dgm:t>
        <a:bodyPr/>
        <a:lstStyle/>
        <a:p>
          <a:endParaRPr lang="en-US"/>
        </a:p>
      </dgm:t>
    </dgm:pt>
    <dgm:pt modelId="{9FC35C37-0D20-419D-987A-F307543C9407}">
      <dgm:prSet/>
      <dgm:spPr/>
      <dgm:t>
        <a:bodyPr/>
        <a:lstStyle/>
        <a:p>
          <a:pPr rtl="1"/>
          <a:r>
            <a:rPr lang="fa-IR" dirty="0" smtClean="0">
              <a:cs typeface="B Titr" pitchFamily="2" charset="-78"/>
            </a:rPr>
            <a:t>خرید نقدی</a:t>
          </a:r>
          <a:endParaRPr lang="en-US" dirty="0">
            <a:cs typeface="B Titr" pitchFamily="2" charset="-78"/>
          </a:endParaRPr>
        </a:p>
      </dgm:t>
    </dgm:pt>
    <dgm:pt modelId="{53586160-274E-4C76-BCAB-8D7BA2985BE7}" type="parTrans" cxnId="{484FAE8D-AE4A-42AD-B00A-EA0126B5321D}">
      <dgm:prSet/>
      <dgm:spPr/>
      <dgm:t>
        <a:bodyPr/>
        <a:lstStyle/>
        <a:p>
          <a:endParaRPr lang="en-US">
            <a:cs typeface="B Titr" pitchFamily="2" charset="-78"/>
          </a:endParaRPr>
        </a:p>
      </dgm:t>
    </dgm:pt>
    <dgm:pt modelId="{18D1B622-F8A9-4160-908D-29347B466B0C}" type="sibTrans" cxnId="{484FAE8D-AE4A-42AD-B00A-EA0126B5321D}">
      <dgm:prSet/>
      <dgm:spPr/>
      <dgm:t>
        <a:bodyPr/>
        <a:lstStyle/>
        <a:p>
          <a:endParaRPr lang="en-US">
            <a:cs typeface="B Titr" pitchFamily="2" charset="-78"/>
          </a:endParaRPr>
        </a:p>
      </dgm:t>
    </dgm:pt>
    <dgm:pt modelId="{3A69737F-FF84-4B4A-8530-E9D6776EF2EF}">
      <dgm:prSet/>
      <dgm:spPr/>
      <dgm:t>
        <a:bodyPr/>
        <a:lstStyle/>
        <a:p>
          <a:pPr rtl="1"/>
          <a:r>
            <a:rPr lang="fa-IR" dirty="0" smtClean="0">
              <a:cs typeface="B Titr" pitchFamily="2" charset="-78"/>
            </a:rPr>
            <a:t>معاوضۀ سهام با سهام</a:t>
          </a:r>
          <a:endParaRPr lang="en-US" dirty="0">
            <a:cs typeface="B Titr" pitchFamily="2" charset="-78"/>
          </a:endParaRPr>
        </a:p>
      </dgm:t>
    </dgm:pt>
    <dgm:pt modelId="{784F9AC6-DA22-4F99-B6DD-14A2EF0C9E60}" type="parTrans" cxnId="{392DD513-8B7E-4D73-A31A-7743DD1596B4}">
      <dgm:prSet/>
      <dgm:spPr/>
      <dgm:t>
        <a:bodyPr/>
        <a:lstStyle/>
        <a:p>
          <a:endParaRPr lang="en-US">
            <a:cs typeface="B Titr" pitchFamily="2" charset="-78"/>
          </a:endParaRPr>
        </a:p>
      </dgm:t>
    </dgm:pt>
    <dgm:pt modelId="{442E5A8C-F676-4F6C-AD09-854CC32CC4B2}" type="sibTrans" cxnId="{392DD513-8B7E-4D73-A31A-7743DD1596B4}">
      <dgm:prSet/>
      <dgm:spPr/>
      <dgm:t>
        <a:bodyPr/>
        <a:lstStyle/>
        <a:p>
          <a:endParaRPr lang="en-US">
            <a:cs typeface="B Titr" pitchFamily="2" charset="-78"/>
          </a:endParaRPr>
        </a:p>
      </dgm:t>
    </dgm:pt>
    <dgm:pt modelId="{FA3F22AC-9B76-4224-A1B8-FBAB04DDD5FF}">
      <dgm:prSet/>
      <dgm:spPr/>
      <dgm:t>
        <a:bodyPr/>
        <a:lstStyle/>
        <a:p>
          <a:pPr rtl="1"/>
          <a:r>
            <a:rPr lang="fa-IR" dirty="0" smtClean="0">
              <a:cs typeface="B Titr" pitchFamily="2" charset="-78"/>
            </a:rPr>
            <a:t>ترکیبی</a:t>
          </a:r>
          <a:r>
            <a:rPr lang="en-US" dirty="0" smtClean="0">
              <a:cs typeface="B Titr" pitchFamily="2" charset="-78"/>
            </a:rPr>
            <a:t> </a:t>
          </a:r>
          <a:r>
            <a:rPr lang="fa-IR" dirty="0" smtClean="0">
              <a:cs typeface="B Titr" pitchFamily="2" charset="-78"/>
            </a:rPr>
            <a:t> از گزینه‌ها</a:t>
          </a:r>
          <a:endParaRPr lang="en-US" dirty="0" smtClean="0">
            <a:cs typeface="B Titr" pitchFamily="2" charset="-78"/>
          </a:endParaRPr>
        </a:p>
      </dgm:t>
    </dgm:pt>
    <dgm:pt modelId="{50FCF34E-E564-490B-A96B-2544EA9F0B91}" type="parTrans" cxnId="{71753334-31B3-4276-A0BF-3901B446F5BE}">
      <dgm:prSet/>
      <dgm:spPr/>
      <dgm:t>
        <a:bodyPr/>
        <a:lstStyle/>
        <a:p>
          <a:endParaRPr lang="en-US">
            <a:cs typeface="B Titr" pitchFamily="2" charset="-78"/>
          </a:endParaRPr>
        </a:p>
      </dgm:t>
    </dgm:pt>
    <dgm:pt modelId="{B4472282-4932-4E83-9873-122A75377B29}" type="sibTrans" cxnId="{71753334-31B3-4276-A0BF-3901B446F5BE}">
      <dgm:prSet/>
      <dgm:spPr/>
      <dgm:t>
        <a:bodyPr/>
        <a:lstStyle/>
        <a:p>
          <a:endParaRPr lang="en-US">
            <a:cs typeface="B Titr" pitchFamily="2" charset="-78"/>
          </a:endParaRPr>
        </a:p>
      </dgm:t>
    </dgm:pt>
    <dgm:pt modelId="{C427230E-FBE0-43AA-A89A-7D41696C6ADB}">
      <dgm:prSet/>
      <dgm:spPr/>
      <dgm:t>
        <a:bodyPr/>
        <a:lstStyle/>
        <a:p>
          <a:pPr rtl="1"/>
          <a:r>
            <a:rPr lang="fa-IR" dirty="0" smtClean="0">
              <a:cs typeface="B Titr" pitchFamily="2" charset="-78"/>
            </a:rPr>
            <a:t>خرید با اوراق قرضه</a:t>
          </a:r>
          <a:endParaRPr lang="en-US" dirty="0">
            <a:cs typeface="B Titr" pitchFamily="2" charset="-78"/>
          </a:endParaRPr>
        </a:p>
      </dgm:t>
    </dgm:pt>
    <dgm:pt modelId="{CBAA1245-A4E8-4661-8674-F64FEA9A2B90}" type="parTrans" cxnId="{396B621A-C899-4286-8A65-297A55EF87CE}">
      <dgm:prSet/>
      <dgm:spPr/>
      <dgm:t>
        <a:bodyPr/>
        <a:lstStyle/>
        <a:p>
          <a:endParaRPr lang="en-US">
            <a:cs typeface="B Titr" pitchFamily="2" charset="-78"/>
          </a:endParaRPr>
        </a:p>
      </dgm:t>
    </dgm:pt>
    <dgm:pt modelId="{C6DCC5CB-776F-4832-899E-F25CCB0ACD78}" type="sibTrans" cxnId="{396B621A-C899-4286-8A65-297A55EF87CE}">
      <dgm:prSet/>
      <dgm:spPr/>
      <dgm:t>
        <a:bodyPr/>
        <a:lstStyle/>
        <a:p>
          <a:endParaRPr lang="en-US">
            <a:cs typeface="B Titr" pitchFamily="2" charset="-78"/>
          </a:endParaRPr>
        </a:p>
      </dgm:t>
    </dgm:pt>
    <dgm:pt modelId="{9C0D1C95-0D9E-4F9B-9532-E9E6B299BDEA}" type="pres">
      <dgm:prSet presAssocID="{E66F9B23-3662-4A8C-A134-BF91B8F80225}" presName="compositeShape" presStyleCnt="0">
        <dgm:presLayoutVars>
          <dgm:chMax val="9"/>
          <dgm:dir/>
          <dgm:resizeHandles val="exact"/>
        </dgm:presLayoutVars>
      </dgm:prSet>
      <dgm:spPr/>
      <dgm:t>
        <a:bodyPr/>
        <a:lstStyle/>
        <a:p>
          <a:endParaRPr lang="en-US"/>
        </a:p>
      </dgm:t>
    </dgm:pt>
    <dgm:pt modelId="{852E4189-3097-45B6-85FF-E1A5BAD00C0F}" type="pres">
      <dgm:prSet presAssocID="{E66F9B23-3662-4A8C-A134-BF91B8F80225}" presName="triangle1" presStyleLbl="node1" presStyleIdx="0" presStyleCnt="4">
        <dgm:presLayoutVars>
          <dgm:bulletEnabled val="1"/>
        </dgm:presLayoutVars>
      </dgm:prSet>
      <dgm:spPr/>
      <dgm:t>
        <a:bodyPr/>
        <a:lstStyle/>
        <a:p>
          <a:endParaRPr lang="en-US"/>
        </a:p>
      </dgm:t>
    </dgm:pt>
    <dgm:pt modelId="{44825716-050F-4F83-86A7-F7A4856198CE}" type="pres">
      <dgm:prSet presAssocID="{E66F9B23-3662-4A8C-A134-BF91B8F80225}" presName="triangle2" presStyleLbl="node1" presStyleIdx="1" presStyleCnt="4">
        <dgm:presLayoutVars>
          <dgm:bulletEnabled val="1"/>
        </dgm:presLayoutVars>
      </dgm:prSet>
      <dgm:spPr/>
      <dgm:t>
        <a:bodyPr/>
        <a:lstStyle/>
        <a:p>
          <a:endParaRPr lang="en-US"/>
        </a:p>
      </dgm:t>
    </dgm:pt>
    <dgm:pt modelId="{A04D3E6D-E602-448C-A4A4-9DDC9D7CC800}" type="pres">
      <dgm:prSet presAssocID="{E66F9B23-3662-4A8C-A134-BF91B8F80225}" presName="triangle3" presStyleLbl="node1" presStyleIdx="2" presStyleCnt="4">
        <dgm:presLayoutVars>
          <dgm:bulletEnabled val="1"/>
        </dgm:presLayoutVars>
      </dgm:prSet>
      <dgm:spPr/>
      <dgm:t>
        <a:bodyPr/>
        <a:lstStyle/>
        <a:p>
          <a:endParaRPr lang="en-US"/>
        </a:p>
      </dgm:t>
    </dgm:pt>
    <dgm:pt modelId="{CC8384AD-E8A7-4E18-9FF8-A0A1CC7EA423}" type="pres">
      <dgm:prSet presAssocID="{E66F9B23-3662-4A8C-A134-BF91B8F80225}" presName="triangle4" presStyleLbl="node1" presStyleIdx="3" presStyleCnt="4">
        <dgm:presLayoutVars>
          <dgm:bulletEnabled val="1"/>
        </dgm:presLayoutVars>
      </dgm:prSet>
      <dgm:spPr/>
      <dgm:t>
        <a:bodyPr/>
        <a:lstStyle/>
        <a:p>
          <a:endParaRPr lang="en-US"/>
        </a:p>
      </dgm:t>
    </dgm:pt>
  </dgm:ptLst>
  <dgm:cxnLst>
    <dgm:cxn modelId="{D8BFF095-7A85-4EB0-A82A-BD49CA6104A5}" type="presOf" srcId="{9FC35C37-0D20-419D-987A-F307543C9407}" destId="{852E4189-3097-45B6-85FF-E1A5BAD00C0F}" srcOrd="0" destOrd="0" presId="urn:microsoft.com/office/officeart/2005/8/layout/pyramid4"/>
    <dgm:cxn modelId="{392DD513-8B7E-4D73-A31A-7743DD1596B4}" srcId="{E66F9B23-3662-4A8C-A134-BF91B8F80225}" destId="{3A69737F-FF84-4B4A-8530-E9D6776EF2EF}" srcOrd="1" destOrd="0" parTransId="{784F9AC6-DA22-4F99-B6DD-14A2EF0C9E60}" sibTransId="{442E5A8C-F676-4F6C-AD09-854CC32CC4B2}"/>
    <dgm:cxn modelId="{D43A06B6-0508-42EE-8D42-2747374716A2}" type="presOf" srcId="{3A69737F-FF84-4B4A-8530-E9D6776EF2EF}" destId="{44825716-050F-4F83-86A7-F7A4856198CE}" srcOrd="0" destOrd="0" presId="urn:microsoft.com/office/officeart/2005/8/layout/pyramid4"/>
    <dgm:cxn modelId="{A6F703EE-FB6E-4AC0-8724-8959FA4BB8AD}" type="presOf" srcId="{C427230E-FBE0-43AA-A89A-7D41696C6ADB}" destId="{CC8384AD-E8A7-4E18-9FF8-A0A1CC7EA423}" srcOrd="0" destOrd="0" presId="urn:microsoft.com/office/officeart/2005/8/layout/pyramid4"/>
    <dgm:cxn modelId="{484FAE8D-AE4A-42AD-B00A-EA0126B5321D}" srcId="{E66F9B23-3662-4A8C-A134-BF91B8F80225}" destId="{9FC35C37-0D20-419D-987A-F307543C9407}" srcOrd="0" destOrd="0" parTransId="{53586160-274E-4C76-BCAB-8D7BA2985BE7}" sibTransId="{18D1B622-F8A9-4160-908D-29347B466B0C}"/>
    <dgm:cxn modelId="{71753334-31B3-4276-A0BF-3901B446F5BE}" srcId="{E66F9B23-3662-4A8C-A134-BF91B8F80225}" destId="{FA3F22AC-9B76-4224-A1B8-FBAB04DDD5FF}" srcOrd="2" destOrd="0" parTransId="{50FCF34E-E564-490B-A96B-2544EA9F0B91}" sibTransId="{B4472282-4932-4E83-9873-122A75377B29}"/>
    <dgm:cxn modelId="{396B621A-C899-4286-8A65-297A55EF87CE}" srcId="{E66F9B23-3662-4A8C-A134-BF91B8F80225}" destId="{C427230E-FBE0-43AA-A89A-7D41696C6ADB}" srcOrd="3" destOrd="0" parTransId="{CBAA1245-A4E8-4661-8674-F64FEA9A2B90}" sibTransId="{C6DCC5CB-776F-4832-899E-F25CCB0ACD78}"/>
    <dgm:cxn modelId="{818E38EF-7423-4857-90BA-94ED3C0ABB21}" type="presOf" srcId="{FA3F22AC-9B76-4224-A1B8-FBAB04DDD5FF}" destId="{A04D3E6D-E602-448C-A4A4-9DDC9D7CC800}" srcOrd="0" destOrd="0" presId="urn:microsoft.com/office/officeart/2005/8/layout/pyramid4"/>
    <dgm:cxn modelId="{FDB0FF86-F89F-480A-8861-88FBC1D36227}" type="presOf" srcId="{E66F9B23-3662-4A8C-A134-BF91B8F80225}" destId="{9C0D1C95-0D9E-4F9B-9532-E9E6B299BDEA}" srcOrd="0" destOrd="0" presId="urn:microsoft.com/office/officeart/2005/8/layout/pyramid4"/>
    <dgm:cxn modelId="{16051EC1-8F59-4E80-9E85-C918137801B2}" type="presParOf" srcId="{9C0D1C95-0D9E-4F9B-9532-E9E6B299BDEA}" destId="{852E4189-3097-45B6-85FF-E1A5BAD00C0F}" srcOrd="0" destOrd="0" presId="urn:microsoft.com/office/officeart/2005/8/layout/pyramid4"/>
    <dgm:cxn modelId="{3EDE8F74-8DB1-4929-8911-4579B212CB0F}" type="presParOf" srcId="{9C0D1C95-0D9E-4F9B-9532-E9E6B299BDEA}" destId="{44825716-050F-4F83-86A7-F7A4856198CE}" srcOrd="1" destOrd="0" presId="urn:microsoft.com/office/officeart/2005/8/layout/pyramid4"/>
    <dgm:cxn modelId="{810FDE0D-A0F1-49F7-A2FD-B0CFC62D4FF5}" type="presParOf" srcId="{9C0D1C95-0D9E-4F9B-9532-E9E6B299BDEA}" destId="{A04D3E6D-E602-448C-A4A4-9DDC9D7CC800}" srcOrd="2" destOrd="0" presId="urn:microsoft.com/office/officeart/2005/8/layout/pyramid4"/>
    <dgm:cxn modelId="{A0A52E88-C983-42F6-B767-21D71CE4FEB6}" type="presParOf" srcId="{9C0D1C95-0D9E-4F9B-9532-E9E6B299BDEA}" destId="{CC8384AD-E8A7-4E18-9FF8-A0A1CC7EA423}" srcOrd="3" destOrd="0" presId="urn:microsoft.com/office/officeart/2005/8/layout/pyramid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F05DAD3B-3400-4BA7-A60D-BEED74FD5175}" type="doc">
      <dgm:prSet loTypeId="urn:microsoft.com/office/officeart/2005/8/layout/list1" loCatId="list" qsTypeId="urn:microsoft.com/office/officeart/2005/8/quickstyle/simple5" qsCatId="simple" csTypeId="urn:microsoft.com/office/officeart/2005/8/colors/colorful2" csCatId="colorful" phldr="1"/>
      <dgm:spPr/>
      <dgm:t>
        <a:bodyPr/>
        <a:lstStyle/>
        <a:p>
          <a:endParaRPr lang="en-US"/>
        </a:p>
      </dgm:t>
    </dgm:pt>
    <dgm:pt modelId="{D2CB48C6-FE80-4F56-819C-5FBDFD580BF9}">
      <dgm:prSet custT="1"/>
      <dgm:spPr/>
      <dgm:t>
        <a:bodyPr/>
        <a:lstStyle/>
        <a:p>
          <a:pPr algn="ctr" rtl="1"/>
          <a:r>
            <a:rPr lang="ar-SA" sz="2400" dirty="0" smtClean="0">
              <a:cs typeface="B Titr" pitchFamily="2" charset="-78"/>
            </a:rPr>
            <a:t>پرداخت نقدی</a:t>
          </a:r>
          <a:endParaRPr lang="en-US" sz="2400" dirty="0">
            <a:cs typeface="B Titr" pitchFamily="2" charset="-78"/>
          </a:endParaRPr>
        </a:p>
      </dgm:t>
    </dgm:pt>
    <dgm:pt modelId="{86E4214E-4A10-4517-9F41-28F632EE389A}" type="parTrans" cxnId="{6487C172-661F-405E-A82A-F3D9608A03EB}">
      <dgm:prSet/>
      <dgm:spPr/>
      <dgm:t>
        <a:bodyPr/>
        <a:lstStyle/>
        <a:p>
          <a:endParaRPr lang="en-US"/>
        </a:p>
      </dgm:t>
    </dgm:pt>
    <dgm:pt modelId="{1B668965-B533-4147-808F-A884EED13E39}" type="sibTrans" cxnId="{6487C172-661F-405E-A82A-F3D9608A03EB}">
      <dgm:prSet/>
      <dgm:spPr/>
      <dgm:t>
        <a:bodyPr/>
        <a:lstStyle/>
        <a:p>
          <a:endParaRPr lang="en-US"/>
        </a:p>
      </dgm:t>
    </dgm:pt>
    <dgm:pt modelId="{752E89C2-83E2-46AF-8DDD-08128ED02D4F}">
      <dgm:prSet custT="1"/>
      <dgm:spPr/>
      <dgm:t>
        <a:bodyPr/>
        <a:lstStyle/>
        <a:p>
          <a:pPr rtl="1"/>
          <a:r>
            <a:rPr lang="ar-SA" sz="2400" dirty="0" smtClean="0">
              <a:cs typeface="B Zar" pitchFamily="2" charset="-78"/>
            </a:rPr>
            <a:t>شرکت خریدار کل ریسک حاصل از تملک را متحمل می‌شود.</a:t>
          </a:r>
          <a:endParaRPr lang="en-US" sz="2400" dirty="0">
            <a:cs typeface="B Zar" pitchFamily="2" charset="-78"/>
          </a:endParaRPr>
        </a:p>
      </dgm:t>
    </dgm:pt>
    <dgm:pt modelId="{22C3C75C-DF55-48F3-8928-7C5EB114F7C9}" type="parTrans" cxnId="{B978FE1B-F928-4BA8-8ECC-0841E163FE1D}">
      <dgm:prSet/>
      <dgm:spPr/>
      <dgm:t>
        <a:bodyPr/>
        <a:lstStyle/>
        <a:p>
          <a:endParaRPr lang="en-US"/>
        </a:p>
      </dgm:t>
    </dgm:pt>
    <dgm:pt modelId="{2E6DCE19-D1A8-4B62-BAF9-DFAC36C5F262}" type="sibTrans" cxnId="{B978FE1B-F928-4BA8-8ECC-0841E163FE1D}">
      <dgm:prSet/>
      <dgm:spPr/>
      <dgm:t>
        <a:bodyPr/>
        <a:lstStyle/>
        <a:p>
          <a:endParaRPr lang="en-US"/>
        </a:p>
      </dgm:t>
    </dgm:pt>
    <dgm:pt modelId="{B720F0A5-675B-4DEA-9624-C73BBD7EED9C}">
      <dgm:prSet custT="1"/>
      <dgm:spPr/>
      <dgm:t>
        <a:bodyPr/>
        <a:lstStyle/>
        <a:p>
          <a:pPr algn="ctr" rtl="1"/>
          <a:r>
            <a:rPr lang="fa-IR" sz="2400" dirty="0" smtClean="0">
              <a:cs typeface="B Titr" pitchFamily="2" charset="-78"/>
            </a:rPr>
            <a:t>معاوضۀ سهام</a:t>
          </a:r>
          <a:endParaRPr lang="en-US" sz="2400" dirty="0">
            <a:cs typeface="B Titr" pitchFamily="2" charset="-78"/>
          </a:endParaRPr>
        </a:p>
      </dgm:t>
    </dgm:pt>
    <dgm:pt modelId="{7F3FA8BF-7EEA-4ED5-86F0-EF626E854E52}" type="parTrans" cxnId="{2579587C-0A55-4393-91D6-E176C2F425EA}">
      <dgm:prSet/>
      <dgm:spPr/>
      <dgm:t>
        <a:bodyPr/>
        <a:lstStyle/>
        <a:p>
          <a:endParaRPr lang="en-US"/>
        </a:p>
      </dgm:t>
    </dgm:pt>
    <dgm:pt modelId="{557D9A58-7967-4D8C-AC7C-5F8196B3BC91}" type="sibTrans" cxnId="{2579587C-0A55-4393-91D6-E176C2F425EA}">
      <dgm:prSet/>
      <dgm:spPr/>
      <dgm:t>
        <a:bodyPr/>
        <a:lstStyle/>
        <a:p>
          <a:endParaRPr lang="en-US"/>
        </a:p>
      </dgm:t>
    </dgm:pt>
    <dgm:pt modelId="{40E67CC4-D08B-425F-B956-F0C666B54378}">
      <dgm:prSet custT="1"/>
      <dgm:spPr/>
      <dgm:t>
        <a:bodyPr/>
        <a:lstStyle/>
        <a:p>
          <a:pPr rtl="1"/>
          <a:r>
            <a:rPr lang="ar-SA" sz="2400" dirty="0" smtClean="0">
              <a:cs typeface="B Zar" pitchFamily="2" charset="-78"/>
            </a:rPr>
            <a:t>شرکت خریدار و هدف در ریسک حاصل از تملک شریک می‌شوند. </a:t>
          </a:r>
          <a:endParaRPr lang="en-US" sz="2400" dirty="0">
            <a:cs typeface="B Zar" pitchFamily="2" charset="-78"/>
          </a:endParaRPr>
        </a:p>
      </dgm:t>
    </dgm:pt>
    <dgm:pt modelId="{43EF5301-C33F-44A2-AFF7-F3761942CA0F}" type="parTrans" cxnId="{5371DF8A-C620-482A-A9F3-2C81B2B46F14}">
      <dgm:prSet/>
      <dgm:spPr/>
      <dgm:t>
        <a:bodyPr/>
        <a:lstStyle/>
        <a:p>
          <a:endParaRPr lang="en-US"/>
        </a:p>
      </dgm:t>
    </dgm:pt>
    <dgm:pt modelId="{D0C45D3C-49E5-4F2D-AB08-EDEA5B949A8A}" type="sibTrans" cxnId="{5371DF8A-C620-482A-A9F3-2C81B2B46F14}">
      <dgm:prSet/>
      <dgm:spPr/>
      <dgm:t>
        <a:bodyPr/>
        <a:lstStyle/>
        <a:p>
          <a:endParaRPr lang="en-US"/>
        </a:p>
      </dgm:t>
    </dgm:pt>
    <dgm:pt modelId="{AE389AE3-EF71-4A38-9DD1-724EF2A2EBFC}" type="pres">
      <dgm:prSet presAssocID="{F05DAD3B-3400-4BA7-A60D-BEED74FD5175}" presName="linear" presStyleCnt="0">
        <dgm:presLayoutVars>
          <dgm:dir/>
          <dgm:animLvl val="lvl"/>
          <dgm:resizeHandles val="exact"/>
        </dgm:presLayoutVars>
      </dgm:prSet>
      <dgm:spPr/>
      <dgm:t>
        <a:bodyPr/>
        <a:lstStyle/>
        <a:p>
          <a:endParaRPr lang="en-US"/>
        </a:p>
      </dgm:t>
    </dgm:pt>
    <dgm:pt modelId="{C5FB5E98-F72D-4257-98AF-C807D89EB368}" type="pres">
      <dgm:prSet presAssocID="{D2CB48C6-FE80-4F56-819C-5FBDFD580BF9}" presName="parentLin" presStyleCnt="0"/>
      <dgm:spPr/>
    </dgm:pt>
    <dgm:pt modelId="{2114B84D-DF71-40FD-A6D1-B0E9CAB25BE0}" type="pres">
      <dgm:prSet presAssocID="{D2CB48C6-FE80-4F56-819C-5FBDFD580BF9}" presName="parentLeftMargin" presStyleLbl="node1" presStyleIdx="0" presStyleCnt="2"/>
      <dgm:spPr/>
      <dgm:t>
        <a:bodyPr/>
        <a:lstStyle/>
        <a:p>
          <a:endParaRPr lang="en-US"/>
        </a:p>
      </dgm:t>
    </dgm:pt>
    <dgm:pt modelId="{7580B710-34E4-495E-B80B-F03C48581005}" type="pres">
      <dgm:prSet presAssocID="{D2CB48C6-FE80-4F56-819C-5FBDFD580BF9}" presName="parentText" presStyleLbl="node1" presStyleIdx="0" presStyleCnt="2" custScaleY="49389">
        <dgm:presLayoutVars>
          <dgm:chMax val="0"/>
          <dgm:bulletEnabled val="1"/>
        </dgm:presLayoutVars>
      </dgm:prSet>
      <dgm:spPr/>
      <dgm:t>
        <a:bodyPr/>
        <a:lstStyle/>
        <a:p>
          <a:endParaRPr lang="en-US"/>
        </a:p>
      </dgm:t>
    </dgm:pt>
    <dgm:pt modelId="{ED99B6AD-4C49-4442-A64B-395DA6E80C2D}" type="pres">
      <dgm:prSet presAssocID="{D2CB48C6-FE80-4F56-819C-5FBDFD580BF9}" presName="negativeSpace" presStyleCnt="0"/>
      <dgm:spPr/>
    </dgm:pt>
    <dgm:pt modelId="{20BAE09F-4D92-44B4-AAC8-0F4C8382DA69}" type="pres">
      <dgm:prSet presAssocID="{D2CB48C6-FE80-4F56-819C-5FBDFD580BF9}" presName="childText" presStyleLbl="conFgAcc1" presStyleIdx="0" presStyleCnt="2">
        <dgm:presLayoutVars>
          <dgm:bulletEnabled val="1"/>
        </dgm:presLayoutVars>
      </dgm:prSet>
      <dgm:spPr/>
      <dgm:t>
        <a:bodyPr/>
        <a:lstStyle/>
        <a:p>
          <a:endParaRPr lang="en-US"/>
        </a:p>
      </dgm:t>
    </dgm:pt>
    <dgm:pt modelId="{F7321BA0-247A-4E6A-90FF-21A939225BB8}" type="pres">
      <dgm:prSet presAssocID="{1B668965-B533-4147-808F-A884EED13E39}" presName="spaceBetweenRectangles" presStyleCnt="0"/>
      <dgm:spPr/>
    </dgm:pt>
    <dgm:pt modelId="{52A5FC2F-FC84-4E40-B569-E7D5D3856FA4}" type="pres">
      <dgm:prSet presAssocID="{B720F0A5-675B-4DEA-9624-C73BBD7EED9C}" presName="parentLin" presStyleCnt="0"/>
      <dgm:spPr/>
    </dgm:pt>
    <dgm:pt modelId="{343060D3-87E7-4125-BAAF-6666434AADCA}" type="pres">
      <dgm:prSet presAssocID="{B720F0A5-675B-4DEA-9624-C73BBD7EED9C}" presName="parentLeftMargin" presStyleLbl="node1" presStyleIdx="0" presStyleCnt="2"/>
      <dgm:spPr/>
      <dgm:t>
        <a:bodyPr/>
        <a:lstStyle/>
        <a:p>
          <a:endParaRPr lang="en-US"/>
        </a:p>
      </dgm:t>
    </dgm:pt>
    <dgm:pt modelId="{D6B5956C-BA12-4C1D-A598-017642F392D5}" type="pres">
      <dgm:prSet presAssocID="{B720F0A5-675B-4DEA-9624-C73BBD7EED9C}" presName="parentText" presStyleLbl="node1" presStyleIdx="1" presStyleCnt="2" custScaleY="49389">
        <dgm:presLayoutVars>
          <dgm:chMax val="0"/>
          <dgm:bulletEnabled val="1"/>
        </dgm:presLayoutVars>
      </dgm:prSet>
      <dgm:spPr/>
      <dgm:t>
        <a:bodyPr/>
        <a:lstStyle/>
        <a:p>
          <a:endParaRPr lang="en-US"/>
        </a:p>
      </dgm:t>
    </dgm:pt>
    <dgm:pt modelId="{E814D8AD-F243-4525-9AD1-718725738E78}" type="pres">
      <dgm:prSet presAssocID="{B720F0A5-675B-4DEA-9624-C73BBD7EED9C}" presName="negativeSpace" presStyleCnt="0"/>
      <dgm:spPr/>
    </dgm:pt>
    <dgm:pt modelId="{FFCAE778-3FAF-4236-9674-A867A851CCB4}" type="pres">
      <dgm:prSet presAssocID="{B720F0A5-675B-4DEA-9624-C73BBD7EED9C}" presName="childText" presStyleLbl="conFgAcc1" presStyleIdx="1" presStyleCnt="2">
        <dgm:presLayoutVars>
          <dgm:bulletEnabled val="1"/>
        </dgm:presLayoutVars>
      </dgm:prSet>
      <dgm:spPr/>
      <dgm:t>
        <a:bodyPr/>
        <a:lstStyle/>
        <a:p>
          <a:endParaRPr lang="en-US"/>
        </a:p>
      </dgm:t>
    </dgm:pt>
  </dgm:ptLst>
  <dgm:cxnLst>
    <dgm:cxn modelId="{3AD25C3F-AFB5-4035-A41D-A08F63331CD7}" type="presOf" srcId="{40E67CC4-D08B-425F-B956-F0C666B54378}" destId="{FFCAE778-3FAF-4236-9674-A867A851CCB4}" srcOrd="0" destOrd="0" presId="urn:microsoft.com/office/officeart/2005/8/layout/list1"/>
    <dgm:cxn modelId="{6C2ADEB7-B91A-4A9A-A42D-55E4E7C62A87}" type="presOf" srcId="{D2CB48C6-FE80-4F56-819C-5FBDFD580BF9}" destId="{7580B710-34E4-495E-B80B-F03C48581005}" srcOrd="1" destOrd="0" presId="urn:microsoft.com/office/officeart/2005/8/layout/list1"/>
    <dgm:cxn modelId="{6487C172-661F-405E-A82A-F3D9608A03EB}" srcId="{F05DAD3B-3400-4BA7-A60D-BEED74FD5175}" destId="{D2CB48C6-FE80-4F56-819C-5FBDFD580BF9}" srcOrd="0" destOrd="0" parTransId="{86E4214E-4A10-4517-9F41-28F632EE389A}" sibTransId="{1B668965-B533-4147-808F-A884EED13E39}"/>
    <dgm:cxn modelId="{EE64089C-4918-4D4B-BD0C-0E5B608096E6}" type="presOf" srcId="{B720F0A5-675B-4DEA-9624-C73BBD7EED9C}" destId="{D6B5956C-BA12-4C1D-A598-017642F392D5}" srcOrd="1" destOrd="0" presId="urn:microsoft.com/office/officeart/2005/8/layout/list1"/>
    <dgm:cxn modelId="{B978FE1B-F928-4BA8-8ECC-0841E163FE1D}" srcId="{D2CB48C6-FE80-4F56-819C-5FBDFD580BF9}" destId="{752E89C2-83E2-46AF-8DDD-08128ED02D4F}" srcOrd="0" destOrd="0" parTransId="{22C3C75C-DF55-48F3-8928-7C5EB114F7C9}" sibTransId="{2E6DCE19-D1A8-4B62-BAF9-DFAC36C5F262}"/>
    <dgm:cxn modelId="{132DAFB2-86AC-44B6-9507-0BE101224C0C}" type="presOf" srcId="{752E89C2-83E2-46AF-8DDD-08128ED02D4F}" destId="{20BAE09F-4D92-44B4-AAC8-0F4C8382DA69}" srcOrd="0" destOrd="0" presId="urn:microsoft.com/office/officeart/2005/8/layout/list1"/>
    <dgm:cxn modelId="{2579587C-0A55-4393-91D6-E176C2F425EA}" srcId="{F05DAD3B-3400-4BA7-A60D-BEED74FD5175}" destId="{B720F0A5-675B-4DEA-9624-C73BBD7EED9C}" srcOrd="1" destOrd="0" parTransId="{7F3FA8BF-7EEA-4ED5-86F0-EF626E854E52}" sibTransId="{557D9A58-7967-4D8C-AC7C-5F8196B3BC91}"/>
    <dgm:cxn modelId="{5371DF8A-C620-482A-A9F3-2C81B2B46F14}" srcId="{B720F0A5-675B-4DEA-9624-C73BBD7EED9C}" destId="{40E67CC4-D08B-425F-B956-F0C666B54378}" srcOrd="0" destOrd="0" parTransId="{43EF5301-C33F-44A2-AFF7-F3761942CA0F}" sibTransId="{D0C45D3C-49E5-4F2D-AB08-EDEA5B949A8A}"/>
    <dgm:cxn modelId="{9F898CD7-14CB-4CC2-8920-6FC39ACC16FB}" type="presOf" srcId="{F05DAD3B-3400-4BA7-A60D-BEED74FD5175}" destId="{AE389AE3-EF71-4A38-9DD1-724EF2A2EBFC}" srcOrd="0" destOrd="0" presId="urn:microsoft.com/office/officeart/2005/8/layout/list1"/>
    <dgm:cxn modelId="{A1C52B60-79CF-4301-B712-21024DCC50D9}" type="presOf" srcId="{B720F0A5-675B-4DEA-9624-C73BBD7EED9C}" destId="{343060D3-87E7-4125-BAAF-6666434AADCA}" srcOrd="0" destOrd="0" presId="urn:microsoft.com/office/officeart/2005/8/layout/list1"/>
    <dgm:cxn modelId="{814D9F6B-9038-4A1A-B906-D79AB1B46F0D}" type="presOf" srcId="{D2CB48C6-FE80-4F56-819C-5FBDFD580BF9}" destId="{2114B84D-DF71-40FD-A6D1-B0E9CAB25BE0}" srcOrd="0" destOrd="0" presId="urn:microsoft.com/office/officeart/2005/8/layout/list1"/>
    <dgm:cxn modelId="{2C90AE95-3CC9-463D-A1FD-BCC053437734}" type="presParOf" srcId="{AE389AE3-EF71-4A38-9DD1-724EF2A2EBFC}" destId="{C5FB5E98-F72D-4257-98AF-C807D89EB368}" srcOrd="0" destOrd="0" presId="urn:microsoft.com/office/officeart/2005/8/layout/list1"/>
    <dgm:cxn modelId="{CCD32E9B-A1F8-46A2-B808-C9B475336C03}" type="presParOf" srcId="{C5FB5E98-F72D-4257-98AF-C807D89EB368}" destId="{2114B84D-DF71-40FD-A6D1-B0E9CAB25BE0}" srcOrd="0" destOrd="0" presId="urn:microsoft.com/office/officeart/2005/8/layout/list1"/>
    <dgm:cxn modelId="{ADFFD252-A36F-4D97-95F2-51EF73EA32ED}" type="presParOf" srcId="{C5FB5E98-F72D-4257-98AF-C807D89EB368}" destId="{7580B710-34E4-495E-B80B-F03C48581005}" srcOrd="1" destOrd="0" presId="urn:microsoft.com/office/officeart/2005/8/layout/list1"/>
    <dgm:cxn modelId="{D508411C-8371-49A9-AE46-593853BD0758}" type="presParOf" srcId="{AE389AE3-EF71-4A38-9DD1-724EF2A2EBFC}" destId="{ED99B6AD-4C49-4442-A64B-395DA6E80C2D}" srcOrd="1" destOrd="0" presId="urn:microsoft.com/office/officeart/2005/8/layout/list1"/>
    <dgm:cxn modelId="{000E5A43-2BAE-4030-8E95-08F141C47A63}" type="presParOf" srcId="{AE389AE3-EF71-4A38-9DD1-724EF2A2EBFC}" destId="{20BAE09F-4D92-44B4-AAC8-0F4C8382DA69}" srcOrd="2" destOrd="0" presId="urn:microsoft.com/office/officeart/2005/8/layout/list1"/>
    <dgm:cxn modelId="{4C1EE030-5BBF-42BB-87E6-A1A13E8AD214}" type="presParOf" srcId="{AE389AE3-EF71-4A38-9DD1-724EF2A2EBFC}" destId="{F7321BA0-247A-4E6A-90FF-21A939225BB8}" srcOrd="3" destOrd="0" presId="urn:microsoft.com/office/officeart/2005/8/layout/list1"/>
    <dgm:cxn modelId="{280C9986-153B-4CBA-8C5A-51ABF398BF6F}" type="presParOf" srcId="{AE389AE3-EF71-4A38-9DD1-724EF2A2EBFC}" destId="{52A5FC2F-FC84-4E40-B569-E7D5D3856FA4}" srcOrd="4" destOrd="0" presId="urn:microsoft.com/office/officeart/2005/8/layout/list1"/>
    <dgm:cxn modelId="{B6A1C8C2-B535-4544-9397-CE554AFBA0DB}" type="presParOf" srcId="{52A5FC2F-FC84-4E40-B569-E7D5D3856FA4}" destId="{343060D3-87E7-4125-BAAF-6666434AADCA}" srcOrd="0" destOrd="0" presId="urn:microsoft.com/office/officeart/2005/8/layout/list1"/>
    <dgm:cxn modelId="{E7AF8117-B144-4ED8-A520-A4B9E01FE824}" type="presParOf" srcId="{52A5FC2F-FC84-4E40-B569-E7D5D3856FA4}" destId="{D6B5956C-BA12-4C1D-A598-017642F392D5}" srcOrd="1" destOrd="0" presId="urn:microsoft.com/office/officeart/2005/8/layout/list1"/>
    <dgm:cxn modelId="{2B73C75C-BEFC-41BF-9B8D-FD4835080C34}" type="presParOf" srcId="{AE389AE3-EF71-4A38-9DD1-724EF2A2EBFC}" destId="{E814D8AD-F243-4525-9AD1-718725738E78}" srcOrd="5" destOrd="0" presId="urn:microsoft.com/office/officeart/2005/8/layout/list1"/>
    <dgm:cxn modelId="{92E2E16F-15B5-4207-A0AD-F140ACD3F106}" type="presParOf" srcId="{AE389AE3-EF71-4A38-9DD1-724EF2A2EBFC}" destId="{FFCAE778-3FAF-4236-9674-A867A851CCB4}"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3394B4C4-F6C1-4AF5-A4EA-11632DAA375F}" type="doc">
      <dgm:prSet loTypeId="urn:microsoft.com/office/officeart/2005/8/layout/vList2" loCatId="list" qsTypeId="urn:microsoft.com/office/officeart/2005/8/quickstyle/simple1" qsCatId="simple" csTypeId="urn:microsoft.com/office/officeart/2005/8/colors/accent0_3" csCatId="mainScheme" phldr="1"/>
      <dgm:spPr/>
      <dgm:t>
        <a:bodyPr/>
        <a:lstStyle/>
        <a:p>
          <a:endParaRPr lang="en-US"/>
        </a:p>
      </dgm:t>
    </dgm:pt>
    <dgm:pt modelId="{4B8DF71F-23D0-4AF9-8936-A97F92DCDED3}">
      <dgm:prSet/>
      <dgm:spPr/>
      <dgm:t>
        <a:bodyPr/>
        <a:lstStyle/>
        <a:p>
          <a:pPr algn="justLow" rtl="1"/>
          <a:r>
            <a:rPr lang="fa-IR" dirty="0" smtClean="0">
              <a:cs typeface="B Lotus" pitchFamily="2" charset="-78"/>
            </a:rPr>
            <a:t>واحد بانک‌داری شرکتی اغلب به زیرواحدهایی تفکیک می‌شود. هرکدام از زیرواحدها به صنعت مشخصی اختصاص دارد. کارکنان هر زیرواحد برای خدمت‌رسانی به شرکت‌های فعال در صنعت مربوطه تخصص یافته‌اند. </a:t>
          </a:r>
          <a:endParaRPr lang="en-US" dirty="0">
            <a:cs typeface="B Lotus" pitchFamily="2" charset="-78"/>
          </a:endParaRPr>
        </a:p>
      </dgm:t>
    </dgm:pt>
    <dgm:pt modelId="{6EABCA90-05C4-40CB-AF27-1E35E765C180}" type="parTrans" cxnId="{A070E7FE-FAA7-48AB-90FE-3C50FC395E6E}">
      <dgm:prSet/>
      <dgm:spPr/>
      <dgm:t>
        <a:bodyPr/>
        <a:lstStyle/>
        <a:p>
          <a:endParaRPr lang="en-US"/>
        </a:p>
      </dgm:t>
    </dgm:pt>
    <dgm:pt modelId="{7082A5E6-4327-4702-AB32-E9A69CDF2C82}" type="sibTrans" cxnId="{A070E7FE-FAA7-48AB-90FE-3C50FC395E6E}">
      <dgm:prSet/>
      <dgm:spPr/>
      <dgm:t>
        <a:bodyPr/>
        <a:lstStyle/>
        <a:p>
          <a:endParaRPr lang="en-US"/>
        </a:p>
      </dgm:t>
    </dgm:pt>
    <dgm:pt modelId="{A30664D7-7B2A-4171-BE1C-769DF0139C48}" type="pres">
      <dgm:prSet presAssocID="{3394B4C4-F6C1-4AF5-A4EA-11632DAA375F}" presName="linear" presStyleCnt="0">
        <dgm:presLayoutVars>
          <dgm:animLvl val="lvl"/>
          <dgm:resizeHandles val="exact"/>
        </dgm:presLayoutVars>
      </dgm:prSet>
      <dgm:spPr/>
      <dgm:t>
        <a:bodyPr/>
        <a:lstStyle/>
        <a:p>
          <a:endParaRPr lang="en-US"/>
        </a:p>
      </dgm:t>
    </dgm:pt>
    <dgm:pt modelId="{171E8EEB-211E-4D8D-8F3B-056D934B7EE9}" type="pres">
      <dgm:prSet presAssocID="{4B8DF71F-23D0-4AF9-8936-A97F92DCDED3}" presName="parentText" presStyleLbl="node1" presStyleIdx="0" presStyleCnt="1">
        <dgm:presLayoutVars>
          <dgm:chMax val="0"/>
          <dgm:bulletEnabled val="1"/>
        </dgm:presLayoutVars>
      </dgm:prSet>
      <dgm:spPr>
        <a:prstGeom prst="verticalScroll">
          <a:avLst/>
        </a:prstGeom>
      </dgm:spPr>
      <dgm:t>
        <a:bodyPr/>
        <a:lstStyle/>
        <a:p>
          <a:endParaRPr lang="en-US"/>
        </a:p>
      </dgm:t>
    </dgm:pt>
  </dgm:ptLst>
  <dgm:cxnLst>
    <dgm:cxn modelId="{A070E7FE-FAA7-48AB-90FE-3C50FC395E6E}" srcId="{3394B4C4-F6C1-4AF5-A4EA-11632DAA375F}" destId="{4B8DF71F-23D0-4AF9-8936-A97F92DCDED3}" srcOrd="0" destOrd="0" parTransId="{6EABCA90-05C4-40CB-AF27-1E35E765C180}" sibTransId="{7082A5E6-4327-4702-AB32-E9A69CDF2C82}"/>
    <dgm:cxn modelId="{7D62AB46-5EBC-412A-A34E-DB966E1AEFDA}" type="presOf" srcId="{4B8DF71F-23D0-4AF9-8936-A97F92DCDED3}" destId="{171E8EEB-211E-4D8D-8F3B-056D934B7EE9}" srcOrd="0" destOrd="0" presId="urn:microsoft.com/office/officeart/2005/8/layout/vList2"/>
    <dgm:cxn modelId="{73447EA6-995A-47CD-B026-D8DFF3C36FAD}" type="presOf" srcId="{3394B4C4-F6C1-4AF5-A4EA-11632DAA375F}" destId="{A30664D7-7B2A-4171-BE1C-769DF0139C48}" srcOrd="0" destOrd="0" presId="urn:microsoft.com/office/officeart/2005/8/layout/vList2"/>
    <dgm:cxn modelId="{2BF581B9-53B8-4AF6-932A-6F07C28E4285}" type="presParOf" srcId="{A30664D7-7B2A-4171-BE1C-769DF0139C48}" destId="{171E8EEB-211E-4D8D-8F3B-056D934B7EE9}" srcOrd="0"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048666A-D886-4532-9E1F-18BF67CB295A}" type="doc">
      <dgm:prSet loTypeId="urn:microsoft.com/office/officeart/2005/8/layout/process3" loCatId="process" qsTypeId="urn:microsoft.com/office/officeart/2005/8/quickstyle/3d1" qsCatId="3D" csTypeId="urn:microsoft.com/office/officeart/2005/8/colors/accent2_1" csCatId="accent2" phldr="1"/>
      <dgm:spPr/>
      <dgm:t>
        <a:bodyPr/>
        <a:lstStyle/>
        <a:p>
          <a:endParaRPr lang="en-US"/>
        </a:p>
      </dgm:t>
    </dgm:pt>
    <dgm:pt modelId="{93AE02A3-EA81-45A2-BB45-E148CA067ED6}">
      <dgm:prSet/>
      <dgm:spPr/>
      <dgm:t>
        <a:bodyPr/>
        <a:lstStyle/>
        <a:p>
          <a:pPr algn="ctr" rtl="1"/>
          <a:r>
            <a:rPr lang="fa-IR" dirty="0" smtClean="0">
              <a:latin typeface="Btitr"/>
              <a:cs typeface="B Zar" pitchFamily="2" charset="-78"/>
            </a:rPr>
            <a:t>عموماً شرکت‌های بزرگ نسبت به شرکت‌های کوچک دسترسی بیشتری به منابع مالی دارند، چراکه:</a:t>
          </a:r>
          <a:endParaRPr lang="en-US" dirty="0">
            <a:latin typeface="Btitr"/>
            <a:cs typeface="B Zar" pitchFamily="2" charset="-78"/>
          </a:endParaRPr>
        </a:p>
      </dgm:t>
    </dgm:pt>
    <dgm:pt modelId="{E30566F3-E257-4FF0-B163-D23F9501AA66}" type="parTrans" cxnId="{2EEA5927-7135-45B1-9D86-48F37373FE79}">
      <dgm:prSet/>
      <dgm:spPr/>
      <dgm:t>
        <a:bodyPr/>
        <a:lstStyle/>
        <a:p>
          <a:endParaRPr lang="en-US">
            <a:cs typeface="B Zar" pitchFamily="2" charset="-78"/>
          </a:endParaRPr>
        </a:p>
      </dgm:t>
    </dgm:pt>
    <dgm:pt modelId="{DD0EFB78-D5E6-4803-8B2B-2E7AA4245D9F}" type="sibTrans" cxnId="{2EEA5927-7135-45B1-9D86-48F37373FE79}">
      <dgm:prSet/>
      <dgm:spPr/>
      <dgm:t>
        <a:bodyPr/>
        <a:lstStyle/>
        <a:p>
          <a:endParaRPr lang="en-US">
            <a:cs typeface="B Zar" pitchFamily="2" charset="-78"/>
          </a:endParaRPr>
        </a:p>
      </dgm:t>
    </dgm:pt>
    <dgm:pt modelId="{3B456421-B6BD-4353-90B6-2451BB602D75}">
      <dgm:prSet/>
      <dgm:spPr/>
      <dgm:t>
        <a:bodyPr/>
        <a:lstStyle/>
        <a:p>
          <a:pPr algn="justLow" rtl="1"/>
          <a:r>
            <a:rPr lang="fa-IR" dirty="0" smtClean="0">
              <a:cs typeface="B Zar" pitchFamily="2" charset="-78"/>
            </a:rPr>
            <a:t>شرکت‌های بزرگ می‌توانند دارایی‌های خود را برای وام‌گیری توثیق نمایند. آن‌ها حتی می‌توانند در شرایط اضطراری دارایی‌های خود را بفروشند.</a:t>
          </a:r>
          <a:endParaRPr lang="en-US" dirty="0">
            <a:cs typeface="B Zar" pitchFamily="2" charset="-78"/>
          </a:endParaRPr>
        </a:p>
      </dgm:t>
    </dgm:pt>
    <dgm:pt modelId="{F05DB93A-4B6C-4298-B19D-4638D6B006E2}" type="parTrans" cxnId="{635EA546-3D7C-4244-9080-E803594E2DD5}">
      <dgm:prSet/>
      <dgm:spPr/>
      <dgm:t>
        <a:bodyPr/>
        <a:lstStyle/>
        <a:p>
          <a:endParaRPr lang="en-US">
            <a:cs typeface="B Zar" pitchFamily="2" charset="-78"/>
          </a:endParaRPr>
        </a:p>
      </dgm:t>
    </dgm:pt>
    <dgm:pt modelId="{260ADFA1-39AA-44E8-9871-5379EE2017DC}" type="sibTrans" cxnId="{635EA546-3D7C-4244-9080-E803594E2DD5}">
      <dgm:prSet/>
      <dgm:spPr/>
      <dgm:t>
        <a:bodyPr/>
        <a:lstStyle/>
        <a:p>
          <a:endParaRPr lang="en-US">
            <a:cs typeface="B Zar" pitchFamily="2" charset="-78"/>
          </a:endParaRPr>
        </a:p>
      </dgm:t>
    </dgm:pt>
    <dgm:pt modelId="{3975BC45-8A52-4C7F-94DD-061150627820}">
      <dgm:prSet/>
      <dgm:spPr/>
      <dgm:t>
        <a:bodyPr/>
        <a:lstStyle/>
        <a:p>
          <a:pPr algn="justLow" rtl="1"/>
          <a:r>
            <a:rPr lang="fa-IR" dirty="0" smtClean="0">
              <a:cs typeface="B Zar" pitchFamily="2" charset="-78"/>
            </a:rPr>
            <a:t>شرکت‌های بزرگ‌تر عموماً سابقۀ کسب‌وکار طولانی‌تر دارند و در نتیجه پیش‌بینی عملکرد آتی آن‌ها ساده‌تر است.</a:t>
          </a:r>
          <a:endParaRPr lang="en-US" dirty="0">
            <a:cs typeface="B Zar" pitchFamily="2" charset="-78"/>
          </a:endParaRPr>
        </a:p>
      </dgm:t>
    </dgm:pt>
    <dgm:pt modelId="{1D33031F-F02F-4D7A-9855-DF594081B3DB}" type="parTrans" cxnId="{B99BBC59-0468-4F1C-9FD3-43BF0044D5D4}">
      <dgm:prSet/>
      <dgm:spPr/>
      <dgm:t>
        <a:bodyPr/>
        <a:lstStyle/>
        <a:p>
          <a:endParaRPr lang="en-US">
            <a:cs typeface="B Zar" pitchFamily="2" charset="-78"/>
          </a:endParaRPr>
        </a:p>
      </dgm:t>
    </dgm:pt>
    <dgm:pt modelId="{8A90C2D7-18BF-40B7-94EC-9D168AC17F40}" type="sibTrans" cxnId="{B99BBC59-0468-4F1C-9FD3-43BF0044D5D4}">
      <dgm:prSet/>
      <dgm:spPr/>
      <dgm:t>
        <a:bodyPr/>
        <a:lstStyle/>
        <a:p>
          <a:endParaRPr lang="en-US">
            <a:cs typeface="B Zar" pitchFamily="2" charset="-78"/>
          </a:endParaRPr>
        </a:p>
      </dgm:t>
    </dgm:pt>
    <dgm:pt modelId="{EC2C3568-35AB-465C-A39C-C92755FBCD18}">
      <dgm:prSet/>
      <dgm:spPr/>
      <dgm:t>
        <a:bodyPr/>
        <a:lstStyle/>
        <a:p>
          <a:pPr algn="justLow" rtl="1"/>
          <a:r>
            <a:rPr lang="fa-IR" dirty="0" smtClean="0">
              <a:cs typeface="B Zar" pitchFamily="2" charset="-78"/>
            </a:rPr>
            <a:t>شرکت‌های بزرگ‌تر عموماً مشهورترند و بازارهای مالی آمادگی بیشتری برای تأمین مالی غول‌های مشهور دارند.</a:t>
          </a:r>
          <a:endParaRPr lang="en-US" dirty="0">
            <a:cs typeface="B Zar" pitchFamily="2" charset="-78"/>
          </a:endParaRPr>
        </a:p>
      </dgm:t>
    </dgm:pt>
    <dgm:pt modelId="{58317B12-6F63-4BDC-B77E-4F3264A09AAE}" type="parTrans" cxnId="{DA809460-4298-4014-A078-AD8124B8EB43}">
      <dgm:prSet/>
      <dgm:spPr/>
      <dgm:t>
        <a:bodyPr/>
        <a:lstStyle/>
        <a:p>
          <a:endParaRPr lang="en-US">
            <a:cs typeface="B Zar" pitchFamily="2" charset="-78"/>
          </a:endParaRPr>
        </a:p>
      </dgm:t>
    </dgm:pt>
    <dgm:pt modelId="{5F8DF8A2-D7BE-4EB0-B720-5250BE397C7A}" type="sibTrans" cxnId="{DA809460-4298-4014-A078-AD8124B8EB43}">
      <dgm:prSet/>
      <dgm:spPr/>
      <dgm:t>
        <a:bodyPr/>
        <a:lstStyle/>
        <a:p>
          <a:endParaRPr lang="en-US">
            <a:cs typeface="B Zar" pitchFamily="2" charset="-78"/>
          </a:endParaRPr>
        </a:p>
      </dgm:t>
    </dgm:pt>
    <dgm:pt modelId="{E6DA6D82-2786-4610-910D-B87527C0CEBA}" type="pres">
      <dgm:prSet presAssocID="{2048666A-D886-4532-9E1F-18BF67CB295A}" presName="linearFlow" presStyleCnt="0">
        <dgm:presLayoutVars>
          <dgm:dir/>
          <dgm:animLvl val="lvl"/>
          <dgm:resizeHandles val="exact"/>
        </dgm:presLayoutVars>
      </dgm:prSet>
      <dgm:spPr/>
      <dgm:t>
        <a:bodyPr/>
        <a:lstStyle/>
        <a:p>
          <a:endParaRPr lang="en-US"/>
        </a:p>
      </dgm:t>
    </dgm:pt>
    <dgm:pt modelId="{56B778A8-566A-40A8-A8EE-36DA2E83E880}" type="pres">
      <dgm:prSet presAssocID="{93AE02A3-EA81-45A2-BB45-E148CA067ED6}" presName="composite" presStyleCnt="0"/>
      <dgm:spPr/>
    </dgm:pt>
    <dgm:pt modelId="{4890F02E-0655-422E-A09A-290D1174D65F}" type="pres">
      <dgm:prSet presAssocID="{93AE02A3-EA81-45A2-BB45-E148CA067ED6}" presName="parTx" presStyleLbl="node1" presStyleIdx="0" presStyleCnt="1">
        <dgm:presLayoutVars>
          <dgm:chMax val="0"/>
          <dgm:chPref val="0"/>
          <dgm:bulletEnabled val="1"/>
        </dgm:presLayoutVars>
      </dgm:prSet>
      <dgm:spPr/>
      <dgm:t>
        <a:bodyPr/>
        <a:lstStyle/>
        <a:p>
          <a:endParaRPr lang="en-US"/>
        </a:p>
      </dgm:t>
    </dgm:pt>
    <dgm:pt modelId="{27F058B9-2465-4ED7-B1AA-DD40194877EE}" type="pres">
      <dgm:prSet presAssocID="{93AE02A3-EA81-45A2-BB45-E148CA067ED6}" presName="parSh" presStyleLbl="node1" presStyleIdx="0" presStyleCnt="1"/>
      <dgm:spPr/>
      <dgm:t>
        <a:bodyPr/>
        <a:lstStyle/>
        <a:p>
          <a:endParaRPr lang="en-US"/>
        </a:p>
      </dgm:t>
    </dgm:pt>
    <dgm:pt modelId="{219320E6-F675-4103-B44E-90989525B481}" type="pres">
      <dgm:prSet presAssocID="{93AE02A3-EA81-45A2-BB45-E148CA067ED6}" presName="desTx" presStyleLbl="fgAcc1" presStyleIdx="0" presStyleCnt="1">
        <dgm:presLayoutVars>
          <dgm:bulletEnabled val="1"/>
        </dgm:presLayoutVars>
      </dgm:prSet>
      <dgm:spPr/>
      <dgm:t>
        <a:bodyPr/>
        <a:lstStyle/>
        <a:p>
          <a:endParaRPr lang="en-US"/>
        </a:p>
      </dgm:t>
    </dgm:pt>
  </dgm:ptLst>
  <dgm:cxnLst>
    <dgm:cxn modelId="{2713C10F-5D57-4B57-804C-AEFC0DF21444}" type="presOf" srcId="{93AE02A3-EA81-45A2-BB45-E148CA067ED6}" destId="{4890F02E-0655-422E-A09A-290D1174D65F}" srcOrd="0" destOrd="0" presId="urn:microsoft.com/office/officeart/2005/8/layout/process3"/>
    <dgm:cxn modelId="{B99BBC59-0468-4F1C-9FD3-43BF0044D5D4}" srcId="{93AE02A3-EA81-45A2-BB45-E148CA067ED6}" destId="{3975BC45-8A52-4C7F-94DD-061150627820}" srcOrd="1" destOrd="0" parTransId="{1D33031F-F02F-4D7A-9855-DF594081B3DB}" sibTransId="{8A90C2D7-18BF-40B7-94EC-9D168AC17F40}"/>
    <dgm:cxn modelId="{CDCF6DDB-F8CA-48E6-996F-887137134831}" type="presOf" srcId="{3B456421-B6BD-4353-90B6-2451BB602D75}" destId="{219320E6-F675-4103-B44E-90989525B481}" srcOrd="0" destOrd="0" presId="urn:microsoft.com/office/officeart/2005/8/layout/process3"/>
    <dgm:cxn modelId="{DA809460-4298-4014-A078-AD8124B8EB43}" srcId="{93AE02A3-EA81-45A2-BB45-E148CA067ED6}" destId="{EC2C3568-35AB-465C-A39C-C92755FBCD18}" srcOrd="2" destOrd="0" parTransId="{58317B12-6F63-4BDC-B77E-4F3264A09AAE}" sibTransId="{5F8DF8A2-D7BE-4EB0-B720-5250BE397C7A}"/>
    <dgm:cxn modelId="{635EA546-3D7C-4244-9080-E803594E2DD5}" srcId="{93AE02A3-EA81-45A2-BB45-E148CA067ED6}" destId="{3B456421-B6BD-4353-90B6-2451BB602D75}" srcOrd="0" destOrd="0" parTransId="{F05DB93A-4B6C-4298-B19D-4638D6B006E2}" sibTransId="{260ADFA1-39AA-44E8-9871-5379EE2017DC}"/>
    <dgm:cxn modelId="{7529B49A-6A15-48A3-9E38-99E1001C12CF}" type="presOf" srcId="{EC2C3568-35AB-465C-A39C-C92755FBCD18}" destId="{219320E6-F675-4103-B44E-90989525B481}" srcOrd="0" destOrd="2" presId="urn:microsoft.com/office/officeart/2005/8/layout/process3"/>
    <dgm:cxn modelId="{44C182BF-A290-4AFD-AEB4-10D717844387}" type="presOf" srcId="{2048666A-D886-4532-9E1F-18BF67CB295A}" destId="{E6DA6D82-2786-4610-910D-B87527C0CEBA}" srcOrd="0" destOrd="0" presId="urn:microsoft.com/office/officeart/2005/8/layout/process3"/>
    <dgm:cxn modelId="{9923C84A-26EB-4CD2-98FA-94C8277B8072}" type="presOf" srcId="{3975BC45-8A52-4C7F-94DD-061150627820}" destId="{219320E6-F675-4103-B44E-90989525B481}" srcOrd="0" destOrd="1" presId="urn:microsoft.com/office/officeart/2005/8/layout/process3"/>
    <dgm:cxn modelId="{36F07250-9F38-4149-A401-01006D8C2DE0}" type="presOf" srcId="{93AE02A3-EA81-45A2-BB45-E148CA067ED6}" destId="{27F058B9-2465-4ED7-B1AA-DD40194877EE}" srcOrd="1" destOrd="0" presId="urn:microsoft.com/office/officeart/2005/8/layout/process3"/>
    <dgm:cxn modelId="{2EEA5927-7135-45B1-9D86-48F37373FE79}" srcId="{2048666A-D886-4532-9E1F-18BF67CB295A}" destId="{93AE02A3-EA81-45A2-BB45-E148CA067ED6}" srcOrd="0" destOrd="0" parTransId="{E30566F3-E257-4FF0-B163-D23F9501AA66}" sibTransId="{DD0EFB78-D5E6-4803-8B2B-2E7AA4245D9F}"/>
    <dgm:cxn modelId="{9B3D0C74-6A4E-4083-82DC-10B3912E7A11}" type="presParOf" srcId="{E6DA6D82-2786-4610-910D-B87527C0CEBA}" destId="{56B778A8-566A-40A8-A8EE-36DA2E83E880}" srcOrd="0" destOrd="0" presId="urn:microsoft.com/office/officeart/2005/8/layout/process3"/>
    <dgm:cxn modelId="{66EEA0DE-0236-403E-B798-0DCB68A0AE22}" type="presParOf" srcId="{56B778A8-566A-40A8-A8EE-36DA2E83E880}" destId="{4890F02E-0655-422E-A09A-290D1174D65F}" srcOrd="0" destOrd="0" presId="urn:microsoft.com/office/officeart/2005/8/layout/process3"/>
    <dgm:cxn modelId="{CF5A1514-3903-4CB9-9E80-D10140D14074}" type="presParOf" srcId="{56B778A8-566A-40A8-A8EE-36DA2E83E880}" destId="{27F058B9-2465-4ED7-B1AA-DD40194877EE}" srcOrd="1" destOrd="0" presId="urn:microsoft.com/office/officeart/2005/8/layout/process3"/>
    <dgm:cxn modelId="{4AE15DDE-311C-414E-A1A9-01D7C924F679}" type="presParOf" srcId="{56B778A8-566A-40A8-A8EE-36DA2E83E880}" destId="{219320E6-F675-4103-B44E-90989525B481}"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C579CE5D-53DF-428E-9CD8-C63259D9B81B}" type="doc">
      <dgm:prSet loTypeId="urn:microsoft.com/office/officeart/2005/8/layout/arrow2" loCatId="process" qsTypeId="urn:microsoft.com/office/officeart/2005/8/quickstyle/3d2" qsCatId="3D" csTypeId="urn:microsoft.com/office/officeart/2005/8/colors/colorful1#1" csCatId="colorful" phldr="1"/>
      <dgm:spPr/>
      <dgm:t>
        <a:bodyPr/>
        <a:lstStyle/>
        <a:p>
          <a:endParaRPr lang="en-US"/>
        </a:p>
      </dgm:t>
    </dgm:pt>
    <dgm:pt modelId="{B9F816A9-21CC-4291-AAAB-A99ED0779344}">
      <dgm:prSet custT="1"/>
      <dgm:spPr/>
      <dgm:t>
        <a:bodyPr/>
        <a:lstStyle/>
        <a:p>
          <a:pPr algn="l" rtl="1"/>
          <a:r>
            <a:rPr lang="fa-IR" sz="1500" dirty="0" smtClean="0">
              <a:cs typeface="B Titr" pitchFamily="2" charset="-78"/>
            </a:rPr>
            <a:t>بانکداری خرده فروشی</a:t>
          </a:r>
          <a:endParaRPr lang="en-US" sz="1500" dirty="0" smtClean="0">
            <a:cs typeface="B Titr" pitchFamily="2" charset="-78"/>
          </a:endParaRPr>
        </a:p>
        <a:p>
          <a:pPr algn="l"/>
          <a:r>
            <a:rPr lang="en-US" sz="1500" dirty="0" smtClean="0">
              <a:cs typeface="B Titr" pitchFamily="2" charset="-78"/>
            </a:rPr>
            <a:t>Retail banking</a:t>
          </a:r>
          <a:endParaRPr lang="en-US" sz="1500" dirty="0">
            <a:cs typeface="B Titr" pitchFamily="2" charset="-78"/>
          </a:endParaRPr>
        </a:p>
      </dgm:t>
    </dgm:pt>
    <dgm:pt modelId="{614C5A69-8243-483F-83DB-EBF50F784907}" type="parTrans" cxnId="{044272D3-9D05-4541-8592-E0561815729C}">
      <dgm:prSet/>
      <dgm:spPr/>
      <dgm:t>
        <a:bodyPr/>
        <a:lstStyle/>
        <a:p>
          <a:endParaRPr lang="en-US" sz="1500">
            <a:cs typeface="B Titr" pitchFamily="2" charset="-78"/>
          </a:endParaRPr>
        </a:p>
      </dgm:t>
    </dgm:pt>
    <dgm:pt modelId="{812F7EBC-CE49-4AB1-A4EE-65ED4E251A03}" type="sibTrans" cxnId="{044272D3-9D05-4541-8592-E0561815729C}">
      <dgm:prSet/>
      <dgm:spPr/>
      <dgm:t>
        <a:bodyPr/>
        <a:lstStyle/>
        <a:p>
          <a:endParaRPr lang="en-US" sz="1500">
            <a:cs typeface="B Titr" pitchFamily="2" charset="-78"/>
          </a:endParaRPr>
        </a:p>
      </dgm:t>
    </dgm:pt>
    <dgm:pt modelId="{683B70EB-4059-483D-AA48-5007898E1018}">
      <dgm:prSet custT="1"/>
      <dgm:spPr/>
      <dgm:t>
        <a:bodyPr/>
        <a:lstStyle/>
        <a:p>
          <a:pPr algn="l" rtl="1"/>
          <a:r>
            <a:rPr lang="fa-IR" sz="1500" dirty="0" smtClean="0">
              <a:cs typeface="B Titr" pitchFamily="2" charset="-78"/>
            </a:rPr>
            <a:t>بانکداری کسب‌وکار</a:t>
          </a:r>
          <a:endParaRPr lang="en-US" sz="1500" dirty="0" smtClean="0">
            <a:cs typeface="B Titr" pitchFamily="2" charset="-78"/>
          </a:endParaRPr>
        </a:p>
        <a:p>
          <a:pPr algn="l"/>
          <a:r>
            <a:rPr lang="en-US" sz="1500" dirty="0" smtClean="0">
              <a:cs typeface="B Titr" pitchFamily="2" charset="-78"/>
            </a:rPr>
            <a:t>Business banking</a:t>
          </a:r>
          <a:endParaRPr lang="en-US" sz="1500" dirty="0">
            <a:cs typeface="B Titr" pitchFamily="2" charset="-78"/>
          </a:endParaRPr>
        </a:p>
      </dgm:t>
    </dgm:pt>
    <dgm:pt modelId="{A2A7C6C6-6EF3-4F80-A590-7C5A0A296E3C}" type="parTrans" cxnId="{15CDF162-1008-4485-926A-CA7838673B9D}">
      <dgm:prSet/>
      <dgm:spPr/>
      <dgm:t>
        <a:bodyPr/>
        <a:lstStyle/>
        <a:p>
          <a:endParaRPr lang="en-US" sz="1500">
            <a:cs typeface="B Titr" pitchFamily="2" charset="-78"/>
          </a:endParaRPr>
        </a:p>
      </dgm:t>
    </dgm:pt>
    <dgm:pt modelId="{3FB0AD20-F1B7-4650-9BE5-121FFD41F73C}" type="sibTrans" cxnId="{15CDF162-1008-4485-926A-CA7838673B9D}">
      <dgm:prSet/>
      <dgm:spPr/>
      <dgm:t>
        <a:bodyPr/>
        <a:lstStyle/>
        <a:p>
          <a:endParaRPr lang="en-US" sz="1500">
            <a:cs typeface="B Titr" pitchFamily="2" charset="-78"/>
          </a:endParaRPr>
        </a:p>
      </dgm:t>
    </dgm:pt>
    <dgm:pt modelId="{06F5F407-F3FF-47F7-8738-7EDC64FB7B61}">
      <dgm:prSet custT="1"/>
      <dgm:spPr/>
      <dgm:t>
        <a:bodyPr/>
        <a:lstStyle/>
        <a:p>
          <a:pPr algn="l" rtl="1"/>
          <a:r>
            <a:rPr lang="fa-IR" sz="1500" dirty="0" smtClean="0">
              <a:cs typeface="B Titr" pitchFamily="2" charset="-78"/>
            </a:rPr>
            <a:t>بانکداری شرکتی</a:t>
          </a:r>
        </a:p>
        <a:p>
          <a:pPr algn="l" rtl="1"/>
          <a:r>
            <a:rPr lang="en-US" sz="1500" dirty="0" smtClean="0">
              <a:cs typeface="B Titr" pitchFamily="2" charset="-78"/>
            </a:rPr>
            <a:t>Corporate banking</a:t>
          </a:r>
          <a:endParaRPr lang="en-US" sz="1500" dirty="0">
            <a:cs typeface="B Titr" pitchFamily="2" charset="-78"/>
          </a:endParaRPr>
        </a:p>
      </dgm:t>
    </dgm:pt>
    <dgm:pt modelId="{ADDBFB03-28CE-413B-A775-C478721363A7}" type="parTrans" cxnId="{6C6EA723-EFEA-47B2-ABBF-D7CD8231FDA4}">
      <dgm:prSet/>
      <dgm:spPr/>
      <dgm:t>
        <a:bodyPr/>
        <a:lstStyle/>
        <a:p>
          <a:endParaRPr lang="en-US" sz="1500">
            <a:cs typeface="B Titr" pitchFamily="2" charset="-78"/>
          </a:endParaRPr>
        </a:p>
      </dgm:t>
    </dgm:pt>
    <dgm:pt modelId="{6D0C664C-2A96-4628-8AC5-4A6CF762A6F8}" type="sibTrans" cxnId="{6C6EA723-EFEA-47B2-ABBF-D7CD8231FDA4}">
      <dgm:prSet/>
      <dgm:spPr/>
      <dgm:t>
        <a:bodyPr/>
        <a:lstStyle/>
        <a:p>
          <a:endParaRPr lang="en-US" sz="1500">
            <a:cs typeface="B Titr" pitchFamily="2" charset="-78"/>
          </a:endParaRPr>
        </a:p>
      </dgm:t>
    </dgm:pt>
    <dgm:pt modelId="{410488EE-8D0C-489B-A0C8-76A2B9C6EA34}" type="pres">
      <dgm:prSet presAssocID="{C579CE5D-53DF-428E-9CD8-C63259D9B81B}" presName="arrowDiagram" presStyleCnt="0">
        <dgm:presLayoutVars>
          <dgm:chMax val="5"/>
          <dgm:dir/>
          <dgm:resizeHandles val="exact"/>
        </dgm:presLayoutVars>
      </dgm:prSet>
      <dgm:spPr/>
      <dgm:t>
        <a:bodyPr/>
        <a:lstStyle/>
        <a:p>
          <a:endParaRPr lang="en-US"/>
        </a:p>
      </dgm:t>
    </dgm:pt>
    <dgm:pt modelId="{F58FE278-46D6-404A-9456-67916FCB14CF}" type="pres">
      <dgm:prSet presAssocID="{C579CE5D-53DF-428E-9CD8-C63259D9B81B}" presName="arrow" presStyleLbl="bgShp" presStyleIdx="0" presStyleCnt="1"/>
      <dgm:spPr/>
    </dgm:pt>
    <dgm:pt modelId="{CDDBA192-BB4B-4601-BE47-0069510B8DAA}" type="pres">
      <dgm:prSet presAssocID="{C579CE5D-53DF-428E-9CD8-C63259D9B81B}" presName="arrowDiagram3" presStyleCnt="0"/>
      <dgm:spPr/>
    </dgm:pt>
    <dgm:pt modelId="{E9153B65-BD4D-45CE-9E6A-85AA5619C37A}" type="pres">
      <dgm:prSet presAssocID="{B9F816A9-21CC-4291-AAAB-A99ED0779344}" presName="bullet3a" presStyleLbl="node1" presStyleIdx="0" presStyleCnt="3"/>
      <dgm:spPr/>
    </dgm:pt>
    <dgm:pt modelId="{E33E933B-B0C2-48E5-8653-CAF054FBA9E1}" type="pres">
      <dgm:prSet presAssocID="{B9F816A9-21CC-4291-AAAB-A99ED0779344}" presName="textBox3a" presStyleLbl="revTx" presStyleIdx="0" presStyleCnt="3">
        <dgm:presLayoutVars>
          <dgm:bulletEnabled val="1"/>
        </dgm:presLayoutVars>
      </dgm:prSet>
      <dgm:spPr/>
      <dgm:t>
        <a:bodyPr/>
        <a:lstStyle/>
        <a:p>
          <a:endParaRPr lang="en-US"/>
        </a:p>
      </dgm:t>
    </dgm:pt>
    <dgm:pt modelId="{F21D45AA-83EB-4680-8155-B8C11869F920}" type="pres">
      <dgm:prSet presAssocID="{683B70EB-4059-483D-AA48-5007898E1018}" presName="bullet3b" presStyleLbl="node1" presStyleIdx="1" presStyleCnt="3"/>
      <dgm:spPr/>
    </dgm:pt>
    <dgm:pt modelId="{A0D4A75E-1F39-4E5A-A913-31477E61315F}" type="pres">
      <dgm:prSet presAssocID="{683B70EB-4059-483D-AA48-5007898E1018}" presName="textBox3b" presStyleLbl="revTx" presStyleIdx="1" presStyleCnt="3">
        <dgm:presLayoutVars>
          <dgm:bulletEnabled val="1"/>
        </dgm:presLayoutVars>
      </dgm:prSet>
      <dgm:spPr/>
      <dgm:t>
        <a:bodyPr/>
        <a:lstStyle/>
        <a:p>
          <a:endParaRPr lang="en-US"/>
        </a:p>
      </dgm:t>
    </dgm:pt>
    <dgm:pt modelId="{4E3BA6DC-D100-429B-959E-39A58718739D}" type="pres">
      <dgm:prSet presAssocID="{06F5F407-F3FF-47F7-8738-7EDC64FB7B61}" presName="bullet3c" presStyleLbl="node1" presStyleIdx="2" presStyleCnt="3"/>
      <dgm:spPr/>
    </dgm:pt>
    <dgm:pt modelId="{7C3388F6-A7AE-44F8-A15D-B948853AA579}" type="pres">
      <dgm:prSet presAssocID="{06F5F407-F3FF-47F7-8738-7EDC64FB7B61}" presName="textBox3c" presStyleLbl="revTx" presStyleIdx="2" presStyleCnt="3">
        <dgm:presLayoutVars>
          <dgm:bulletEnabled val="1"/>
        </dgm:presLayoutVars>
      </dgm:prSet>
      <dgm:spPr/>
      <dgm:t>
        <a:bodyPr/>
        <a:lstStyle/>
        <a:p>
          <a:endParaRPr lang="en-US"/>
        </a:p>
      </dgm:t>
    </dgm:pt>
  </dgm:ptLst>
  <dgm:cxnLst>
    <dgm:cxn modelId="{6C6EA723-EFEA-47B2-ABBF-D7CD8231FDA4}" srcId="{C579CE5D-53DF-428E-9CD8-C63259D9B81B}" destId="{06F5F407-F3FF-47F7-8738-7EDC64FB7B61}" srcOrd="2" destOrd="0" parTransId="{ADDBFB03-28CE-413B-A775-C478721363A7}" sibTransId="{6D0C664C-2A96-4628-8AC5-4A6CF762A6F8}"/>
    <dgm:cxn modelId="{E70A20CC-D0E8-461A-A744-286A1F46192E}" type="presOf" srcId="{06F5F407-F3FF-47F7-8738-7EDC64FB7B61}" destId="{7C3388F6-A7AE-44F8-A15D-B948853AA579}" srcOrd="0" destOrd="0" presId="urn:microsoft.com/office/officeart/2005/8/layout/arrow2"/>
    <dgm:cxn modelId="{D4805C07-E1CB-4C25-BFF0-DF6B1837C567}" type="presOf" srcId="{B9F816A9-21CC-4291-AAAB-A99ED0779344}" destId="{E33E933B-B0C2-48E5-8653-CAF054FBA9E1}" srcOrd="0" destOrd="0" presId="urn:microsoft.com/office/officeart/2005/8/layout/arrow2"/>
    <dgm:cxn modelId="{F4D5C3EE-8092-4A11-AC04-A9075A9670BB}" type="presOf" srcId="{C579CE5D-53DF-428E-9CD8-C63259D9B81B}" destId="{410488EE-8D0C-489B-A0C8-76A2B9C6EA34}" srcOrd="0" destOrd="0" presId="urn:microsoft.com/office/officeart/2005/8/layout/arrow2"/>
    <dgm:cxn modelId="{044272D3-9D05-4541-8592-E0561815729C}" srcId="{C579CE5D-53DF-428E-9CD8-C63259D9B81B}" destId="{B9F816A9-21CC-4291-AAAB-A99ED0779344}" srcOrd="0" destOrd="0" parTransId="{614C5A69-8243-483F-83DB-EBF50F784907}" sibTransId="{812F7EBC-CE49-4AB1-A4EE-65ED4E251A03}"/>
    <dgm:cxn modelId="{15CDF162-1008-4485-926A-CA7838673B9D}" srcId="{C579CE5D-53DF-428E-9CD8-C63259D9B81B}" destId="{683B70EB-4059-483D-AA48-5007898E1018}" srcOrd="1" destOrd="0" parTransId="{A2A7C6C6-6EF3-4F80-A590-7C5A0A296E3C}" sibTransId="{3FB0AD20-F1B7-4650-9BE5-121FFD41F73C}"/>
    <dgm:cxn modelId="{504F83B2-B2CA-414F-8C9F-EF92BDFD105B}" type="presOf" srcId="{683B70EB-4059-483D-AA48-5007898E1018}" destId="{A0D4A75E-1F39-4E5A-A913-31477E61315F}" srcOrd="0" destOrd="0" presId="urn:microsoft.com/office/officeart/2005/8/layout/arrow2"/>
    <dgm:cxn modelId="{F9082E8C-30DD-4EC0-B3E9-33D96B3039DE}" type="presParOf" srcId="{410488EE-8D0C-489B-A0C8-76A2B9C6EA34}" destId="{F58FE278-46D6-404A-9456-67916FCB14CF}" srcOrd="0" destOrd="0" presId="urn:microsoft.com/office/officeart/2005/8/layout/arrow2"/>
    <dgm:cxn modelId="{2673FDF8-11A3-4578-9F33-F9445EC1CB60}" type="presParOf" srcId="{410488EE-8D0C-489B-A0C8-76A2B9C6EA34}" destId="{CDDBA192-BB4B-4601-BE47-0069510B8DAA}" srcOrd="1" destOrd="0" presId="urn:microsoft.com/office/officeart/2005/8/layout/arrow2"/>
    <dgm:cxn modelId="{01115345-82E6-4DFD-87DA-303B12A23F29}" type="presParOf" srcId="{CDDBA192-BB4B-4601-BE47-0069510B8DAA}" destId="{E9153B65-BD4D-45CE-9E6A-85AA5619C37A}" srcOrd="0" destOrd="0" presId="urn:microsoft.com/office/officeart/2005/8/layout/arrow2"/>
    <dgm:cxn modelId="{376EF70D-64F6-40C9-AF54-96EBEE6FC31E}" type="presParOf" srcId="{CDDBA192-BB4B-4601-BE47-0069510B8DAA}" destId="{E33E933B-B0C2-48E5-8653-CAF054FBA9E1}" srcOrd="1" destOrd="0" presId="urn:microsoft.com/office/officeart/2005/8/layout/arrow2"/>
    <dgm:cxn modelId="{B07649DA-C372-4FD3-AF95-CE4506EC67AA}" type="presParOf" srcId="{CDDBA192-BB4B-4601-BE47-0069510B8DAA}" destId="{F21D45AA-83EB-4680-8155-B8C11869F920}" srcOrd="2" destOrd="0" presId="urn:microsoft.com/office/officeart/2005/8/layout/arrow2"/>
    <dgm:cxn modelId="{8199B983-9646-4035-BCF9-5735B3DEB406}" type="presParOf" srcId="{CDDBA192-BB4B-4601-BE47-0069510B8DAA}" destId="{A0D4A75E-1F39-4E5A-A913-31477E61315F}" srcOrd="3" destOrd="0" presId="urn:microsoft.com/office/officeart/2005/8/layout/arrow2"/>
    <dgm:cxn modelId="{72B2764E-1DB7-44A3-8FDE-02D85B626797}" type="presParOf" srcId="{CDDBA192-BB4B-4601-BE47-0069510B8DAA}" destId="{4E3BA6DC-D100-429B-959E-39A58718739D}" srcOrd="4" destOrd="0" presId="urn:microsoft.com/office/officeart/2005/8/layout/arrow2"/>
    <dgm:cxn modelId="{10AB3855-46EE-4A6C-88F5-8FD6CC6FE8C6}" type="presParOf" srcId="{CDDBA192-BB4B-4601-BE47-0069510B8DAA}" destId="{7C3388F6-A7AE-44F8-A15D-B948853AA579}" srcOrd="5"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49884CF7-85F0-4205-AA99-0B1E478C5D28}" type="doc">
      <dgm:prSet loTypeId="urn:microsoft.com/office/officeart/2005/8/layout/vList5" loCatId="list" qsTypeId="urn:microsoft.com/office/officeart/2005/8/quickstyle/simple5" qsCatId="simple" csTypeId="urn:microsoft.com/office/officeart/2005/8/colors/accent0_3" csCatId="mainScheme"/>
      <dgm:spPr/>
      <dgm:t>
        <a:bodyPr/>
        <a:lstStyle/>
        <a:p>
          <a:endParaRPr lang="en-US"/>
        </a:p>
      </dgm:t>
    </dgm:pt>
    <dgm:pt modelId="{937B8128-0812-4C37-8A4F-7AFCBE1D79C1}">
      <dgm:prSet/>
      <dgm:spPr/>
      <dgm:t>
        <a:bodyPr/>
        <a:lstStyle/>
        <a:p>
          <a:pPr rtl="1"/>
          <a:r>
            <a:rPr lang="fa-IR" dirty="0" smtClean="0">
              <a:cs typeface="B Lotus" pitchFamily="2" charset="-78"/>
            </a:rPr>
            <a:t>بانکداری خرده فروشی</a:t>
          </a:r>
          <a:endParaRPr lang="en-US" dirty="0">
            <a:cs typeface="B Lotus" pitchFamily="2" charset="-78"/>
          </a:endParaRPr>
        </a:p>
      </dgm:t>
    </dgm:pt>
    <dgm:pt modelId="{C72E60A3-B1AA-4885-BE00-5EC0A71FEFBA}" type="parTrans" cxnId="{89B5A68A-AA91-4B7B-8392-DB24EB7582FA}">
      <dgm:prSet/>
      <dgm:spPr/>
      <dgm:t>
        <a:bodyPr/>
        <a:lstStyle/>
        <a:p>
          <a:endParaRPr lang="en-US">
            <a:cs typeface="B Lotus" pitchFamily="2" charset="-78"/>
          </a:endParaRPr>
        </a:p>
      </dgm:t>
    </dgm:pt>
    <dgm:pt modelId="{E6967897-360B-4A5E-B397-E504370E0776}" type="sibTrans" cxnId="{89B5A68A-AA91-4B7B-8392-DB24EB7582FA}">
      <dgm:prSet/>
      <dgm:spPr/>
      <dgm:t>
        <a:bodyPr/>
        <a:lstStyle/>
        <a:p>
          <a:endParaRPr lang="en-US">
            <a:cs typeface="B Lotus" pitchFamily="2" charset="-78"/>
          </a:endParaRPr>
        </a:p>
      </dgm:t>
    </dgm:pt>
    <dgm:pt modelId="{B696C5CA-731F-452D-89F5-B0959ABDB3F4}">
      <dgm:prSet/>
      <dgm:spPr/>
      <dgm:t>
        <a:bodyPr/>
        <a:lstStyle/>
        <a:p>
          <a:pPr rtl="1"/>
          <a:r>
            <a:rPr lang="fa-IR" dirty="0" smtClean="0">
              <a:cs typeface="B Lotus" pitchFamily="2" charset="-78"/>
            </a:rPr>
            <a:t>با افراد و کسب‌وکارهای کوچک سروکار دارد.</a:t>
          </a:r>
          <a:endParaRPr lang="en-US" dirty="0">
            <a:cs typeface="B Lotus" pitchFamily="2" charset="-78"/>
          </a:endParaRPr>
        </a:p>
      </dgm:t>
    </dgm:pt>
    <dgm:pt modelId="{2567A1DA-015A-44A1-8DE1-10C6C3FE83AC}" type="parTrans" cxnId="{78B4EE00-FC3D-4373-BE5F-FCD38B0BB3F5}">
      <dgm:prSet/>
      <dgm:spPr/>
      <dgm:t>
        <a:bodyPr/>
        <a:lstStyle/>
        <a:p>
          <a:endParaRPr lang="en-US">
            <a:cs typeface="B Lotus" pitchFamily="2" charset="-78"/>
          </a:endParaRPr>
        </a:p>
      </dgm:t>
    </dgm:pt>
    <dgm:pt modelId="{7E44C4A7-48EC-4C48-ADDA-94474F38202A}" type="sibTrans" cxnId="{78B4EE00-FC3D-4373-BE5F-FCD38B0BB3F5}">
      <dgm:prSet/>
      <dgm:spPr/>
      <dgm:t>
        <a:bodyPr/>
        <a:lstStyle/>
        <a:p>
          <a:endParaRPr lang="en-US">
            <a:cs typeface="B Lotus" pitchFamily="2" charset="-78"/>
          </a:endParaRPr>
        </a:p>
      </dgm:t>
    </dgm:pt>
    <dgm:pt modelId="{D55C6D06-6CBC-4B3D-9CED-D71A135C996B}">
      <dgm:prSet/>
      <dgm:spPr/>
      <dgm:t>
        <a:bodyPr/>
        <a:lstStyle/>
        <a:p>
          <a:pPr rtl="1"/>
          <a:r>
            <a:rPr lang="fa-IR" dirty="0" smtClean="0">
              <a:cs typeface="B Lotus" pitchFamily="2" charset="-78"/>
            </a:rPr>
            <a:t>بانکداری کسب‌وکار</a:t>
          </a:r>
          <a:endParaRPr lang="en-US" dirty="0">
            <a:cs typeface="B Lotus" pitchFamily="2" charset="-78"/>
          </a:endParaRPr>
        </a:p>
      </dgm:t>
    </dgm:pt>
    <dgm:pt modelId="{FE8FACE6-879E-471B-BE8E-437A848B54B2}" type="parTrans" cxnId="{5C5FC283-51C3-42D0-99A9-38D74FD0158A}">
      <dgm:prSet/>
      <dgm:spPr/>
      <dgm:t>
        <a:bodyPr/>
        <a:lstStyle/>
        <a:p>
          <a:endParaRPr lang="en-US">
            <a:cs typeface="B Lotus" pitchFamily="2" charset="-78"/>
          </a:endParaRPr>
        </a:p>
      </dgm:t>
    </dgm:pt>
    <dgm:pt modelId="{084DFE08-B4FA-4364-B53F-255D06CC9544}" type="sibTrans" cxnId="{5C5FC283-51C3-42D0-99A9-38D74FD0158A}">
      <dgm:prSet/>
      <dgm:spPr/>
      <dgm:t>
        <a:bodyPr/>
        <a:lstStyle/>
        <a:p>
          <a:endParaRPr lang="en-US">
            <a:cs typeface="B Lotus" pitchFamily="2" charset="-78"/>
          </a:endParaRPr>
        </a:p>
      </dgm:t>
    </dgm:pt>
    <dgm:pt modelId="{B947D704-5422-4056-B389-A574537C52FE}">
      <dgm:prSet/>
      <dgm:spPr/>
      <dgm:t>
        <a:bodyPr/>
        <a:lstStyle/>
        <a:p>
          <a:pPr rtl="1"/>
          <a:r>
            <a:rPr lang="fa-IR" dirty="0" smtClean="0">
              <a:cs typeface="B Lotus" pitchFamily="2" charset="-78"/>
            </a:rPr>
            <a:t>به کسب‌وکارهای میان‌اندازه خدمات می‌رساند.</a:t>
          </a:r>
          <a:endParaRPr lang="en-US" dirty="0">
            <a:cs typeface="B Lotus" pitchFamily="2" charset="-78"/>
          </a:endParaRPr>
        </a:p>
      </dgm:t>
    </dgm:pt>
    <dgm:pt modelId="{53141692-605D-4DC5-B925-E3F10A14E6E3}" type="parTrans" cxnId="{FE653A9C-9932-4049-B0BD-B4870736D1EA}">
      <dgm:prSet/>
      <dgm:spPr/>
      <dgm:t>
        <a:bodyPr/>
        <a:lstStyle/>
        <a:p>
          <a:endParaRPr lang="en-US">
            <a:cs typeface="B Lotus" pitchFamily="2" charset="-78"/>
          </a:endParaRPr>
        </a:p>
      </dgm:t>
    </dgm:pt>
    <dgm:pt modelId="{C880D20E-349D-466B-9BCC-EAACCAD1679D}" type="sibTrans" cxnId="{FE653A9C-9932-4049-B0BD-B4870736D1EA}">
      <dgm:prSet/>
      <dgm:spPr/>
      <dgm:t>
        <a:bodyPr/>
        <a:lstStyle/>
        <a:p>
          <a:endParaRPr lang="en-US">
            <a:cs typeface="B Lotus" pitchFamily="2" charset="-78"/>
          </a:endParaRPr>
        </a:p>
      </dgm:t>
    </dgm:pt>
    <dgm:pt modelId="{4802E5A3-4660-459B-8D25-9AE30D6319D0}">
      <dgm:prSet/>
      <dgm:spPr/>
      <dgm:t>
        <a:bodyPr/>
        <a:lstStyle/>
        <a:p>
          <a:pPr rtl="1"/>
          <a:r>
            <a:rPr lang="fa-IR" dirty="0" smtClean="0">
              <a:cs typeface="B Lotus" pitchFamily="2" charset="-78"/>
            </a:rPr>
            <a:t>بانکداری شرکتی</a:t>
          </a:r>
          <a:endParaRPr lang="en-US" dirty="0">
            <a:cs typeface="B Lotus" pitchFamily="2" charset="-78"/>
          </a:endParaRPr>
        </a:p>
      </dgm:t>
    </dgm:pt>
    <dgm:pt modelId="{216DF5D9-29CE-4A7C-A4FB-F34D99B7C7EF}" type="parTrans" cxnId="{38000304-2D5B-4412-88FB-EF3865104196}">
      <dgm:prSet/>
      <dgm:spPr/>
      <dgm:t>
        <a:bodyPr/>
        <a:lstStyle/>
        <a:p>
          <a:endParaRPr lang="en-US">
            <a:cs typeface="B Lotus" pitchFamily="2" charset="-78"/>
          </a:endParaRPr>
        </a:p>
      </dgm:t>
    </dgm:pt>
    <dgm:pt modelId="{ED9676D7-9679-4ECD-B50D-BDDF9E392FBC}" type="sibTrans" cxnId="{38000304-2D5B-4412-88FB-EF3865104196}">
      <dgm:prSet/>
      <dgm:spPr/>
      <dgm:t>
        <a:bodyPr/>
        <a:lstStyle/>
        <a:p>
          <a:endParaRPr lang="en-US">
            <a:cs typeface="B Lotus" pitchFamily="2" charset="-78"/>
          </a:endParaRPr>
        </a:p>
      </dgm:t>
    </dgm:pt>
    <dgm:pt modelId="{2CCA14CF-77D4-4A0A-915B-FE34E89A78A1}">
      <dgm:prSet/>
      <dgm:spPr/>
      <dgm:t>
        <a:bodyPr/>
        <a:lstStyle/>
        <a:p>
          <a:pPr rtl="1"/>
          <a:r>
            <a:rPr lang="fa-IR" dirty="0" smtClean="0">
              <a:cs typeface="B Lotus" pitchFamily="2" charset="-78"/>
            </a:rPr>
            <a:t>به واحدهای کسب‌وکار بزرگ‌اندازه خدمات می‌رساند.</a:t>
          </a:r>
          <a:endParaRPr lang="en-US" dirty="0">
            <a:cs typeface="B Lotus" pitchFamily="2" charset="-78"/>
          </a:endParaRPr>
        </a:p>
      </dgm:t>
    </dgm:pt>
    <dgm:pt modelId="{BB30F5CC-6DC3-411C-81E0-16A1AC063E91}" type="parTrans" cxnId="{628318F7-664A-4732-8990-CC89FA028010}">
      <dgm:prSet/>
      <dgm:spPr/>
      <dgm:t>
        <a:bodyPr/>
        <a:lstStyle/>
        <a:p>
          <a:endParaRPr lang="en-US">
            <a:cs typeface="B Lotus" pitchFamily="2" charset="-78"/>
          </a:endParaRPr>
        </a:p>
      </dgm:t>
    </dgm:pt>
    <dgm:pt modelId="{F5C1ACE0-62D0-4623-9F4D-967FC04D5FE5}" type="sibTrans" cxnId="{628318F7-664A-4732-8990-CC89FA028010}">
      <dgm:prSet/>
      <dgm:spPr/>
      <dgm:t>
        <a:bodyPr/>
        <a:lstStyle/>
        <a:p>
          <a:endParaRPr lang="en-US">
            <a:cs typeface="B Lotus" pitchFamily="2" charset="-78"/>
          </a:endParaRPr>
        </a:p>
      </dgm:t>
    </dgm:pt>
    <dgm:pt modelId="{70F15F61-FED0-4313-91DA-D8AF1EBA4CB5}">
      <dgm:prSet/>
      <dgm:spPr/>
      <dgm:t>
        <a:bodyPr/>
        <a:lstStyle/>
        <a:p>
          <a:pPr rtl="1"/>
          <a:r>
            <a:rPr lang="fa-IR" dirty="0" smtClean="0">
              <a:cs typeface="B Lotus" pitchFamily="2" charset="-78"/>
            </a:rPr>
            <a:t>بانکداری اختصاصی</a:t>
          </a:r>
          <a:endParaRPr lang="en-US" dirty="0">
            <a:cs typeface="B Lotus" pitchFamily="2" charset="-78"/>
          </a:endParaRPr>
        </a:p>
      </dgm:t>
    </dgm:pt>
    <dgm:pt modelId="{AC3612CD-EAD1-408D-AB87-0C052BCEBBEB}" type="parTrans" cxnId="{0CDA32CB-66AD-41EC-BD76-0A34A8E09869}">
      <dgm:prSet/>
      <dgm:spPr/>
      <dgm:t>
        <a:bodyPr/>
        <a:lstStyle/>
        <a:p>
          <a:endParaRPr lang="en-US">
            <a:cs typeface="B Lotus" pitchFamily="2" charset="-78"/>
          </a:endParaRPr>
        </a:p>
      </dgm:t>
    </dgm:pt>
    <dgm:pt modelId="{77329CF3-DC0B-4840-ACD3-7AFCCB2045AE}" type="sibTrans" cxnId="{0CDA32CB-66AD-41EC-BD76-0A34A8E09869}">
      <dgm:prSet/>
      <dgm:spPr/>
      <dgm:t>
        <a:bodyPr/>
        <a:lstStyle/>
        <a:p>
          <a:endParaRPr lang="en-US">
            <a:cs typeface="B Lotus" pitchFamily="2" charset="-78"/>
          </a:endParaRPr>
        </a:p>
      </dgm:t>
    </dgm:pt>
    <dgm:pt modelId="{8C67ABAE-28F5-4A4A-9F09-1F96C00BFB61}">
      <dgm:prSet/>
      <dgm:spPr/>
      <dgm:t>
        <a:bodyPr/>
        <a:lstStyle/>
        <a:p>
          <a:pPr rtl="1"/>
          <a:r>
            <a:rPr lang="fa-IR" dirty="0" smtClean="0">
              <a:cs typeface="B Lotus" pitchFamily="2" charset="-78"/>
            </a:rPr>
            <a:t>برای افراد و خانواده‌هایی با ارزش ویژۀ بالا مدیریت ثروت انجام می‌دهد.</a:t>
          </a:r>
          <a:endParaRPr lang="en-US" dirty="0">
            <a:cs typeface="B Lotus" pitchFamily="2" charset="-78"/>
          </a:endParaRPr>
        </a:p>
      </dgm:t>
    </dgm:pt>
    <dgm:pt modelId="{1B9378D8-01DB-4669-B1D6-18E29F7B430C}" type="parTrans" cxnId="{AC79A138-2BF0-435C-B93D-101195456A48}">
      <dgm:prSet/>
      <dgm:spPr/>
      <dgm:t>
        <a:bodyPr/>
        <a:lstStyle/>
        <a:p>
          <a:endParaRPr lang="en-US">
            <a:cs typeface="B Lotus" pitchFamily="2" charset="-78"/>
          </a:endParaRPr>
        </a:p>
      </dgm:t>
    </dgm:pt>
    <dgm:pt modelId="{93DA1407-199B-4BAE-AA2D-E8FB6F6E8B9D}" type="sibTrans" cxnId="{AC79A138-2BF0-435C-B93D-101195456A48}">
      <dgm:prSet/>
      <dgm:spPr/>
      <dgm:t>
        <a:bodyPr/>
        <a:lstStyle/>
        <a:p>
          <a:endParaRPr lang="en-US">
            <a:cs typeface="B Lotus" pitchFamily="2" charset="-78"/>
          </a:endParaRPr>
        </a:p>
      </dgm:t>
    </dgm:pt>
    <dgm:pt modelId="{8BFF7179-BBE9-4F0E-86EF-F3A41F90091F}" type="pres">
      <dgm:prSet presAssocID="{49884CF7-85F0-4205-AA99-0B1E478C5D28}" presName="Name0" presStyleCnt="0">
        <dgm:presLayoutVars>
          <dgm:dir/>
          <dgm:animLvl val="lvl"/>
          <dgm:resizeHandles val="exact"/>
        </dgm:presLayoutVars>
      </dgm:prSet>
      <dgm:spPr/>
      <dgm:t>
        <a:bodyPr/>
        <a:lstStyle/>
        <a:p>
          <a:endParaRPr lang="en-US"/>
        </a:p>
      </dgm:t>
    </dgm:pt>
    <dgm:pt modelId="{9EFEE22C-7130-4E44-B404-3052204E59A8}" type="pres">
      <dgm:prSet presAssocID="{937B8128-0812-4C37-8A4F-7AFCBE1D79C1}" presName="linNode" presStyleCnt="0"/>
      <dgm:spPr/>
    </dgm:pt>
    <dgm:pt modelId="{4085F4B9-705D-42FC-BF35-B21DF4ACEDD5}" type="pres">
      <dgm:prSet presAssocID="{937B8128-0812-4C37-8A4F-7AFCBE1D79C1}" presName="parentText" presStyleLbl="node1" presStyleIdx="0" presStyleCnt="4">
        <dgm:presLayoutVars>
          <dgm:chMax val="1"/>
          <dgm:bulletEnabled val="1"/>
        </dgm:presLayoutVars>
      </dgm:prSet>
      <dgm:spPr/>
      <dgm:t>
        <a:bodyPr/>
        <a:lstStyle/>
        <a:p>
          <a:endParaRPr lang="en-US"/>
        </a:p>
      </dgm:t>
    </dgm:pt>
    <dgm:pt modelId="{F98247CC-1655-4CFA-B3DF-80C1811A0A3A}" type="pres">
      <dgm:prSet presAssocID="{937B8128-0812-4C37-8A4F-7AFCBE1D79C1}" presName="descendantText" presStyleLbl="alignAccFollowNode1" presStyleIdx="0" presStyleCnt="4">
        <dgm:presLayoutVars>
          <dgm:bulletEnabled val="1"/>
        </dgm:presLayoutVars>
      </dgm:prSet>
      <dgm:spPr/>
      <dgm:t>
        <a:bodyPr/>
        <a:lstStyle/>
        <a:p>
          <a:endParaRPr lang="en-US"/>
        </a:p>
      </dgm:t>
    </dgm:pt>
    <dgm:pt modelId="{0D87544D-CDF4-4073-8CE2-DC3D52659A84}" type="pres">
      <dgm:prSet presAssocID="{E6967897-360B-4A5E-B397-E504370E0776}" presName="sp" presStyleCnt="0"/>
      <dgm:spPr/>
    </dgm:pt>
    <dgm:pt modelId="{1AA34C9A-D570-4DCA-8F4A-BB0C1F5CDDE6}" type="pres">
      <dgm:prSet presAssocID="{D55C6D06-6CBC-4B3D-9CED-D71A135C996B}" presName="linNode" presStyleCnt="0"/>
      <dgm:spPr/>
    </dgm:pt>
    <dgm:pt modelId="{2F2E0A15-0CBA-47EA-AC73-04BE19C1808D}" type="pres">
      <dgm:prSet presAssocID="{D55C6D06-6CBC-4B3D-9CED-D71A135C996B}" presName="parentText" presStyleLbl="node1" presStyleIdx="1" presStyleCnt="4">
        <dgm:presLayoutVars>
          <dgm:chMax val="1"/>
          <dgm:bulletEnabled val="1"/>
        </dgm:presLayoutVars>
      </dgm:prSet>
      <dgm:spPr/>
      <dgm:t>
        <a:bodyPr/>
        <a:lstStyle/>
        <a:p>
          <a:endParaRPr lang="en-US"/>
        </a:p>
      </dgm:t>
    </dgm:pt>
    <dgm:pt modelId="{59D31317-F5AB-4C2A-BC20-6C70905D6255}" type="pres">
      <dgm:prSet presAssocID="{D55C6D06-6CBC-4B3D-9CED-D71A135C996B}" presName="descendantText" presStyleLbl="alignAccFollowNode1" presStyleIdx="1" presStyleCnt="4">
        <dgm:presLayoutVars>
          <dgm:bulletEnabled val="1"/>
        </dgm:presLayoutVars>
      </dgm:prSet>
      <dgm:spPr/>
      <dgm:t>
        <a:bodyPr/>
        <a:lstStyle/>
        <a:p>
          <a:endParaRPr lang="en-US"/>
        </a:p>
      </dgm:t>
    </dgm:pt>
    <dgm:pt modelId="{98B7A0A3-95BB-419B-8C8B-66DEF044BD5B}" type="pres">
      <dgm:prSet presAssocID="{084DFE08-B4FA-4364-B53F-255D06CC9544}" presName="sp" presStyleCnt="0"/>
      <dgm:spPr/>
    </dgm:pt>
    <dgm:pt modelId="{E90AFE48-839A-4839-B5A4-6D233F2685AA}" type="pres">
      <dgm:prSet presAssocID="{4802E5A3-4660-459B-8D25-9AE30D6319D0}" presName="linNode" presStyleCnt="0"/>
      <dgm:spPr/>
    </dgm:pt>
    <dgm:pt modelId="{4684D6D1-4744-4E62-A145-A9316AD63D78}" type="pres">
      <dgm:prSet presAssocID="{4802E5A3-4660-459B-8D25-9AE30D6319D0}" presName="parentText" presStyleLbl="node1" presStyleIdx="2" presStyleCnt="4">
        <dgm:presLayoutVars>
          <dgm:chMax val="1"/>
          <dgm:bulletEnabled val="1"/>
        </dgm:presLayoutVars>
      </dgm:prSet>
      <dgm:spPr/>
      <dgm:t>
        <a:bodyPr/>
        <a:lstStyle/>
        <a:p>
          <a:endParaRPr lang="en-US"/>
        </a:p>
      </dgm:t>
    </dgm:pt>
    <dgm:pt modelId="{E2DB63F4-37D5-4633-9FC7-345D39B4BF5B}" type="pres">
      <dgm:prSet presAssocID="{4802E5A3-4660-459B-8D25-9AE30D6319D0}" presName="descendantText" presStyleLbl="alignAccFollowNode1" presStyleIdx="2" presStyleCnt="4">
        <dgm:presLayoutVars>
          <dgm:bulletEnabled val="1"/>
        </dgm:presLayoutVars>
      </dgm:prSet>
      <dgm:spPr/>
      <dgm:t>
        <a:bodyPr/>
        <a:lstStyle/>
        <a:p>
          <a:endParaRPr lang="en-US"/>
        </a:p>
      </dgm:t>
    </dgm:pt>
    <dgm:pt modelId="{87CA614C-6FAB-428D-B3BF-4F8418A06D4B}" type="pres">
      <dgm:prSet presAssocID="{ED9676D7-9679-4ECD-B50D-BDDF9E392FBC}" presName="sp" presStyleCnt="0"/>
      <dgm:spPr/>
    </dgm:pt>
    <dgm:pt modelId="{70A681F4-4833-4586-8342-305CABA34B03}" type="pres">
      <dgm:prSet presAssocID="{70F15F61-FED0-4313-91DA-D8AF1EBA4CB5}" presName="linNode" presStyleCnt="0"/>
      <dgm:spPr/>
    </dgm:pt>
    <dgm:pt modelId="{D7267634-4AFD-4BB3-95CF-1325129F06E6}" type="pres">
      <dgm:prSet presAssocID="{70F15F61-FED0-4313-91DA-D8AF1EBA4CB5}" presName="parentText" presStyleLbl="node1" presStyleIdx="3" presStyleCnt="4">
        <dgm:presLayoutVars>
          <dgm:chMax val="1"/>
          <dgm:bulletEnabled val="1"/>
        </dgm:presLayoutVars>
      </dgm:prSet>
      <dgm:spPr/>
      <dgm:t>
        <a:bodyPr/>
        <a:lstStyle/>
        <a:p>
          <a:endParaRPr lang="en-US"/>
        </a:p>
      </dgm:t>
    </dgm:pt>
    <dgm:pt modelId="{708C0D28-A395-4B86-BE2C-8A0B177F3B4A}" type="pres">
      <dgm:prSet presAssocID="{70F15F61-FED0-4313-91DA-D8AF1EBA4CB5}" presName="descendantText" presStyleLbl="alignAccFollowNode1" presStyleIdx="3" presStyleCnt="4">
        <dgm:presLayoutVars>
          <dgm:bulletEnabled val="1"/>
        </dgm:presLayoutVars>
      </dgm:prSet>
      <dgm:spPr/>
      <dgm:t>
        <a:bodyPr/>
        <a:lstStyle/>
        <a:p>
          <a:endParaRPr lang="en-US"/>
        </a:p>
      </dgm:t>
    </dgm:pt>
  </dgm:ptLst>
  <dgm:cxnLst>
    <dgm:cxn modelId="{A624CAFF-D52E-4F6B-B2F1-41F35DC2C8D0}" type="presOf" srcId="{B947D704-5422-4056-B389-A574537C52FE}" destId="{59D31317-F5AB-4C2A-BC20-6C70905D6255}" srcOrd="0" destOrd="0" presId="urn:microsoft.com/office/officeart/2005/8/layout/vList5"/>
    <dgm:cxn modelId="{5C5FC283-51C3-42D0-99A9-38D74FD0158A}" srcId="{49884CF7-85F0-4205-AA99-0B1E478C5D28}" destId="{D55C6D06-6CBC-4B3D-9CED-D71A135C996B}" srcOrd="1" destOrd="0" parTransId="{FE8FACE6-879E-471B-BE8E-437A848B54B2}" sibTransId="{084DFE08-B4FA-4364-B53F-255D06CC9544}"/>
    <dgm:cxn modelId="{6400F095-D36F-4812-8AA5-563D2AAD1A7A}" type="presOf" srcId="{B696C5CA-731F-452D-89F5-B0959ABDB3F4}" destId="{F98247CC-1655-4CFA-B3DF-80C1811A0A3A}" srcOrd="0" destOrd="0" presId="urn:microsoft.com/office/officeart/2005/8/layout/vList5"/>
    <dgm:cxn modelId="{C900314C-7B04-4342-AB27-FEDBCF0858DE}" type="presOf" srcId="{937B8128-0812-4C37-8A4F-7AFCBE1D79C1}" destId="{4085F4B9-705D-42FC-BF35-B21DF4ACEDD5}" srcOrd="0" destOrd="0" presId="urn:microsoft.com/office/officeart/2005/8/layout/vList5"/>
    <dgm:cxn modelId="{A6091751-AD8A-4743-B45D-3B94435FFB1E}" type="presOf" srcId="{8C67ABAE-28F5-4A4A-9F09-1F96C00BFB61}" destId="{708C0D28-A395-4B86-BE2C-8A0B177F3B4A}" srcOrd="0" destOrd="0" presId="urn:microsoft.com/office/officeart/2005/8/layout/vList5"/>
    <dgm:cxn modelId="{527F81D2-109A-4340-B0AC-A90917A7B7DF}" type="presOf" srcId="{2CCA14CF-77D4-4A0A-915B-FE34E89A78A1}" destId="{E2DB63F4-37D5-4633-9FC7-345D39B4BF5B}" srcOrd="0" destOrd="0" presId="urn:microsoft.com/office/officeart/2005/8/layout/vList5"/>
    <dgm:cxn modelId="{7C0E7AA7-E429-4128-B0FE-D40097B6408E}" type="presOf" srcId="{4802E5A3-4660-459B-8D25-9AE30D6319D0}" destId="{4684D6D1-4744-4E62-A145-A9316AD63D78}" srcOrd="0" destOrd="0" presId="urn:microsoft.com/office/officeart/2005/8/layout/vList5"/>
    <dgm:cxn modelId="{FE653A9C-9932-4049-B0BD-B4870736D1EA}" srcId="{D55C6D06-6CBC-4B3D-9CED-D71A135C996B}" destId="{B947D704-5422-4056-B389-A574537C52FE}" srcOrd="0" destOrd="0" parTransId="{53141692-605D-4DC5-B925-E3F10A14E6E3}" sibTransId="{C880D20E-349D-466B-9BCC-EAACCAD1679D}"/>
    <dgm:cxn modelId="{0CDA32CB-66AD-41EC-BD76-0A34A8E09869}" srcId="{49884CF7-85F0-4205-AA99-0B1E478C5D28}" destId="{70F15F61-FED0-4313-91DA-D8AF1EBA4CB5}" srcOrd="3" destOrd="0" parTransId="{AC3612CD-EAD1-408D-AB87-0C052BCEBBEB}" sibTransId="{77329CF3-DC0B-4840-ACD3-7AFCCB2045AE}"/>
    <dgm:cxn modelId="{81461E32-C9A7-4FFF-BDE8-4BE16E9E8547}" type="presOf" srcId="{70F15F61-FED0-4313-91DA-D8AF1EBA4CB5}" destId="{D7267634-4AFD-4BB3-95CF-1325129F06E6}" srcOrd="0" destOrd="0" presId="urn:microsoft.com/office/officeart/2005/8/layout/vList5"/>
    <dgm:cxn modelId="{628318F7-664A-4732-8990-CC89FA028010}" srcId="{4802E5A3-4660-459B-8D25-9AE30D6319D0}" destId="{2CCA14CF-77D4-4A0A-915B-FE34E89A78A1}" srcOrd="0" destOrd="0" parTransId="{BB30F5CC-6DC3-411C-81E0-16A1AC063E91}" sibTransId="{F5C1ACE0-62D0-4623-9F4D-967FC04D5FE5}"/>
    <dgm:cxn modelId="{38000304-2D5B-4412-88FB-EF3865104196}" srcId="{49884CF7-85F0-4205-AA99-0B1E478C5D28}" destId="{4802E5A3-4660-459B-8D25-9AE30D6319D0}" srcOrd="2" destOrd="0" parTransId="{216DF5D9-29CE-4A7C-A4FB-F34D99B7C7EF}" sibTransId="{ED9676D7-9679-4ECD-B50D-BDDF9E392FBC}"/>
    <dgm:cxn modelId="{89B5A68A-AA91-4B7B-8392-DB24EB7582FA}" srcId="{49884CF7-85F0-4205-AA99-0B1E478C5D28}" destId="{937B8128-0812-4C37-8A4F-7AFCBE1D79C1}" srcOrd="0" destOrd="0" parTransId="{C72E60A3-B1AA-4885-BE00-5EC0A71FEFBA}" sibTransId="{E6967897-360B-4A5E-B397-E504370E0776}"/>
    <dgm:cxn modelId="{AC79A138-2BF0-435C-B93D-101195456A48}" srcId="{70F15F61-FED0-4313-91DA-D8AF1EBA4CB5}" destId="{8C67ABAE-28F5-4A4A-9F09-1F96C00BFB61}" srcOrd="0" destOrd="0" parTransId="{1B9378D8-01DB-4669-B1D6-18E29F7B430C}" sibTransId="{93DA1407-199B-4BAE-AA2D-E8FB6F6E8B9D}"/>
    <dgm:cxn modelId="{78B4EE00-FC3D-4373-BE5F-FCD38B0BB3F5}" srcId="{937B8128-0812-4C37-8A4F-7AFCBE1D79C1}" destId="{B696C5CA-731F-452D-89F5-B0959ABDB3F4}" srcOrd="0" destOrd="0" parTransId="{2567A1DA-015A-44A1-8DE1-10C6C3FE83AC}" sibTransId="{7E44C4A7-48EC-4C48-ADDA-94474F38202A}"/>
    <dgm:cxn modelId="{93A8C3AE-E76C-43F8-93FD-5D81FA9BD045}" type="presOf" srcId="{49884CF7-85F0-4205-AA99-0B1E478C5D28}" destId="{8BFF7179-BBE9-4F0E-86EF-F3A41F90091F}" srcOrd="0" destOrd="0" presId="urn:microsoft.com/office/officeart/2005/8/layout/vList5"/>
    <dgm:cxn modelId="{6F602FA5-916A-4BC2-8519-2FEEE9690798}" type="presOf" srcId="{D55C6D06-6CBC-4B3D-9CED-D71A135C996B}" destId="{2F2E0A15-0CBA-47EA-AC73-04BE19C1808D}" srcOrd="0" destOrd="0" presId="urn:microsoft.com/office/officeart/2005/8/layout/vList5"/>
    <dgm:cxn modelId="{0DE388C8-F58A-411F-8167-39761BFCBB20}" type="presParOf" srcId="{8BFF7179-BBE9-4F0E-86EF-F3A41F90091F}" destId="{9EFEE22C-7130-4E44-B404-3052204E59A8}" srcOrd="0" destOrd="0" presId="urn:microsoft.com/office/officeart/2005/8/layout/vList5"/>
    <dgm:cxn modelId="{B11B0257-0426-469A-A48F-3C68957E15EE}" type="presParOf" srcId="{9EFEE22C-7130-4E44-B404-3052204E59A8}" destId="{4085F4B9-705D-42FC-BF35-B21DF4ACEDD5}" srcOrd="0" destOrd="0" presId="urn:microsoft.com/office/officeart/2005/8/layout/vList5"/>
    <dgm:cxn modelId="{8CE1655B-024D-4910-BCB7-98DC7CD99182}" type="presParOf" srcId="{9EFEE22C-7130-4E44-B404-3052204E59A8}" destId="{F98247CC-1655-4CFA-B3DF-80C1811A0A3A}" srcOrd="1" destOrd="0" presId="urn:microsoft.com/office/officeart/2005/8/layout/vList5"/>
    <dgm:cxn modelId="{919F6AE6-EF00-4E1D-954D-2ED850D0AFAA}" type="presParOf" srcId="{8BFF7179-BBE9-4F0E-86EF-F3A41F90091F}" destId="{0D87544D-CDF4-4073-8CE2-DC3D52659A84}" srcOrd="1" destOrd="0" presId="urn:microsoft.com/office/officeart/2005/8/layout/vList5"/>
    <dgm:cxn modelId="{D23BD19C-B3CE-4D56-8AE2-EB33221048DD}" type="presParOf" srcId="{8BFF7179-BBE9-4F0E-86EF-F3A41F90091F}" destId="{1AA34C9A-D570-4DCA-8F4A-BB0C1F5CDDE6}" srcOrd="2" destOrd="0" presId="urn:microsoft.com/office/officeart/2005/8/layout/vList5"/>
    <dgm:cxn modelId="{1C6710CF-4D37-49ED-8043-D9CA3F1DF1AC}" type="presParOf" srcId="{1AA34C9A-D570-4DCA-8F4A-BB0C1F5CDDE6}" destId="{2F2E0A15-0CBA-47EA-AC73-04BE19C1808D}" srcOrd="0" destOrd="0" presId="urn:microsoft.com/office/officeart/2005/8/layout/vList5"/>
    <dgm:cxn modelId="{E87748DF-89C1-4939-A784-2BCC4F844E62}" type="presParOf" srcId="{1AA34C9A-D570-4DCA-8F4A-BB0C1F5CDDE6}" destId="{59D31317-F5AB-4C2A-BC20-6C70905D6255}" srcOrd="1" destOrd="0" presId="urn:microsoft.com/office/officeart/2005/8/layout/vList5"/>
    <dgm:cxn modelId="{BCD550D7-E4BE-4F7C-A847-B2FD2A103820}" type="presParOf" srcId="{8BFF7179-BBE9-4F0E-86EF-F3A41F90091F}" destId="{98B7A0A3-95BB-419B-8C8B-66DEF044BD5B}" srcOrd="3" destOrd="0" presId="urn:microsoft.com/office/officeart/2005/8/layout/vList5"/>
    <dgm:cxn modelId="{3E461F68-A8D2-4F9F-AE51-DCFB494E4F35}" type="presParOf" srcId="{8BFF7179-BBE9-4F0E-86EF-F3A41F90091F}" destId="{E90AFE48-839A-4839-B5A4-6D233F2685AA}" srcOrd="4" destOrd="0" presId="urn:microsoft.com/office/officeart/2005/8/layout/vList5"/>
    <dgm:cxn modelId="{B0BE140C-BBAC-42F3-9605-1116FC3FA42D}" type="presParOf" srcId="{E90AFE48-839A-4839-B5A4-6D233F2685AA}" destId="{4684D6D1-4744-4E62-A145-A9316AD63D78}" srcOrd="0" destOrd="0" presId="urn:microsoft.com/office/officeart/2005/8/layout/vList5"/>
    <dgm:cxn modelId="{3A4C1802-33EF-460D-8EE3-ED81738C2BFE}" type="presParOf" srcId="{E90AFE48-839A-4839-B5A4-6D233F2685AA}" destId="{E2DB63F4-37D5-4633-9FC7-345D39B4BF5B}" srcOrd="1" destOrd="0" presId="urn:microsoft.com/office/officeart/2005/8/layout/vList5"/>
    <dgm:cxn modelId="{217C40D2-FE46-4FF5-882F-98143C0C838B}" type="presParOf" srcId="{8BFF7179-BBE9-4F0E-86EF-F3A41F90091F}" destId="{87CA614C-6FAB-428D-B3BF-4F8418A06D4B}" srcOrd="5" destOrd="0" presId="urn:microsoft.com/office/officeart/2005/8/layout/vList5"/>
    <dgm:cxn modelId="{0968FDF7-ACF3-43D8-88C5-46928CEBA1C1}" type="presParOf" srcId="{8BFF7179-BBE9-4F0E-86EF-F3A41F90091F}" destId="{70A681F4-4833-4586-8342-305CABA34B03}" srcOrd="6" destOrd="0" presId="urn:microsoft.com/office/officeart/2005/8/layout/vList5"/>
    <dgm:cxn modelId="{13BDDAAE-A652-4BCC-8572-F8CD730CE4BC}" type="presParOf" srcId="{70A681F4-4833-4586-8342-305CABA34B03}" destId="{D7267634-4AFD-4BB3-95CF-1325129F06E6}" srcOrd="0" destOrd="0" presId="urn:microsoft.com/office/officeart/2005/8/layout/vList5"/>
    <dgm:cxn modelId="{90DC84ED-30BA-4AC8-B3E6-A341AC19764A}" type="presParOf" srcId="{70A681F4-4833-4586-8342-305CABA34B03}" destId="{708C0D28-A395-4B86-BE2C-8A0B177F3B4A}" srcOrd="1" destOrd="0" presId="urn:microsoft.com/office/officeart/2005/8/layout/vList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C502E6AC-A606-41B9-A810-FC310F34D74F}" type="doc">
      <dgm:prSet loTypeId="urn:microsoft.com/office/officeart/2005/8/layout/hierarchy3" loCatId="hierarchy" qsTypeId="urn:microsoft.com/office/officeart/2005/8/quickstyle/3d1" qsCatId="3D" csTypeId="urn:microsoft.com/office/officeart/2005/8/colors/accent1_2" csCatId="accent1" phldr="1"/>
      <dgm:spPr/>
      <dgm:t>
        <a:bodyPr/>
        <a:lstStyle/>
        <a:p>
          <a:pPr rtl="1"/>
          <a:endParaRPr lang="fa-IR"/>
        </a:p>
      </dgm:t>
    </dgm:pt>
    <dgm:pt modelId="{F6A2F2EE-200E-41F7-84B9-79F564A88976}">
      <dgm:prSet/>
      <dgm:spPr/>
      <dgm:t>
        <a:bodyPr/>
        <a:lstStyle/>
        <a:p>
          <a:pPr rtl="1"/>
          <a:r>
            <a:rPr lang="fa-IR" dirty="0" smtClean="0">
              <a:latin typeface="Arial Unicode MS" pitchFamily="34" charset="-128"/>
              <a:ea typeface="Arial Unicode MS" pitchFamily="34" charset="-128"/>
              <a:cs typeface="B Titr" pitchFamily="2" charset="-78"/>
            </a:rPr>
            <a:t>شرکت‌های تأمین سرمایه نهادهای مالی‌ای هستند كه معاملات بازار سرمايه را تسهيل می‌كنند.</a:t>
          </a:r>
          <a:endParaRPr lang="fa-IR" dirty="0">
            <a:latin typeface="Arial Unicode MS" pitchFamily="34" charset="-128"/>
            <a:ea typeface="Arial Unicode MS" pitchFamily="34" charset="-128"/>
            <a:cs typeface="B Titr" pitchFamily="2" charset="-78"/>
          </a:endParaRPr>
        </a:p>
      </dgm:t>
    </dgm:pt>
    <dgm:pt modelId="{74A72F20-85CF-499C-B445-E641584007B9}" type="parTrans" cxnId="{FF6F54B3-AD72-4945-9E39-D41840A09232}">
      <dgm:prSet/>
      <dgm:spPr/>
      <dgm:t>
        <a:bodyPr/>
        <a:lstStyle/>
        <a:p>
          <a:pPr rtl="1"/>
          <a:endParaRPr lang="fa-IR">
            <a:latin typeface="Arial Unicode MS" pitchFamily="34" charset="-128"/>
            <a:ea typeface="Arial Unicode MS" pitchFamily="34" charset="-128"/>
            <a:cs typeface="Arial Unicode MS" pitchFamily="34" charset="-128"/>
          </a:endParaRPr>
        </a:p>
      </dgm:t>
    </dgm:pt>
    <dgm:pt modelId="{9D7471A2-AE31-4962-A0AA-892EB94C8FF3}" type="sibTrans" cxnId="{FF6F54B3-AD72-4945-9E39-D41840A09232}">
      <dgm:prSet/>
      <dgm:spPr/>
      <dgm:t>
        <a:bodyPr/>
        <a:lstStyle/>
        <a:p>
          <a:pPr rtl="1"/>
          <a:endParaRPr lang="fa-IR">
            <a:latin typeface="Arial Unicode MS" pitchFamily="34" charset="-128"/>
            <a:ea typeface="Arial Unicode MS" pitchFamily="34" charset="-128"/>
            <a:cs typeface="Arial Unicode MS" pitchFamily="34" charset="-128"/>
          </a:endParaRPr>
        </a:p>
      </dgm:t>
    </dgm:pt>
    <dgm:pt modelId="{B407860C-6552-4D7B-8F29-8C925CB5D83C}" type="pres">
      <dgm:prSet presAssocID="{C502E6AC-A606-41B9-A810-FC310F34D74F}" presName="diagram" presStyleCnt="0">
        <dgm:presLayoutVars>
          <dgm:chPref val="1"/>
          <dgm:dir/>
          <dgm:animOne val="branch"/>
          <dgm:animLvl val="lvl"/>
          <dgm:resizeHandles/>
        </dgm:presLayoutVars>
      </dgm:prSet>
      <dgm:spPr/>
      <dgm:t>
        <a:bodyPr/>
        <a:lstStyle/>
        <a:p>
          <a:endParaRPr lang="en-US"/>
        </a:p>
      </dgm:t>
    </dgm:pt>
    <dgm:pt modelId="{89194D83-BD64-456D-865D-D3A5D653D17E}" type="pres">
      <dgm:prSet presAssocID="{F6A2F2EE-200E-41F7-84B9-79F564A88976}" presName="root" presStyleCnt="0"/>
      <dgm:spPr/>
    </dgm:pt>
    <dgm:pt modelId="{A05F4C88-EDAA-4B24-8E11-B0EF1166B062}" type="pres">
      <dgm:prSet presAssocID="{F6A2F2EE-200E-41F7-84B9-79F564A88976}" presName="rootComposite" presStyleCnt="0"/>
      <dgm:spPr/>
    </dgm:pt>
    <dgm:pt modelId="{0FAF3E4D-EF3C-4082-896B-3E1F1F4E55E1}" type="pres">
      <dgm:prSet presAssocID="{F6A2F2EE-200E-41F7-84B9-79F564A88976}" presName="rootText" presStyleLbl="node1" presStyleIdx="0" presStyleCnt="1"/>
      <dgm:spPr/>
      <dgm:t>
        <a:bodyPr/>
        <a:lstStyle/>
        <a:p>
          <a:pPr rtl="1"/>
          <a:endParaRPr lang="fa-IR"/>
        </a:p>
      </dgm:t>
    </dgm:pt>
    <dgm:pt modelId="{18EBA542-D88D-4ADB-A55D-C680B3709302}" type="pres">
      <dgm:prSet presAssocID="{F6A2F2EE-200E-41F7-84B9-79F564A88976}" presName="rootConnector" presStyleLbl="node1" presStyleIdx="0" presStyleCnt="1"/>
      <dgm:spPr/>
      <dgm:t>
        <a:bodyPr/>
        <a:lstStyle/>
        <a:p>
          <a:endParaRPr lang="en-US"/>
        </a:p>
      </dgm:t>
    </dgm:pt>
    <dgm:pt modelId="{E51117B0-C545-48E0-BF63-FF284197F6C5}" type="pres">
      <dgm:prSet presAssocID="{F6A2F2EE-200E-41F7-84B9-79F564A88976}" presName="childShape" presStyleCnt="0"/>
      <dgm:spPr/>
    </dgm:pt>
  </dgm:ptLst>
  <dgm:cxnLst>
    <dgm:cxn modelId="{15D7A724-5B4E-48DA-8846-590BF4EFB12C}" type="presOf" srcId="{F6A2F2EE-200E-41F7-84B9-79F564A88976}" destId="{0FAF3E4D-EF3C-4082-896B-3E1F1F4E55E1}" srcOrd="0" destOrd="0" presId="urn:microsoft.com/office/officeart/2005/8/layout/hierarchy3"/>
    <dgm:cxn modelId="{FF6F54B3-AD72-4945-9E39-D41840A09232}" srcId="{C502E6AC-A606-41B9-A810-FC310F34D74F}" destId="{F6A2F2EE-200E-41F7-84B9-79F564A88976}" srcOrd="0" destOrd="0" parTransId="{74A72F20-85CF-499C-B445-E641584007B9}" sibTransId="{9D7471A2-AE31-4962-A0AA-892EB94C8FF3}"/>
    <dgm:cxn modelId="{2CA38B89-0167-4060-8492-2CB91BDAF37B}" type="presOf" srcId="{F6A2F2EE-200E-41F7-84B9-79F564A88976}" destId="{18EBA542-D88D-4ADB-A55D-C680B3709302}" srcOrd="1" destOrd="0" presId="urn:microsoft.com/office/officeart/2005/8/layout/hierarchy3"/>
    <dgm:cxn modelId="{F9551F77-D0D3-4804-B99C-6FA2CB362F70}" type="presOf" srcId="{C502E6AC-A606-41B9-A810-FC310F34D74F}" destId="{B407860C-6552-4D7B-8F29-8C925CB5D83C}" srcOrd="0" destOrd="0" presId="urn:microsoft.com/office/officeart/2005/8/layout/hierarchy3"/>
    <dgm:cxn modelId="{91BA41C1-DBFD-44F7-8D5A-C71BB35A2C8B}" type="presParOf" srcId="{B407860C-6552-4D7B-8F29-8C925CB5D83C}" destId="{89194D83-BD64-456D-865D-D3A5D653D17E}" srcOrd="0" destOrd="0" presId="urn:microsoft.com/office/officeart/2005/8/layout/hierarchy3"/>
    <dgm:cxn modelId="{E34881A6-2806-4CC4-9DC3-1AA7179582F3}" type="presParOf" srcId="{89194D83-BD64-456D-865D-D3A5D653D17E}" destId="{A05F4C88-EDAA-4B24-8E11-B0EF1166B062}" srcOrd="0" destOrd="0" presId="urn:microsoft.com/office/officeart/2005/8/layout/hierarchy3"/>
    <dgm:cxn modelId="{BDB7C904-DF90-42A8-920F-13D3A4D541A6}" type="presParOf" srcId="{A05F4C88-EDAA-4B24-8E11-B0EF1166B062}" destId="{0FAF3E4D-EF3C-4082-896B-3E1F1F4E55E1}" srcOrd="0" destOrd="0" presId="urn:microsoft.com/office/officeart/2005/8/layout/hierarchy3"/>
    <dgm:cxn modelId="{A01B9533-152B-4CB3-A3F2-6BD5A7D18767}" type="presParOf" srcId="{A05F4C88-EDAA-4B24-8E11-B0EF1166B062}" destId="{18EBA542-D88D-4ADB-A55D-C680B3709302}" srcOrd="1" destOrd="0" presId="urn:microsoft.com/office/officeart/2005/8/layout/hierarchy3"/>
    <dgm:cxn modelId="{D270ACD8-D369-4A79-A08E-7538A7F35A8F}" type="presParOf" srcId="{89194D83-BD64-456D-865D-D3A5D653D17E}" destId="{E51117B0-C545-48E0-BF63-FF284197F6C5}" srcOrd="1"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DD208D8A-E100-483A-A6D3-03C50CFF22D5}" type="doc">
      <dgm:prSet loTypeId="urn:microsoft.com/office/officeart/2005/8/layout/pyramid2" loCatId="pyramid" qsTypeId="urn:microsoft.com/office/officeart/2005/8/quickstyle/simple5" qsCatId="simple" csTypeId="urn:microsoft.com/office/officeart/2005/8/colors/colorful1#1" csCatId="colorful" phldr="1"/>
      <dgm:spPr/>
      <dgm:t>
        <a:bodyPr/>
        <a:lstStyle/>
        <a:p>
          <a:pPr rtl="1"/>
          <a:endParaRPr lang="fa-IR"/>
        </a:p>
      </dgm:t>
    </dgm:pt>
    <dgm:pt modelId="{58B8B2ED-7C66-462B-BF5A-9395416AAE98}">
      <dgm:prSet/>
      <dgm:spPr/>
      <dgm:t>
        <a:bodyPr/>
        <a:lstStyle/>
        <a:p>
          <a:pPr rtl="1"/>
          <a:r>
            <a:rPr lang="fa-IR" dirty="0" smtClean="0">
              <a:latin typeface="Arial Unicode MS" pitchFamily="34" charset="-128"/>
              <a:ea typeface="Arial Unicode MS" pitchFamily="34" charset="-128"/>
              <a:cs typeface="Arial Unicode MS" pitchFamily="34" charset="-128"/>
            </a:rPr>
            <a:t>افزایش سرمایه</a:t>
          </a:r>
          <a:endParaRPr lang="fa-IR" dirty="0">
            <a:latin typeface="Arial Unicode MS" pitchFamily="34" charset="-128"/>
            <a:ea typeface="Arial Unicode MS" pitchFamily="34" charset="-128"/>
            <a:cs typeface="Arial Unicode MS" pitchFamily="34" charset="-128"/>
          </a:endParaRPr>
        </a:p>
      </dgm:t>
    </dgm:pt>
    <dgm:pt modelId="{58C14A25-35DF-4146-B013-E4CA2E9E1D30}" type="parTrans" cxnId="{5D179379-7462-4C92-9B9A-36BFC20C3F7A}">
      <dgm:prSet/>
      <dgm:spPr/>
      <dgm:t>
        <a:bodyPr/>
        <a:lstStyle/>
        <a:p>
          <a:pPr rtl="1"/>
          <a:endParaRPr lang="fa-IR">
            <a:latin typeface="Arial Unicode MS" pitchFamily="34" charset="-128"/>
            <a:ea typeface="Arial Unicode MS" pitchFamily="34" charset="-128"/>
            <a:cs typeface="Arial Unicode MS" pitchFamily="34" charset="-128"/>
          </a:endParaRPr>
        </a:p>
      </dgm:t>
    </dgm:pt>
    <dgm:pt modelId="{FDD50390-1523-4556-9BF6-1BFA9EB0E1F9}" type="sibTrans" cxnId="{5D179379-7462-4C92-9B9A-36BFC20C3F7A}">
      <dgm:prSet/>
      <dgm:spPr/>
      <dgm:t>
        <a:bodyPr/>
        <a:lstStyle/>
        <a:p>
          <a:pPr rtl="1"/>
          <a:endParaRPr lang="fa-IR">
            <a:latin typeface="Arial Unicode MS" pitchFamily="34" charset="-128"/>
            <a:ea typeface="Arial Unicode MS" pitchFamily="34" charset="-128"/>
            <a:cs typeface="Arial Unicode MS" pitchFamily="34" charset="-128"/>
          </a:endParaRPr>
        </a:p>
      </dgm:t>
    </dgm:pt>
    <dgm:pt modelId="{09307D7F-7657-4089-8A15-6954D604802B}">
      <dgm:prSet/>
      <dgm:spPr/>
      <dgm:t>
        <a:bodyPr/>
        <a:lstStyle/>
        <a:p>
          <a:pPr rtl="1"/>
          <a:r>
            <a:rPr lang="fa-IR" dirty="0" smtClean="0">
              <a:latin typeface="Arial Unicode MS" pitchFamily="34" charset="-128"/>
              <a:ea typeface="Arial Unicode MS" pitchFamily="34" charset="-128"/>
              <a:cs typeface="Arial Unicode MS" pitchFamily="34" charset="-128"/>
            </a:rPr>
            <a:t>ارایۀ مشاوره در زمینۀ ادغام و تصاحب</a:t>
          </a:r>
          <a:endParaRPr lang="fa-IR" dirty="0">
            <a:latin typeface="Arial Unicode MS" pitchFamily="34" charset="-128"/>
            <a:ea typeface="Arial Unicode MS" pitchFamily="34" charset="-128"/>
            <a:cs typeface="Arial Unicode MS" pitchFamily="34" charset="-128"/>
          </a:endParaRPr>
        </a:p>
      </dgm:t>
    </dgm:pt>
    <dgm:pt modelId="{9A8C9066-DBD1-4BB0-878A-1FDFBF834A7E}" type="parTrans" cxnId="{8E93DC68-F852-4FA2-A906-943CD487F890}">
      <dgm:prSet/>
      <dgm:spPr/>
      <dgm:t>
        <a:bodyPr/>
        <a:lstStyle/>
        <a:p>
          <a:pPr rtl="1"/>
          <a:endParaRPr lang="fa-IR">
            <a:latin typeface="Arial Unicode MS" pitchFamily="34" charset="-128"/>
            <a:ea typeface="Arial Unicode MS" pitchFamily="34" charset="-128"/>
            <a:cs typeface="Arial Unicode MS" pitchFamily="34" charset="-128"/>
          </a:endParaRPr>
        </a:p>
      </dgm:t>
    </dgm:pt>
    <dgm:pt modelId="{5AB6E136-1A54-4A50-BE5F-D95ED77989E4}" type="sibTrans" cxnId="{8E93DC68-F852-4FA2-A906-943CD487F890}">
      <dgm:prSet/>
      <dgm:spPr/>
      <dgm:t>
        <a:bodyPr/>
        <a:lstStyle/>
        <a:p>
          <a:pPr rtl="1"/>
          <a:endParaRPr lang="fa-IR">
            <a:latin typeface="Arial Unicode MS" pitchFamily="34" charset="-128"/>
            <a:ea typeface="Arial Unicode MS" pitchFamily="34" charset="-128"/>
            <a:cs typeface="Arial Unicode MS" pitchFamily="34" charset="-128"/>
          </a:endParaRPr>
        </a:p>
      </dgm:t>
    </dgm:pt>
    <dgm:pt modelId="{D3495FA2-F855-4951-ACE7-55BA474A40E0}">
      <dgm:prSet/>
      <dgm:spPr/>
      <dgm:t>
        <a:bodyPr/>
        <a:lstStyle/>
        <a:p>
          <a:pPr rtl="1"/>
          <a:r>
            <a:rPr lang="fa-IR" dirty="0" smtClean="0">
              <a:latin typeface="Arial Unicode MS" pitchFamily="34" charset="-128"/>
              <a:ea typeface="Arial Unicode MS" pitchFamily="34" charset="-128"/>
              <a:cs typeface="Arial Unicode MS" pitchFamily="34" charset="-128"/>
            </a:rPr>
            <a:t>مبادرت به فروش و معاملۀ اوراق بهادار</a:t>
          </a:r>
          <a:endParaRPr lang="fa-IR" dirty="0">
            <a:latin typeface="Arial Unicode MS" pitchFamily="34" charset="-128"/>
            <a:ea typeface="Arial Unicode MS" pitchFamily="34" charset="-128"/>
            <a:cs typeface="Arial Unicode MS" pitchFamily="34" charset="-128"/>
          </a:endParaRPr>
        </a:p>
      </dgm:t>
    </dgm:pt>
    <dgm:pt modelId="{2ED454F7-138E-4A44-AA02-FD1883EAC9A9}" type="parTrans" cxnId="{7103F887-1C34-4094-8EEA-D80E9574724D}">
      <dgm:prSet/>
      <dgm:spPr/>
      <dgm:t>
        <a:bodyPr/>
        <a:lstStyle/>
        <a:p>
          <a:pPr rtl="1"/>
          <a:endParaRPr lang="fa-IR">
            <a:latin typeface="Arial Unicode MS" pitchFamily="34" charset="-128"/>
            <a:ea typeface="Arial Unicode MS" pitchFamily="34" charset="-128"/>
            <a:cs typeface="Arial Unicode MS" pitchFamily="34" charset="-128"/>
          </a:endParaRPr>
        </a:p>
      </dgm:t>
    </dgm:pt>
    <dgm:pt modelId="{C2DFAAEF-93ED-4E47-95B8-200ACD732205}" type="sibTrans" cxnId="{7103F887-1C34-4094-8EEA-D80E9574724D}">
      <dgm:prSet/>
      <dgm:spPr/>
      <dgm:t>
        <a:bodyPr/>
        <a:lstStyle/>
        <a:p>
          <a:pPr rtl="1"/>
          <a:endParaRPr lang="fa-IR">
            <a:latin typeface="Arial Unicode MS" pitchFamily="34" charset="-128"/>
            <a:ea typeface="Arial Unicode MS" pitchFamily="34" charset="-128"/>
            <a:cs typeface="Arial Unicode MS" pitchFamily="34" charset="-128"/>
          </a:endParaRPr>
        </a:p>
      </dgm:t>
    </dgm:pt>
    <dgm:pt modelId="{0E3614FA-206E-428B-837B-3C2323B4DB92}">
      <dgm:prSet/>
      <dgm:spPr/>
      <dgm:t>
        <a:bodyPr/>
        <a:lstStyle/>
        <a:p>
          <a:pPr rtl="1"/>
          <a:r>
            <a:rPr lang="fa-IR" dirty="0" smtClean="0">
              <a:latin typeface="Arial Unicode MS" pitchFamily="34" charset="-128"/>
              <a:ea typeface="Arial Unicode MS" pitchFamily="34" charset="-128"/>
              <a:cs typeface="Arial Unicode MS" pitchFamily="34" charset="-128"/>
            </a:rPr>
            <a:t>ارایۀ خدمات </a:t>
          </a:r>
          <a:r>
            <a:rPr lang="fa-IR" dirty="0" smtClean="0"/>
            <a:t>مشاوره‌ای</a:t>
          </a:r>
          <a:r>
            <a:rPr lang="fa-IR" dirty="0" smtClean="0">
              <a:latin typeface="Arial Unicode MS" pitchFamily="34" charset="-128"/>
              <a:ea typeface="Arial Unicode MS" pitchFamily="34" charset="-128"/>
              <a:cs typeface="Arial Unicode MS" pitchFamily="34" charset="-128"/>
            </a:rPr>
            <a:t> عمومی</a:t>
          </a:r>
          <a:endParaRPr lang="fa-IR" dirty="0">
            <a:latin typeface="Arial Unicode MS" pitchFamily="34" charset="-128"/>
            <a:ea typeface="Arial Unicode MS" pitchFamily="34" charset="-128"/>
            <a:cs typeface="Arial Unicode MS" pitchFamily="34" charset="-128"/>
          </a:endParaRPr>
        </a:p>
      </dgm:t>
    </dgm:pt>
    <dgm:pt modelId="{5429EDE2-6D80-4E46-BC8E-BE2DCEC32651}" type="parTrans" cxnId="{E9640EFB-629A-4682-96D8-8B7045E56DFE}">
      <dgm:prSet/>
      <dgm:spPr/>
      <dgm:t>
        <a:bodyPr/>
        <a:lstStyle/>
        <a:p>
          <a:pPr rtl="1"/>
          <a:endParaRPr lang="fa-IR">
            <a:latin typeface="Arial Unicode MS" pitchFamily="34" charset="-128"/>
            <a:ea typeface="Arial Unicode MS" pitchFamily="34" charset="-128"/>
            <a:cs typeface="Arial Unicode MS" pitchFamily="34" charset="-128"/>
          </a:endParaRPr>
        </a:p>
      </dgm:t>
    </dgm:pt>
    <dgm:pt modelId="{AEC1F8A2-2DB8-4378-8B04-58FD53929F1C}" type="sibTrans" cxnId="{E9640EFB-629A-4682-96D8-8B7045E56DFE}">
      <dgm:prSet/>
      <dgm:spPr/>
      <dgm:t>
        <a:bodyPr/>
        <a:lstStyle/>
        <a:p>
          <a:pPr rtl="1"/>
          <a:endParaRPr lang="fa-IR">
            <a:latin typeface="Arial Unicode MS" pitchFamily="34" charset="-128"/>
            <a:ea typeface="Arial Unicode MS" pitchFamily="34" charset="-128"/>
            <a:cs typeface="Arial Unicode MS" pitchFamily="34" charset="-128"/>
          </a:endParaRPr>
        </a:p>
      </dgm:t>
    </dgm:pt>
    <dgm:pt modelId="{39881C7E-A1E4-4A3E-B2ED-E46B29E692BE}" type="pres">
      <dgm:prSet presAssocID="{DD208D8A-E100-483A-A6D3-03C50CFF22D5}" presName="compositeShape" presStyleCnt="0">
        <dgm:presLayoutVars>
          <dgm:dir/>
          <dgm:resizeHandles/>
        </dgm:presLayoutVars>
      </dgm:prSet>
      <dgm:spPr/>
      <dgm:t>
        <a:bodyPr/>
        <a:lstStyle/>
        <a:p>
          <a:endParaRPr lang="en-US"/>
        </a:p>
      </dgm:t>
    </dgm:pt>
    <dgm:pt modelId="{389F61C7-B6C5-4E0E-A38D-030A13266D72}" type="pres">
      <dgm:prSet presAssocID="{DD208D8A-E100-483A-A6D3-03C50CFF22D5}" presName="pyramid" presStyleLbl="node1" presStyleIdx="0" presStyleCnt="1"/>
      <dgm:spPr/>
    </dgm:pt>
    <dgm:pt modelId="{190F3A5A-38D8-47C5-8DC7-A401C58A3548}" type="pres">
      <dgm:prSet presAssocID="{DD208D8A-E100-483A-A6D3-03C50CFF22D5}" presName="theList" presStyleCnt="0"/>
      <dgm:spPr/>
    </dgm:pt>
    <dgm:pt modelId="{A92427F4-FC57-4723-85EF-16440E800BC8}" type="pres">
      <dgm:prSet presAssocID="{58B8B2ED-7C66-462B-BF5A-9395416AAE98}" presName="aNode" presStyleLbl="fgAcc1" presStyleIdx="0" presStyleCnt="4">
        <dgm:presLayoutVars>
          <dgm:bulletEnabled val="1"/>
        </dgm:presLayoutVars>
      </dgm:prSet>
      <dgm:spPr/>
      <dgm:t>
        <a:bodyPr/>
        <a:lstStyle/>
        <a:p>
          <a:endParaRPr lang="en-US"/>
        </a:p>
      </dgm:t>
    </dgm:pt>
    <dgm:pt modelId="{762D9049-6CE9-4FC2-AEE8-53D37A4A53B6}" type="pres">
      <dgm:prSet presAssocID="{58B8B2ED-7C66-462B-BF5A-9395416AAE98}" presName="aSpace" presStyleCnt="0"/>
      <dgm:spPr/>
    </dgm:pt>
    <dgm:pt modelId="{8E46715D-B34D-42E8-B132-E3F9677D7C80}" type="pres">
      <dgm:prSet presAssocID="{09307D7F-7657-4089-8A15-6954D604802B}" presName="aNode" presStyleLbl="fgAcc1" presStyleIdx="1" presStyleCnt="4">
        <dgm:presLayoutVars>
          <dgm:bulletEnabled val="1"/>
        </dgm:presLayoutVars>
      </dgm:prSet>
      <dgm:spPr/>
      <dgm:t>
        <a:bodyPr/>
        <a:lstStyle/>
        <a:p>
          <a:endParaRPr lang="en-US"/>
        </a:p>
      </dgm:t>
    </dgm:pt>
    <dgm:pt modelId="{2E4CC1DE-3D9A-4C52-85D6-793A44CA7646}" type="pres">
      <dgm:prSet presAssocID="{09307D7F-7657-4089-8A15-6954D604802B}" presName="aSpace" presStyleCnt="0"/>
      <dgm:spPr/>
    </dgm:pt>
    <dgm:pt modelId="{0EABFA55-E297-4103-9B5A-97AB5DB89247}" type="pres">
      <dgm:prSet presAssocID="{D3495FA2-F855-4951-ACE7-55BA474A40E0}" presName="aNode" presStyleLbl="fgAcc1" presStyleIdx="2" presStyleCnt="4">
        <dgm:presLayoutVars>
          <dgm:bulletEnabled val="1"/>
        </dgm:presLayoutVars>
      </dgm:prSet>
      <dgm:spPr/>
      <dgm:t>
        <a:bodyPr/>
        <a:lstStyle/>
        <a:p>
          <a:endParaRPr lang="en-US"/>
        </a:p>
      </dgm:t>
    </dgm:pt>
    <dgm:pt modelId="{2AFAFED5-C550-4A63-A080-776365BFD408}" type="pres">
      <dgm:prSet presAssocID="{D3495FA2-F855-4951-ACE7-55BA474A40E0}" presName="aSpace" presStyleCnt="0"/>
      <dgm:spPr/>
    </dgm:pt>
    <dgm:pt modelId="{CDB8B8E0-7B2B-406D-90BF-25AB6078A9EE}" type="pres">
      <dgm:prSet presAssocID="{0E3614FA-206E-428B-837B-3C2323B4DB92}" presName="aNode" presStyleLbl="fgAcc1" presStyleIdx="3" presStyleCnt="4">
        <dgm:presLayoutVars>
          <dgm:bulletEnabled val="1"/>
        </dgm:presLayoutVars>
      </dgm:prSet>
      <dgm:spPr/>
      <dgm:t>
        <a:bodyPr/>
        <a:lstStyle/>
        <a:p>
          <a:pPr rtl="1"/>
          <a:endParaRPr lang="fa-IR"/>
        </a:p>
      </dgm:t>
    </dgm:pt>
    <dgm:pt modelId="{EDA955D7-0284-4DF5-9A1D-07018AF62705}" type="pres">
      <dgm:prSet presAssocID="{0E3614FA-206E-428B-837B-3C2323B4DB92}" presName="aSpace" presStyleCnt="0"/>
      <dgm:spPr/>
    </dgm:pt>
  </dgm:ptLst>
  <dgm:cxnLst>
    <dgm:cxn modelId="{7103F887-1C34-4094-8EEA-D80E9574724D}" srcId="{DD208D8A-E100-483A-A6D3-03C50CFF22D5}" destId="{D3495FA2-F855-4951-ACE7-55BA474A40E0}" srcOrd="2" destOrd="0" parTransId="{2ED454F7-138E-4A44-AA02-FD1883EAC9A9}" sibTransId="{C2DFAAEF-93ED-4E47-95B8-200ACD732205}"/>
    <dgm:cxn modelId="{0E65D7A5-6354-471B-A198-FCC52BA60A4E}" type="presOf" srcId="{0E3614FA-206E-428B-837B-3C2323B4DB92}" destId="{CDB8B8E0-7B2B-406D-90BF-25AB6078A9EE}" srcOrd="0" destOrd="0" presId="urn:microsoft.com/office/officeart/2005/8/layout/pyramid2"/>
    <dgm:cxn modelId="{D5FD7028-3A2D-48EE-ADDA-DF4F4673E75B}" type="presOf" srcId="{DD208D8A-E100-483A-A6D3-03C50CFF22D5}" destId="{39881C7E-A1E4-4A3E-B2ED-E46B29E692BE}" srcOrd="0" destOrd="0" presId="urn:microsoft.com/office/officeart/2005/8/layout/pyramid2"/>
    <dgm:cxn modelId="{E9640EFB-629A-4682-96D8-8B7045E56DFE}" srcId="{DD208D8A-E100-483A-A6D3-03C50CFF22D5}" destId="{0E3614FA-206E-428B-837B-3C2323B4DB92}" srcOrd="3" destOrd="0" parTransId="{5429EDE2-6D80-4E46-BC8E-BE2DCEC32651}" sibTransId="{AEC1F8A2-2DB8-4378-8B04-58FD53929F1C}"/>
    <dgm:cxn modelId="{8E93DC68-F852-4FA2-A906-943CD487F890}" srcId="{DD208D8A-E100-483A-A6D3-03C50CFF22D5}" destId="{09307D7F-7657-4089-8A15-6954D604802B}" srcOrd="1" destOrd="0" parTransId="{9A8C9066-DBD1-4BB0-878A-1FDFBF834A7E}" sibTransId="{5AB6E136-1A54-4A50-BE5F-D95ED77989E4}"/>
    <dgm:cxn modelId="{38DB2F5A-E121-4A7E-885A-B964CD79EA00}" type="presOf" srcId="{D3495FA2-F855-4951-ACE7-55BA474A40E0}" destId="{0EABFA55-E297-4103-9B5A-97AB5DB89247}" srcOrd="0" destOrd="0" presId="urn:microsoft.com/office/officeart/2005/8/layout/pyramid2"/>
    <dgm:cxn modelId="{53CF7EF6-4194-476C-B374-5DABA5A7DD56}" type="presOf" srcId="{58B8B2ED-7C66-462B-BF5A-9395416AAE98}" destId="{A92427F4-FC57-4723-85EF-16440E800BC8}" srcOrd="0" destOrd="0" presId="urn:microsoft.com/office/officeart/2005/8/layout/pyramid2"/>
    <dgm:cxn modelId="{5D179379-7462-4C92-9B9A-36BFC20C3F7A}" srcId="{DD208D8A-E100-483A-A6D3-03C50CFF22D5}" destId="{58B8B2ED-7C66-462B-BF5A-9395416AAE98}" srcOrd="0" destOrd="0" parTransId="{58C14A25-35DF-4146-B013-E4CA2E9E1D30}" sibTransId="{FDD50390-1523-4556-9BF6-1BFA9EB0E1F9}"/>
    <dgm:cxn modelId="{004B96CF-652C-4F7D-AD99-016BCB9FF30C}" type="presOf" srcId="{09307D7F-7657-4089-8A15-6954D604802B}" destId="{8E46715D-B34D-42E8-B132-E3F9677D7C80}" srcOrd="0" destOrd="0" presId="urn:microsoft.com/office/officeart/2005/8/layout/pyramid2"/>
    <dgm:cxn modelId="{7D2A4CE7-2F32-4330-84D7-22E6AFA5423C}" type="presParOf" srcId="{39881C7E-A1E4-4A3E-B2ED-E46B29E692BE}" destId="{389F61C7-B6C5-4E0E-A38D-030A13266D72}" srcOrd="0" destOrd="0" presId="urn:microsoft.com/office/officeart/2005/8/layout/pyramid2"/>
    <dgm:cxn modelId="{F54FB750-555B-480A-9B33-10732E1E043C}" type="presParOf" srcId="{39881C7E-A1E4-4A3E-B2ED-E46B29E692BE}" destId="{190F3A5A-38D8-47C5-8DC7-A401C58A3548}" srcOrd="1" destOrd="0" presId="urn:microsoft.com/office/officeart/2005/8/layout/pyramid2"/>
    <dgm:cxn modelId="{5C6174FB-36CD-475F-A3A5-52AE7049A4BB}" type="presParOf" srcId="{190F3A5A-38D8-47C5-8DC7-A401C58A3548}" destId="{A92427F4-FC57-4723-85EF-16440E800BC8}" srcOrd="0" destOrd="0" presId="urn:microsoft.com/office/officeart/2005/8/layout/pyramid2"/>
    <dgm:cxn modelId="{14261F2F-5966-40B1-A747-64D20E3C77C4}" type="presParOf" srcId="{190F3A5A-38D8-47C5-8DC7-A401C58A3548}" destId="{762D9049-6CE9-4FC2-AEE8-53D37A4A53B6}" srcOrd="1" destOrd="0" presId="urn:microsoft.com/office/officeart/2005/8/layout/pyramid2"/>
    <dgm:cxn modelId="{42078B3C-0776-44DD-9438-536C5B6D3EB5}" type="presParOf" srcId="{190F3A5A-38D8-47C5-8DC7-A401C58A3548}" destId="{8E46715D-B34D-42E8-B132-E3F9677D7C80}" srcOrd="2" destOrd="0" presId="urn:microsoft.com/office/officeart/2005/8/layout/pyramid2"/>
    <dgm:cxn modelId="{7DFE8CB2-EBF6-4C93-B8A4-8A9672BBB778}" type="presParOf" srcId="{190F3A5A-38D8-47C5-8DC7-A401C58A3548}" destId="{2E4CC1DE-3D9A-4C52-85D6-793A44CA7646}" srcOrd="3" destOrd="0" presId="urn:microsoft.com/office/officeart/2005/8/layout/pyramid2"/>
    <dgm:cxn modelId="{E5841FED-649E-4A9E-82C8-AEBDA65AAF15}" type="presParOf" srcId="{190F3A5A-38D8-47C5-8DC7-A401C58A3548}" destId="{0EABFA55-E297-4103-9B5A-97AB5DB89247}" srcOrd="4" destOrd="0" presId="urn:microsoft.com/office/officeart/2005/8/layout/pyramid2"/>
    <dgm:cxn modelId="{44EDB1A5-BA89-4CEE-A425-5B56CF421BC8}" type="presParOf" srcId="{190F3A5A-38D8-47C5-8DC7-A401C58A3548}" destId="{2AFAFED5-C550-4A63-A080-776365BFD408}" srcOrd="5" destOrd="0" presId="urn:microsoft.com/office/officeart/2005/8/layout/pyramid2"/>
    <dgm:cxn modelId="{981FEA20-1494-49E1-85B2-B1583D327609}" type="presParOf" srcId="{190F3A5A-38D8-47C5-8DC7-A401C58A3548}" destId="{CDB8B8E0-7B2B-406D-90BF-25AB6078A9EE}" srcOrd="6" destOrd="0" presId="urn:microsoft.com/office/officeart/2005/8/layout/pyramid2"/>
    <dgm:cxn modelId="{1C95F0B7-E677-455A-9C89-749C7D8EAD38}" type="presParOf" srcId="{190F3A5A-38D8-47C5-8DC7-A401C58A3548}" destId="{EDA955D7-0284-4DF5-9A1D-07018AF62705}" srcOrd="7" destOrd="0" presId="urn:microsoft.com/office/officeart/2005/8/layout/pyramid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775CFFA9-1ADF-4F8B-BED6-00C6068F1E43}" type="doc">
      <dgm:prSet loTypeId="urn:microsoft.com/office/officeart/2005/8/layout/vList2" loCatId="list" qsTypeId="urn:microsoft.com/office/officeart/2005/8/quickstyle/simple4" qsCatId="simple" csTypeId="urn:microsoft.com/office/officeart/2005/8/colors/accent0_1" csCatId="mainScheme"/>
      <dgm:spPr/>
      <dgm:t>
        <a:bodyPr/>
        <a:lstStyle/>
        <a:p>
          <a:pPr rtl="1"/>
          <a:endParaRPr lang="fa-IR"/>
        </a:p>
      </dgm:t>
    </dgm:pt>
    <dgm:pt modelId="{26ABE9B0-B583-4387-9815-E6CB689B4F15}">
      <dgm:prSet/>
      <dgm:spPr/>
      <dgm:t>
        <a:bodyPr/>
        <a:lstStyle/>
        <a:p>
          <a:pPr algn="ctr" rtl="1"/>
          <a:r>
            <a:rPr lang="fa-IR" dirty="0" smtClean="0">
              <a:latin typeface="Arial Unicode MS" pitchFamily="34" charset="-128"/>
              <a:ea typeface="Arial Unicode MS" pitchFamily="34" charset="-128"/>
              <a:cs typeface="Arial Unicode MS" pitchFamily="34" charset="-128"/>
            </a:rPr>
            <a:t>عرضۀ عمومی</a:t>
          </a:r>
          <a:endParaRPr lang="fa-IR" dirty="0">
            <a:latin typeface="Arial Unicode MS" pitchFamily="34" charset="-128"/>
            <a:ea typeface="Arial Unicode MS" pitchFamily="34" charset="-128"/>
            <a:cs typeface="Arial Unicode MS" pitchFamily="34" charset="-128"/>
          </a:endParaRPr>
        </a:p>
      </dgm:t>
    </dgm:pt>
    <dgm:pt modelId="{94C3567B-12D3-40E3-904A-012CD34C851B}" type="parTrans" cxnId="{E5505F86-BEC3-45BC-A674-58B94D0900AA}">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161304F9-8DA0-4015-A1C2-B9045C11B78A}" type="sibTrans" cxnId="{E5505F86-BEC3-45BC-A674-58B94D0900AA}">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3BE791BE-A149-4E4E-910E-F60474CB8EA9}">
      <dgm:prSet/>
      <dgm:spPr/>
      <dgm:t>
        <a:bodyPr/>
        <a:lstStyle/>
        <a:p>
          <a:pPr algn="ctr" rtl="1"/>
          <a:r>
            <a:rPr lang="fa-IR" dirty="0" smtClean="0">
              <a:latin typeface="Arial Unicode MS" pitchFamily="34" charset="-128"/>
              <a:ea typeface="Arial Unicode MS" pitchFamily="34" charset="-128"/>
              <a:cs typeface="Arial Unicode MS" pitchFamily="34" charset="-128"/>
            </a:rPr>
            <a:t>عرضۀ خصوصی به سرمایه‌گذاران نهادی</a:t>
          </a:r>
          <a:endParaRPr lang="fa-IR" dirty="0">
            <a:latin typeface="Arial Unicode MS" pitchFamily="34" charset="-128"/>
            <a:ea typeface="Arial Unicode MS" pitchFamily="34" charset="-128"/>
            <a:cs typeface="Arial Unicode MS" pitchFamily="34" charset="-128"/>
          </a:endParaRPr>
        </a:p>
      </dgm:t>
    </dgm:pt>
    <dgm:pt modelId="{398082BB-261C-476F-9AA1-0CFB311ED8B3}" type="parTrans" cxnId="{FD814440-8951-4A6C-9FE9-2925EC44B298}">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65A2E184-56E3-4A92-8389-2C3805A6BA8C}" type="sibTrans" cxnId="{FD814440-8951-4A6C-9FE9-2925EC44B298}">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00FC139C-7B4C-4E41-A21C-B4384F6EB50B}">
      <dgm:prSet/>
      <dgm:spPr/>
      <dgm:t>
        <a:bodyPr/>
        <a:lstStyle/>
        <a:p>
          <a:pPr algn="ctr" rtl="1"/>
          <a:r>
            <a:rPr lang="fa-IR" dirty="0" smtClean="0">
              <a:latin typeface="Arial Unicode MS" pitchFamily="34" charset="-128"/>
              <a:ea typeface="Arial Unicode MS" pitchFamily="34" charset="-128"/>
              <a:cs typeface="Arial Unicode MS" pitchFamily="34" charset="-128"/>
            </a:rPr>
            <a:t>عرضۀ خصوصی به سرمایه‌گذاران انفرادی</a:t>
          </a:r>
          <a:endParaRPr lang="fa-IR" dirty="0">
            <a:latin typeface="Arial Unicode MS" pitchFamily="34" charset="-128"/>
            <a:ea typeface="Arial Unicode MS" pitchFamily="34" charset="-128"/>
            <a:cs typeface="Arial Unicode MS" pitchFamily="34" charset="-128"/>
          </a:endParaRPr>
        </a:p>
      </dgm:t>
    </dgm:pt>
    <dgm:pt modelId="{D07F1B17-90E1-4378-A62E-9B187DD00216}" type="parTrans" cxnId="{77B6F32B-B096-4B0D-BF3D-255CABA144E2}">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A43618C2-C908-4A5A-A5DD-8BFC70CA9F3B}" type="sibTrans" cxnId="{77B6F32B-B096-4B0D-BF3D-255CABA144E2}">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C2FBB128-E14D-44EE-846F-D36C7CDBF73C}">
      <dgm:prSet/>
      <dgm:spPr/>
      <dgm:t>
        <a:bodyPr/>
        <a:lstStyle/>
        <a:p>
          <a:pPr algn="ctr" rtl="1"/>
          <a:r>
            <a:rPr lang="fa-IR" dirty="0" smtClean="0">
              <a:latin typeface="Arial Unicode MS" pitchFamily="34" charset="-128"/>
              <a:ea typeface="Arial Unicode MS" pitchFamily="34" charset="-128"/>
              <a:cs typeface="Arial Unicode MS" pitchFamily="34" charset="-128"/>
            </a:rPr>
            <a:t>صندوق‌های سرمایه‌گذاری ویژه</a:t>
          </a:r>
          <a:endParaRPr lang="en-US" dirty="0">
            <a:latin typeface="Arial Unicode MS" pitchFamily="34" charset="-128"/>
            <a:ea typeface="Arial Unicode MS" pitchFamily="34" charset="-128"/>
            <a:cs typeface="Arial Unicode MS" pitchFamily="34" charset="-128"/>
          </a:endParaRPr>
        </a:p>
      </dgm:t>
    </dgm:pt>
    <dgm:pt modelId="{BE913DAE-FB2D-4F6E-A6CD-5E034171A924}" type="parTrans" cxnId="{E26FC092-6C5C-4982-9BB4-941B2C1B3C6D}">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A09B5370-3769-4CBD-B2D0-D9A0D878A989}" type="sibTrans" cxnId="{E26FC092-6C5C-4982-9BB4-941B2C1B3C6D}">
      <dgm:prSet/>
      <dgm:spPr/>
      <dgm:t>
        <a:bodyPr/>
        <a:lstStyle/>
        <a:p>
          <a:pPr algn="ctr" rtl="1"/>
          <a:endParaRPr lang="fa-IR">
            <a:latin typeface="Arial Unicode MS" pitchFamily="34" charset="-128"/>
            <a:ea typeface="Arial Unicode MS" pitchFamily="34" charset="-128"/>
            <a:cs typeface="Arial Unicode MS" pitchFamily="34" charset="-128"/>
          </a:endParaRPr>
        </a:p>
      </dgm:t>
    </dgm:pt>
    <dgm:pt modelId="{D32B1934-53AC-4DF1-A3CE-73EBDDC61E39}" type="pres">
      <dgm:prSet presAssocID="{775CFFA9-1ADF-4F8B-BED6-00C6068F1E43}" presName="linear" presStyleCnt="0">
        <dgm:presLayoutVars>
          <dgm:animLvl val="lvl"/>
          <dgm:resizeHandles val="exact"/>
        </dgm:presLayoutVars>
      </dgm:prSet>
      <dgm:spPr/>
      <dgm:t>
        <a:bodyPr/>
        <a:lstStyle/>
        <a:p>
          <a:endParaRPr lang="en-US"/>
        </a:p>
      </dgm:t>
    </dgm:pt>
    <dgm:pt modelId="{655563B7-0F48-4668-B26A-FA4E4F67FE5B}" type="pres">
      <dgm:prSet presAssocID="{26ABE9B0-B583-4387-9815-E6CB689B4F15}" presName="parentText" presStyleLbl="node1" presStyleIdx="0" presStyleCnt="4">
        <dgm:presLayoutVars>
          <dgm:chMax val="0"/>
          <dgm:bulletEnabled val="1"/>
        </dgm:presLayoutVars>
      </dgm:prSet>
      <dgm:spPr/>
      <dgm:t>
        <a:bodyPr/>
        <a:lstStyle/>
        <a:p>
          <a:endParaRPr lang="en-US"/>
        </a:p>
      </dgm:t>
    </dgm:pt>
    <dgm:pt modelId="{69E9F2E1-C2F9-498A-9F41-34EC535A7F99}" type="pres">
      <dgm:prSet presAssocID="{161304F9-8DA0-4015-A1C2-B9045C11B78A}" presName="spacer" presStyleCnt="0"/>
      <dgm:spPr/>
    </dgm:pt>
    <dgm:pt modelId="{5D70A596-B69A-41A0-ACB3-A41D2739AC88}" type="pres">
      <dgm:prSet presAssocID="{3BE791BE-A149-4E4E-910E-F60474CB8EA9}" presName="parentText" presStyleLbl="node1" presStyleIdx="1" presStyleCnt="4">
        <dgm:presLayoutVars>
          <dgm:chMax val="0"/>
          <dgm:bulletEnabled val="1"/>
        </dgm:presLayoutVars>
      </dgm:prSet>
      <dgm:spPr/>
      <dgm:t>
        <a:bodyPr/>
        <a:lstStyle/>
        <a:p>
          <a:endParaRPr lang="en-US"/>
        </a:p>
      </dgm:t>
    </dgm:pt>
    <dgm:pt modelId="{9CC753C6-6E0F-45AE-B7ED-6AAD47FA0B3B}" type="pres">
      <dgm:prSet presAssocID="{65A2E184-56E3-4A92-8389-2C3805A6BA8C}" presName="spacer" presStyleCnt="0"/>
      <dgm:spPr/>
    </dgm:pt>
    <dgm:pt modelId="{779A5EB7-2F22-4D41-9B89-5C46DC616660}" type="pres">
      <dgm:prSet presAssocID="{00FC139C-7B4C-4E41-A21C-B4384F6EB50B}" presName="parentText" presStyleLbl="node1" presStyleIdx="2" presStyleCnt="4">
        <dgm:presLayoutVars>
          <dgm:chMax val="0"/>
          <dgm:bulletEnabled val="1"/>
        </dgm:presLayoutVars>
      </dgm:prSet>
      <dgm:spPr/>
      <dgm:t>
        <a:bodyPr/>
        <a:lstStyle/>
        <a:p>
          <a:endParaRPr lang="en-US"/>
        </a:p>
      </dgm:t>
    </dgm:pt>
    <dgm:pt modelId="{D25393AC-711D-4827-97F8-779B41EBAF90}" type="pres">
      <dgm:prSet presAssocID="{A43618C2-C908-4A5A-A5DD-8BFC70CA9F3B}" presName="spacer" presStyleCnt="0"/>
      <dgm:spPr/>
    </dgm:pt>
    <dgm:pt modelId="{2C38C552-FEBC-4BAA-8609-D9DF37B9D32E}" type="pres">
      <dgm:prSet presAssocID="{C2FBB128-E14D-44EE-846F-D36C7CDBF73C}" presName="parentText" presStyleLbl="node1" presStyleIdx="3" presStyleCnt="4">
        <dgm:presLayoutVars>
          <dgm:chMax val="0"/>
          <dgm:bulletEnabled val="1"/>
        </dgm:presLayoutVars>
      </dgm:prSet>
      <dgm:spPr/>
      <dgm:t>
        <a:bodyPr/>
        <a:lstStyle/>
        <a:p>
          <a:endParaRPr lang="en-US"/>
        </a:p>
      </dgm:t>
    </dgm:pt>
  </dgm:ptLst>
  <dgm:cxnLst>
    <dgm:cxn modelId="{FD814440-8951-4A6C-9FE9-2925EC44B298}" srcId="{775CFFA9-1ADF-4F8B-BED6-00C6068F1E43}" destId="{3BE791BE-A149-4E4E-910E-F60474CB8EA9}" srcOrd="1" destOrd="0" parTransId="{398082BB-261C-476F-9AA1-0CFB311ED8B3}" sibTransId="{65A2E184-56E3-4A92-8389-2C3805A6BA8C}"/>
    <dgm:cxn modelId="{E26FC092-6C5C-4982-9BB4-941B2C1B3C6D}" srcId="{775CFFA9-1ADF-4F8B-BED6-00C6068F1E43}" destId="{C2FBB128-E14D-44EE-846F-D36C7CDBF73C}" srcOrd="3" destOrd="0" parTransId="{BE913DAE-FB2D-4F6E-A6CD-5E034171A924}" sibTransId="{A09B5370-3769-4CBD-B2D0-D9A0D878A989}"/>
    <dgm:cxn modelId="{DDD56AAE-1AC2-4D34-97F2-2BEE6B18DA54}" type="presOf" srcId="{775CFFA9-1ADF-4F8B-BED6-00C6068F1E43}" destId="{D32B1934-53AC-4DF1-A3CE-73EBDDC61E39}" srcOrd="0" destOrd="0" presId="urn:microsoft.com/office/officeart/2005/8/layout/vList2"/>
    <dgm:cxn modelId="{0124B0D1-4ADF-48AD-BFF7-308EB7B81366}" type="presOf" srcId="{3BE791BE-A149-4E4E-910E-F60474CB8EA9}" destId="{5D70A596-B69A-41A0-ACB3-A41D2739AC88}" srcOrd="0" destOrd="0" presId="urn:microsoft.com/office/officeart/2005/8/layout/vList2"/>
    <dgm:cxn modelId="{E5505F86-BEC3-45BC-A674-58B94D0900AA}" srcId="{775CFFA9-1ADF-4F8B-BED6-00C6068F1E43}" destId="{26ABE9B0-B583-4387-9815-E6CB689B4F15}" srcOrd="0" destOrd="0" parTransId="{94C3567B-12D3-40E3-904A-012CD34C851B}" sibTransId="{161304F9-8DA0-4015-A1C2-B9045C11B78A}"/>
    <dgm:cxn modelId="{EC76BC3E-AC3F-41B3-A85A-7AF591038180}" type="presOf" srcId="{C2FBB128-E14D-44EE-846F-D36C7CDBF73C}" destId="{2C38C552-FEBC-4BAA-8609-D9DF37B9D32E}" srcOrd="0" destOrd="0" presId="urn:microsoft.com/office/officeart/2005/8/layout/vList2"/>
    <dgm:cxn modelId="{77B6F32B-B096-4B0D-BF3D-255CABA144E2}" srcId="{775CFFA9-1ADF-4F8B-BED6-00C6068F1E43}" destId="{00FC139C-7B4C-4E41-A21C-B4384F6EB50B}" srcOrd="2" destOrd="0" parTransId="{D07F1B17-90E1-4378-A62E-9B187DD00216}" sibTransId="{A43618C2-C908-4A5A-A5DD-8BFC70CA9F3B}"/>
    <dgm:cxn modelId="{50BFA130-2E81-40BF-9E0E-6AE63A5F3CA6}" type="presOf" srcId="{00FC139C-7B4C-4E41-A21C-B4384F6EB50B}" destId="{779A5EB7-2F22-4D41-9B89-5C46DC616660}" srcOrd="0" destOrd="0" presId="urn:microsoft.com/office/officeart/2005/8/layout/vList2"/>
    <dgm:cxn modelId="{11570407-DD3C-434D-B32B-EA6592D90D07}" type="presOf" srcId="{26ABE9B0-B583-4387-9815-E6CB689B4F15}" destId="{655563B7-0F48-4668-B26A-FA4E4F67FE5B}" srcOrd="0" destOrd="0" presId="urn:microsoft.com/office/officeart/2005/8/layout/vList2"/>
    <dgm:cxn modelId="{F6F0425D-A277-4D25-B6F4-E46315740461}" type="presParOf" srcId="{D32B1934-53AC-4DF1-A3CE-73EBDDC61E39}" destId="{655563B7-0F48-4668-B26A-FA4E4F67FE5B}" srcOrd="0" destOrd="0" presId="urn:microsoft.com/office/officeart/2005/8/layout/vList2"/>
    <dgm:cxn modelId="{94E075D5-60F4-465A-ACCB-CB88C5ADF571}" type="presParOf" srcId="{D32B1934-53AC-4DF1-A3CE-73EBDDC61E39}" destId="{69E9F2E1-C2F9-498A-9F41-34EC535A7F99}" srcOrd="1" destOrd="0" presId="urn:microsoft.com/office/officeart/2005/8/layout/vList2"/>
    <dgm:cxn modelId="{3438F80E-48F5-4C27-9CBD-0138373E913F}" type="presParOf" srcId="{D32B1934-53AC-4DF1-A3CE-73EBDDC61E39}" destId="{5D70A596-B69A-41A0-ACB3-A41D2739AC88}" srcOrd="2" destOrd="0" presId="urn:microsoft.com/office/officeart/2005/8/layout/vList2"/>
    <dgm:cxn modelId="{F16B496B-3E18-4F61-AAEB-0F343CE3E263}" type="presParOf" srcId="{D32B1934-53AC-4DF1-A3CE-73EBDDC61E39}" destId="{9CC753C6-6E0F-45AE-B7ED-6AAD47FA0B3B}" srcOrd="3" destOrd="0" presId="urn:microsoft.com/office/officeart/2005/8/layout/vList2"/>
    <dgm:cxn modelId="{E71B35EE-F174-4FD8-BB35-8BBBD1DB94AF}" type="presParOf" srcId="{D32B1934-53AC-4DF1-A3CE-73EBDDC61E39}" destId="{779A5EB7-2F22-4D41-9B89-5C46DC616660}" srcOrd="4" destOrd="0" presId="urn:microsoft.com/office/officeart/2005/8/layout/vList2"/>
    <dgm:cxn modelId="{EDA80FE5-E039-4A72-80D3-4859FC2896DD}" type="presParOf" srcId="{D32B1934-53AC-4DF1-A3CE-73EBDDC61E39}" destId="{D25393AC-711D-4827-97F8-779B41EBAF90}" srcOrd="5" destOrd="0" presId="urn:microsoft.com/office/officeart/2005/8/layout/vList2"/>
    <dgm:cxn modelId="{22FE5194-3B80-4E31-92F8-FFB4557E1D39}" type="presParOf" srcId="{D32B1934-53AC-4DF1-A3CE-73EBDDC61E39}" destId="{2C38C552-FEBC-4BAA-8609-D9DF37B9D32E}"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262BF135-68FC-424B-94E5-2F5B2563F42B}" type="doc">
      <dgm:prSet loTypeId="urn:microsoft.com/office/officeart/2005/8/layout/hList6" loCatId="list" qsTypeId="urn:microsoft.com/office/officeart/2005/8/quickstyle/3d2" qsCatId="3D" csTypeId="urn:microsoft.com/office/officeart/2005/8/colors/colorful1#3" csCatId="colorful" phldr="1"/>
      <dgm:spPr/>
      <dgm:t>
        <a:bodyPr/>
        <a:lstStyle/>
        <a:p>
          <a:pPr rtl="1"/>
          <a:endParaRPr lang="fa-IR"/>
        </a:p>
      </dgm:t>
    </dgm:pt>
    <dgm:pt modelId="{ABC1049C-89FF-4679-AA59-9EDA347D8E96}">
      <dgm:prSet/>
      <dgm:spPr/>
      <dgm:t>
        <a:bodyPr/>
        <a:lstStyle/>
        <a:p>
          <a:pPr rtl="1"/>
          <a:r>
            <a:rPr lang="fa-IR" dirty="0" smtClean="0">
              <a:latin typeface="Arial Unicode MS" pitchFamily="34" charset="-128"/>
              <a:ea typeface="Arial Unicode MS" pitchFamily="34" charset="-128"/>
              <a:cs typeface="B Elm" pitchFamily="2" charset="-78"/>
            </a:rPr>
            <a:t>بازارسازی و بازارگردانی سهام</a:t>
          </a:r>
          <a:endParaRPr lang="fa-IR" dirty="0">
            <a:latin typeface="Arial Unicode MS" pitchFamily="34" charset="-128"/>
            <a:ea typeface="Arial Unicode MS" pitchFamily="34" charset="-128"/>
            <a:cs typeface="B Elm" pitchFamily="2" charset="-78"/>
          </a:endParaRPr>
        </a:p>
      </dgm:t>
    </dgm:pt>
    <dgm:pt modelId="{BAB29CE1-2C03-4487-9DC3-3D3491E9969A}" type="parTrans" cxnId="{573AAB44-E152-4BC8-A129-49AB88AD94AC}">
      <dgm:prSet/>
      <dgm:spPr/>
      <dgm:t>
        <a:bodyPr/>
        <a:lstStyle/>
        <a:p>
          <a:pPr rtl="1"/>
          <a:endParaRPr lang="fa-IR">
            <a:latin typeface="Arial Unicode MS" pitchFamily="34" charset="-128"/>
            <a:ea typeface="Arial Unicode MS" pitchFamily="34" charset="-128"/>
            <a:cs typeface="B Elm" pitchFamily="2" charset="-78"/>
          </a:endParaRPr>
        </a:p>
      </dgm:t>
    </dgm:pt>
    <dgm:pt modelId="{F0D3E195-DD2A-42ED-A601-B7EE18B50975}" type="sibTrans" cxnId="{573AAB44-E152-4BC8-A129-49AB88AD94AC}">
      <dgm:prSet/>
      <dgm:spPr/>
      <dgm:t>
        <a:bodyPr/>
        <a:lstStyle/>
        <a:p>
          <a:pPr rtl="1"/>
          <a:endParaRPr lang="fa-IR">
            <a:latin typeface="Arial Unicode MS" pitchFamily="34" charset="-128"/>
            <a:ea typeface="Arial Unicode MS" pitchFamily="34" charset="-128"/>
            <a:cs typeface="B Elm" pitchFamily="2" charset="-78"/>
          </a:endParaRPr>
        </a:p>
      </dgm:t>
    </dgm:pt>
    <dgm:pt modelId="{2EEAAFAA-9E4B-463B-A89B-8E0CB80A2A43}">
      <dgm:prSet/>
      <dgm:spPr/>
      <dgm:t>
        <a:bodyPr/>
        <a:lstStyle/>
        <a:p>
          <a:pPr rtl="1"/>
          <a:r>
            <a:rPr lang="fa-IR" dirty="0" smtClean="0">
              <a:latin typeface="Arial Unicode MS" pitchFamily="34" charset="-128"/>
              <a:ea typeface="Arial Unicode MS" pitchFamily="34" charset="-128"/>
              <a:cs typeface="B Elm" pitchFamily="2" charset="-78"/>
            </a:rPr>
            <a:t>عرضۀ عمومی اولیۀ سهام</a:t>
          </a:r>
          <a:endParaRPr lang="fa-IR" dirty="0">
            <a:latin typeface="Arial Unicode MS" pitchFamily="34" charset="-128"/>
            <a:ea typeface="Arial Unicode MS" pitchFamily="34" charset="-128"/>
            <a:cs typeface="B Elm" pitchFamily="2" charset="-78"/>
          </a:endParaRPr>
        </a:p>
      </dgm:t>
    </dgm:pt>
    <dgm:pt modelId="{886CDFBF-D302-431B-986B-31C40040A624}" type="parTrans" cxnId="{B50C6D66-3A13-4219-88EB-B0BC28F12C0E}">
      <dgm:prSet/>
      <dgm:spPr/>
      <dgm:t>
        <a:bodyPr/>
        <a:lstStyle/>
        <a:p>
          <a:pPr rtl="1"/>
          <a:endParaRPr lang="fa-IR">
            <a:latin typeface="Arial Unicode MS" pitchFamily="34" charset="-128"/>
            <a:ea typeface="Arial Unicode MS" pitchFamily="34" charset="-128"/>
            <a:cs typeface="B Elm" pitchFamily="2" charset="-78"/>
          </a:endParaRPr>
        </a:p>
      </dgm:t>
    </dgm:pt>
    <dgm:pt modelId="{15459C73-C143-478E-A5E8-B0057C51FA3B}" type="sibTrans" cxnId="{B50C6D66-3A13-4219-88EB-B0BC28F12C0E}">
      <dgm:prSet/>
      <dgm:spPr/>
      <dgm:t>
        <a:bodyPr/>
        <a:lstStyle/>
        <a:p>
          <a:pPr rtl="1"/>
          <a:endParaRPr lang="fa-IR">
            <a:latin typeface="Arial Unicode MS" pitchFamily="34" charset="-128"/>
            <a:ea typeface="Arial Unicode MS" pitchFamily="34" charset="-128"/>
            <a:cs typeface="B Elm" pitchFamily="2" charset="-78"/>
          </a:endParaRPr>
        </a:p>
      </dgm:t>
    </dgm:pt>
    <dgm:pt modelId="{A76B8A18-00FA-45C0-BFFC-9EF20B22C0DB}">
      <dgm:prSet/>
      <dgm:spPr/>
      <dgm:t>
        <a:bodyPr/>
        <a:lstStyle/>
        <a:p>
          <a:pPr rtl="1"/>
          <a:r>
            <a:rPr lang="fa-IR" dirty="0" smtClean="0">
              <a:latin typeface="Arial Unicode MS" pitchFamily="34" charset="-128"/>
              <a:ea typeface="Arial Unicode MS" pitchFamily="34" charset="-128"/>
              <a:cs typeface="B Elm" pitchFamily="2" charset="-78"/>
            </a:rPr>
            <a:t>سهام شرکت‌های بورسی</a:t>
          </a:r>
          <a:endParaRPr lang="en-US" dirty="0">
            <a:latin typeface="Arial Unicode MS" pitchFamily="34" charset="-128"/>
            <a:ea typeface="Arial Unicode MS" pitchFamily="34" charset="-128"/>
            <a:cs typeface="B Elm" pitchFamily="2" charset="-78"/>
          </a:endParaRPr>
        </a:p>
      </dgm:t>
    </dgm:pt>
    <dgm:pt modelId="{D25358AB-8E63-40B8-91BD-260DEB456FAA}" type="parTrans" cxnId="{0F7EDF58-C5F0-489D-A00E-410093D158C0}">
      <dgm:prSet/>
      <dgm:spPr/>
      <dgm:t>
        <a:bodyPr/>
        <a:lstStyle/>
        <a:p>
          <a:pPr rtl="1"/>
          <a:endParaRPr lang="fa-IR">
            <a:latin typeface="Arial Unicode MS" pitchFamily="34" charset="-128"/>
            <a:ea typeface="Arial Unicode MS" pitchFamily="34" charset="-128"/>
            <a:cs typeface="B Elm" pitchFamily="2" charset="-78"/>
          </a:endParaRPr>
        </a:p>
      </dgm:t>
    </dgm:pt>
    <dgm:pt modelId="{6027F539-1562-4397-9488-CF60FE17CE50}" type="sibTrans" cxnId="{0F7EDF58-C5F0-489D-A00E-410093D158C0}">
      <dgm:prSet/>
      <dgm:spPr/>
      <dgm:t>
        <a:bodyPr/>
        <a:lstStyle/>
        <a:p>
          <a:pPr rtl="1"/>
          <a:endParaRPr lang="fa-IR">
            <a:latin typeface="Arial Unicode MS" pitchFamily="34" charset="-128"/>
            <a:ea typeface="Arial Unicode MS" pitchFamily="34" charset="-128"/>
            <a:cs typeface="B Elm" pitchFamily="2" charset="-78"/>
          </a:endParaRPr>
        </a:p>
      </dgm:t>
    </dgm:pt>
    <dgm:pt modelId="{6BB7F9C0-F069-4EA3-879B-9228A6A25AEC}" type="pres">
      <dgm:prSet presAssocID="{262BF135-68FC-424B-94E5-2F5B2563F42B}" presName="Name0" presStyleCnt="0">
        <dgm:presLayoutVars>
          <dgm:dir/>
          <dgm:resizeHandles val="exact"/>
        </dgm:presLayoutVars>
      </dgm:prSet>
      <dgm:spPr/>
      <dgm:t>
        <a:bodyPr/>
        <a:lstStyle/>
        <a:p>
          <a:endParaRPr lang="en-US"/>
        </a:p>
      </dgm:t>
    </dgm:pt>
    <dgm:pt modelId="{0D6810CD-58A2-472D-9E16-E402875D8E26}" type="pres">
      <dgm:prSet presAssocID="{ABC1049C-89FF-4679-AA59-9EDA347D8E96}" presName="node" presStyleLbl="node1" presStyleIdx="0" presStyleCnt="3">
        <dgm:presLayoutVars>
          <dgm:bulletEnabled val="1"/>
        </dgm:presLayoutVars>
      </dgm:prSet>
      <dgm:spPr/>
      <dgm:t>
        <a:bodyPr/>
        <a:lstStyle/>
        <a:p>
          <a:endParaRPr lang="en-US"/>
        </a:p>
      </dgm:t>
    </dgm:pt>
    <dgm:pt modelId="{A8571F63-0605-403B-BD86-E401F953F6F8}" type="pres">
      <dgm:prSet presAssocID="{F0D3E195-DD2A-42ED-A601-B7EE18B50975}" presName="sibTrans" presStyleCnt="0"/>
      <dgm:spPr/>
    </dgm:pt>
    <dgm:pt modelId="{609250F6-CECF-4B3D-9778-8C60513D62EC}" type="pres">
      <dgm:prSet presAssocID="{2EEAAFAA-9E4B-463B-A89B-8E0CB80A2A43}" presName="node" presStyleLbl="node1" presStyleIdx="1" presStyleCnt="3">
        <dgm:presLayoutVars>
          <dgm:bulletEnabled val="1"/>
        </dgm:presLayoutVars>
      </dgm:prSet>
      <dgm:spPr/>
      <dgm:t>
        <a:bodyPr/>
        <a:lstStyle/>
        <a:p>
          <a:endParaRPr lang="en-US"/>
        </a:p>
      </dgm:t>
    </dgm:pt>
    <dgm:pt modelId="{574B63C6-6289-4E92-8CB3-FBB2397CF89F}" type="pres">
      <dgm:prSet presAssocID="{15459C73-C143-478E-A5E8-B0057C51FA3B}" presName="sibTrans" presStyleCnt="0"/>
      <dgm:spPr/>
    </dgm:pt>
    <dgm:pt modelId="{19EC84DF-28EF-4A17-9A02-5A95D42FD3A8}" type="pres">
      <dgm:prSet presAssocID="{A76B8A18-00FA-45C0-BFFC-9EF20B22C0DB}" presName="node" presStyleLbl="node1" presStyleIdx="2" presStyleCnt="3">
        <dgm:presLayoutVars>
          <dgm:bulletEnabled val="1"/>
        </dgm:presLayoutVars>
      </dgm:prSet>
      <dgm:spPr/>
      <dgm:t>
        <a:bodyPr/>
        <a:lstStyle/>
        <a:p>
          <a:endParaRPr lang="en-US"/>
        </a:p>
      </dgm:t>
    </dgm:pt>
  </dgm:ptLst>
  <dgm:cxnLst>
    <dgm:cxn modelId="{573AAB44-E152-4BC8-A129-49AB88AD94AC}" srcId="{262BF135-68FC-424B-94E5-2F5B2563F42B}" destId="{ABC1049C-89FF-4679-AA59-9EDA347D8E96}" srcOrd="0" destOrd="0" parTransId="{BAB29CE1-2C03-4487-9DC3-3D3491E9969A}" sibTransId="{F0D3E195-DD2A-42ED-A601-B7EE18B50975}"/>
    <dgm:cxn modelId="{B79C1F38-A117-4B00-BEEC-7FEA79AC5608}" type="presOf" srcId="{2EEAAFAA-9E4B-463B-A89B-8E0CB80A2A43}" destId="{609250F6-CECF-4B3D-9778-8C60513D62EC}" srcOrd="0" destOrd="0" presId="urn:microsoft.com/office/officeart/2005/8/layout/hList6"/>
    <dgm:cxn modelId="{74C1CCD2-8FF8-4B82-B0C1-F0F86DB24BD4}" type="presOf" srcId="{ABC1049C-89FF-4679-AA59-9EDA347D8E96}" destId="{0D6810CD-58A2-472D-9E16-E402875D8E26}" srcOrd="0" destOrd="0" presId="urn:microsoft.com/office/officeart/2005/8/layout/hList6"/>
    <dgm:cxn modelId="{0DC9FD0E-82C1-4EB2-8BAD-38B7E8A23D57}" type="presOf" srcId="{262BF135-68FC-424B-94E5-2F5B2563F42B}" destId="{6BB7F9C0-F069-4EA3-879B-9228A6A25AEC}" srcOrd="0" destOrd="0" presId="urn:microsoft.com/office/officeart/2005/8/layout/hList6"/>
    <dgm:cxn modelId="{0F7EDF58-C5F0-489D-A00E-410093D158C0}" srcId="{262BF135-68FC-424B-94E5-2F5B2563F42B}" destId="{A76B8A18-00FA-45C0-BFFC-9EF20B22C0DB}" srcOrd="2" destOrd="0" parTransId="{D25358AB-8E63-40B8-91BD-260DEB456FAA}" sibTransId="{6027F539-1562-4397-9488-CF60FE17CE50}"/>
    <dgm:cxn modelId="{B50C6D66-3A13-4219-88EB-B0BC28F12C0E}" srcId="{262BF135-68FC-424B-94E5-2F5B2563F42B}" destId="{2EEAAFAA-9E4B-463B-A89B-8E0CB80A2A43}" srcOrd="1" destOrd="0" parTransId="{886CDFBF-D302-431B-986B-31C40040A624}" sibTransId="{15459C73-C143-478E-A5E8-B0057C51FA3B}"/>
    <dgm:cxn modelId="{BAE34230-9282-4755-97E5-E8F66E7D1934}" type="presOf" srcId="{A76B8A18-00FA-45C0-BFFC-9EF20B22C0DB}" destId="{19EC84DF-28EF-4A17-9A02-5A95D42FD3A8}" srcOrd="0" destOrd="0" presId="urn:microsoft.com/office/officeart/2005/8/layout/hList6"/>
    <dgm:cxn modelId="{AD5563BD-92DA-4130-97BB-7288471A8AAD}" type="presParOf" srcId="{6BB7F9C0-F069-4EA3-879B-9228A6A25AEC}" destId="{0D6810CD-58A2-472D-9E16-E402875D8E26}" srcOrd="0" destOrd="0" presId="urn:microsoft.com/office/officeart/2005/8/layout/hList6"/>
    <dgm:cxn modelId="{A16AB832-98B2-48A0-B4BB-8643E5BE1869}" type="presParOf" srcId="{6BB7F9C0-F069-4EA3-879B-9228A6A25AEC}" destId="{A8571F63-0605-403B-BD86-E401F953F6F8}" srcOrd="1" destOrd="0" presId="urn:microsoft.com/office/officeart/2005/8/layout/hList6"/>
    <dgm:cxn modelId="{7EA07556-D7A0-44BC-837B-A0B7C13C3617}" type="presParOf" srcId="{6BB7F9C0-F069-4EA3-879B-9228A6A25AEC}" destId="{609250F6-CECF-4B3D-9778-8C60513D62EC}" srcOrd="2" destOrd="0" presId="urn:microsoft.com/office/officeart/2005/8/layout/hList6"/>
    <dgm:cxn modelId="{DEA2421B-CAF9-4F63-865C-8B37811DE4C9}" type="presParOf" srcId="{6BB7F9C0-F069-4EA3-879B-9228A6A25AEC}" destId="{574B63C6-6289-4E92-8CB3-FBB2397CF89F}" srcOrd="3" destOrd="0" presId="urn:microsoft.com/office/officeart/2005/8/layout/hList6"/>
    <dgm:cxn modelId="{A330E3FE-D5CD-49EF-8F69-535B8FBA4742}" type="presParOf" srcId="{6BB7F9C0-F069-4EA3-879B-9228A6A25AEC}" destId="{19EC84DF-28EF-4A17-9A02-5A95D42FD3A8}" srcOrd="4"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A561A08D-6B6C-4478-83D5-56530BB7AF0D}" type="doc">
      <dgm:prSet loTypeId="urn:microsoft.com/office/officeart/2005/8/layout/list1" loCatId="list" qsTypeId="urn:microsoft.com/office/officeart/2005/8/quickstyle/simple1" qsCatId="simple" csTypeId="urn:microsoft.com/office/officeart/2005/8/colors/accent0_3" csCatId="mainScheme"/>
      <dgm:spPr/>
      <dgm:t>
        <a:bodyPr/>
        <a:lstStyle/>
        <a:p>
          <a:endParaRPr lang="en-US"/>
        </a:p>
      </dgm:t>
    </dgm:pt>
    <dgm:pt modelId="{DCB5E41A-F173-4D41-93A2-3E4888C94846}">
      <dgm:prSet/>
      <dgm:spPr/>
      <dgm:t>
        <a:bodyPr/>
        <a:lstStyle/>
        <a:p>
          <a:pPr algn="ctr" rtl="1"/>
          <a:r>
            <a:rPr lang="fa-IR" dirty="0" smtClean="0">
              <a:cs typeface="B Zar" pitchFamily="2" charset="-78"/>
            </a:rPr>
            <a:t>عمل در چارچوب قوانین و مقررات</a:t>
          </a:r>
          <a:endParaRPr lang="en-US" dirty="0">
            <a:cs typeface="B Zar" pitchFamily="2" charset="-78"/>
          </a:endParaRPr>
        </a:p>
      </dgm:t>
    </dgm:pt>
    <dgm:pt modelId="{19844D1A-6FC5-41E2-9391-C2F9464CC42F}" type="parTrans" cxnId="{1E1EF26C-0AC7-4768-B23F-F68A5F33352E}">
      <dgm:prSet/>
      <dgm:spPr/>
      <dgm:t>
        <a:bodyPr/>
        <a:lstStyle/>
        <a:p>
          <a:pPr algn="ctr"/>
          <a:endParaRPr lang="en-US">
            <a:cs typeface="B Zar" pitchFamily="2" charset="-78"/>
          </a:endParaRPr>
        </a:p>
      </dgm:t>
    </dgm:pt>
    <dgm:pt modelId="{8441B687-B5FF-47B4-9DE1-8D1565539C10}" type="sibTrans" cxnId="{1E1EF26C-0AC7-4768-B23F-F68A5F33352E}">
      <dgm:prSet/>
      <dgm:spPr/>
      <dgm:t>
        <a:bodyPr/>
        <a:lstStyle/>
        <a:p>
          <a:pPr algn="ctr"/>
          <a:endParaRPr lang="en-US">
            <a:cs typeface="B Zar" pitchFamily="2" charset="-78"/>
          </a:endParaRPr>
        </a:p>
      </dgm:t>
    </dgm:pt>
    <dgm:pt modelId="{EFC1DE02-653D-4959-A747-CF644EACF42E}">
      <dgm:prSet/>
      <dgm:spPr/>
      <dgm:t>
        <a:bodyPr/>
        <a:lstStyle/>
        <a:p>
          <a:pPr algn="ctr" rtl="1"/>
          <a:r>
            <a:rPr lang="fa-IR" dirty="0" smtClean="0">
              <a:cs typeface="B Zar" pitchFamily="2" charset="-78"/>
            </a:rPr>
            <a:t>محافظه‌کاری در تنظیم قراردادها</a:t>
          </a:r>
          <a:endParaRPr lang="en-US" dirty="0">
            <a:cs typeface="B Zar" pitchFamily="2" charset="-78"/>
          </a:endParaRPr>
        </a:p>
      </dgm:t>
    </dgm:pt>
    <dgm:pt modelId="{2E00A750-8DAB-4964-BAC1-5D9221E0461D}" type="parTrans" cxnId="{9A93EF03-3F15-416D-96FF-92F6C487E9AC}">
      <dgm:prSet/>
      <dgm:spPr/>
      <dgm:t>
        <a:bodyPr/>
        <a:lstStyle/>
        <a:p>
          <a:pPr algn="ctr"/>
          <a:endParaRPr lang="en-US">
            <a:cs typeface="B Zar" pitchFamily="2" charset="-78"/>
          </a:endParaRPr>
        </a:p>
      </dgm:t>
    </dgm:pt>
    <dgm:pt modelId="{8318E49C-F28A-4D86-ADB6-1E32AB6C69EC}" type="sibTrans" cxnId="{9A93EF03-3F15-416D-96FF-92F6C487E9AC}">
      <dgm:prSet/>
      <dgm:spPr/>
      <dgm:t>
        <a:bodyPr/>
        <a:lstStyle/>
        <a:p>
          <a:pPr algn="ctr"/>
          <a:endParaRPr lang="en-US">
            <a:cs typeface="B Zar" pitchFamily="2" charset="-78"/>
          </a:endParaRPr>
        </a:p>
      </dgm:t>
    </dgm:pt>
    <dgm:pt modelId="{515D97A0-7EC5-4770-B266-AFDB4AA0F070}">
      <dgm:prSet/>
      <dgm:spPr/>
      <dgm:t>
        <a:bodyPr/>
        <a:lstStyle/>
        <a:p>
          <a:pPr algn="ctr" rtl="1"/>
          <a:r>
            <a:rPr lang="fa-IR" dirty="0" smtClean="0">
              <a:cs typeface="B Zar" pitchFamily="2" charset="-78"/>
            </a:rPr>
            <a:t>حساسیت بر سازوکارهای کنترلی پرداخت</a:t>
          </a:r>
          <a:endParaRPr lang="en-US" dirty="0">
            <a:cs typeface="B Zar" pitchFamily="2" charset="-78"/>
          </a:endParaRPr>
        </a:p>
      </dgm:t>
    </dgm:pt>
    <dgm:pt modelId="{36A482FC-6DBE-42BC-ABC3-03475230300F}" type="parTrans" cxnId="{1F8FAE74-5209-49B1-971B-2657E56655DF}">
      <dgm:prSet/>
      <dgm:spPr/>
      <dgm:t>
        <a:bodyPr/>
        <a:lstStyle/>
        <a:p>
          <a:pPr algn="ctr"/>
          <a:endParaRPr lang="en-US">
            <a:cs typeface="B Zar" pitchFamily="2" charset="-78"/>
          </a:endParaRPr>
        </a:p>
      </dgm:t>
    </dgm:pt>
    <dgm:pt modelId="{38A41D4E-5EEA-433D-BAEE-E81A4E38AC3A}" type="sibTrans" cxnId="{1F8FAE74-5209-49B1-971B-2657E56655DF}">
      <dgm:prSet/>
      <dgm:spPr/>
      <dgm:t>
        <a:bodyPr/>
        <a:lstStyle/>
        <a:p>
          <a:pPr algn="ctr"/>
          <a:endParaRPr lang="en-US">
            <a:cs typeface="B Zar" pitchFamily="2" charset="-78"/>
          </a:endParaRPr>
        </a:p>
      </dgm:t>
    </dgm:pt>
    <dgm:pt modelId="{3B48CAFE-72C6-44BD-9EFA-E288FDE7638C}" type="pres">
      <dgm:prSet presAssocID="{A561A08D-6B6C-4478-83D5-56530BB7AF0D}" presName="linear" presStyleCnt="0">
        <dgm:presLayoutVars>
          <dgm:dir/>
          <dgm:animLvl val="lvl"/>
          <dgm:resizeHandles val="exact"/>
        </dgm:presLayoutVars>
      </dgm:prSet>
      <dgm:spPr/>
      <dgm:t>
        <a:bodyPr/>
        <a:lstStyle/>
        <a:p>
          <a:endParaRPr lang="en-US"/>
        </a:p>
      </dgm:t>
    </dgm:pt>
    <dgm:pt modelId="{6C0428BE-2D00-4AD5-88AC-97DA2466948C}" type="pres">
      <dgm:prSet presAssocID="{DCB5E41A-F173-4D41-93A2-3E4888C94846}" presName="parentLin" presStyleCnt="0"/>
      <dgm:spPr/>
    </dgm:pt>
    <dgm:pt modelId="{5668665E-78E6-4663-A2C8-31278251124C}" type="pres">
      <dgm:prSet presAssocID="{DCB5E41A-F173-4D41-93A2-3E4888C94846}" presName="parentLeftMargin" presStyleLbl="node1" presStyleIdx="0" presStyleCnt="3"/>
      <dgm:spPr/>
      <dgm:t>
        <a:bodyPr/>
        <a:lstStyle/>
        <a:p>
          <a:endParaRPr lang="en-US"/>
        </a:p>
      </dgm:t>
    </dgm:pt>
    <dgm:pt modelId="{0E8BE28B-4189-4844-8CFB-2661A2ADD080}" type="pres">
      <dgm:prSet presAssocID="{DCB5E41A-F173-4D41-93A2-3E4888C94846}" presName="parentText" presStyleLbl="node1" presStyleIdx="0" presStyleCnt="3">
        <dgm:presLayoutVars>
          <dgm:chMax val="0"/>
          <dgm:bulletEnabled val="1"/>
        </dgm:presLayoutVars>
      </dgm:prSet>
      <dgm:spPr/>
      <dgm:t>
        <a:bodyPr/>
        <a:lstStyle/>
        <a:p>
          <a:endParaRPr lang="en-US"/>
        </a:p>
      </dgm:t>
    </dgm:pt>
    <dgm:pt modelId="{BC345D22-40DC-4ACB-BEF2-314B5E96C802}" type="pres">
      <dgm:prSet presAssocID="{DCB5E41A-F173-4D41-93A2-3E4888C94846}" presName="negativeSpace" presStyleCnt="0"/>
      <dgm:spPr/>
    </dgm:pt>
    <dgm:pt modelId="{BDC7E28B-C980-4DF7-9C28-A47F63E0873C}" type="pres">
      <dgm:prSet presAssocID="{DCB5E41A-F173-4D41-93A2-3E4888C94846}" presName="childText" presStyleLbl="conFgAcc1" presStyleIdx="0" presStyleCnt="3">
        <dgm:presLayoutVars>
          <dgm:bulletEnabled val="1"/>
        </dgm:presLayoutVars>
      </dgm:prSet>
      <dgm:spPr/>
    </dgm:pt>
    <dgm:pt modelId="{1857805D-0BC6-4B55-B764-E02DFE05DEF2}" type="pres">
      <dgm:prSet presAssocID="{8441B687-B5FF-47B4-9DE1-8D1565539C10}" presName="spaceBetweenRectangles" presStyleCnt="0"/>
      <dgm:spPr/>
    </dgm:pt>
    <dgm:pt modelId="{D8F71C91-D64E-45A3-A733-BBAAE1CB972A}" type="pres">
      <dgm:prSet presAssocID="{EFC1DE02-653D-4959-A747-CF644EACF42E}" presName="parentLin" presStyleCnt="0"/>
      <dgm:spPr/>
    </dgm:pt>
    <dgm:pt modelId="{29EA3BEA-D9B7-48F7-9C0D-FFD8A7979A85}" type="pres">
      <dgm:prSet presAssocID="{EFC1DE02-653D-4959-A747-CF644EACF42E}" presName="parentLeftMargin" presStyleLbl="node1" presStyleIdx="0" presStyleCnt="3"/>
      <dgm:spPr/>
      <dgm:t>
        <a:bodyPr/>
        <a:lstStyle/>
        <a:p>
          <a:endParaRPr lang="en-US"/>
        </a:p>
      </dgm:t>
    </dgm:pt>
    <dgm:pt modelId="{CB9B2A1E-E2EC-4644-80AA-5FF700706AA5}" type="pres">
      <dgm:prSet presAssocID="{EFC1DE02-653D-4959-A747-CF644EACF42E}" presName="parentText" presStyleLbl="node1" presStyleIdx="1" presStyleCnt="3">
        <dgm:presLayoutVars>
          <dgm:chMax val="0"/>
          <dgm:bulletEnabled val="1"/>
        </dgm:presLayoutVars>
      </dgm:prSet>
      <dgm:spPr/>
      <dgm:t>
        <a:bodyPr/>
        <a:lstStyle/>
        <a:p>
          <a:endParaRPr lang="en-US"/>
        </a:p>
      </dgm:t>
    </dgm:pt>
    <dgm:pt modelId="{0C71931B-948C-4E80-A19F-F1260F19BBA8}" type="pres">
      <dgm:prSet presAssocID="{EFC1DE02-653D-4959-A747-CF644EACF42E}" presName="negativeSpace" presStyleCnt="0"/>
      <dgm:spPr/>
    </dgm:pt>
    <dgm:pt modelId="{4BA63900-5493-422E-96D9-978F05ACD9E1}" type="pres">
      <dgm:prSet presAssocID="{EFC1DE02-653D-4959-A747-CF644EACF42E}" presName="childText" presStyleLbl="conFgAcc1" presStyleIdx="1" presStyleCnt="3">
        <dgm:presLayoutVars>
          <dgm:bulletEnabled val="1"/>
        </dgm:presLayoutVars>
      </dgm:prSet>
      <dgm:spPr/>
    </dgm:pt>
    <dgm:pt modelId="{EC73F831-8DEA-4715-B5BE-CA7AB4FB81A0}" type="pres">
      <dgm:prSet presAssocID="{8318E49C-F28A-4D86-ADB6-1E32AB6C69EC}" presName="spaceBetweenRectangles" presStyleCnt="0"/>
      <dgm:spPr/>
    </dgm:pt>
    <dgm:pt modelId="{ADA42803-23C0-4570-A87C-25BDA75D4DD3}" type="pres">
      <dgm:prSet presAssocID="{515D97A0-7EC5-4770-B266-AFDB4AA0F070}" presName="parentLin" presStyleCnt="0"/>
      <dgm:spPr/>
    </dgm:pt>
    <dgm:pt modelId="{5032EB3B-81FC-44CA-B144-F1972BE743FC}" type="pres">
      <dgm:prSet presAssocID="{515D97A0-7EC5-4770-B266-AFDB4AA0F070}" presName="parentLeftMargin" presStyleLbl="node1" presStyleIdx="1" presStyleCnt="3"/>
      <dgm:spPr/>
      <dgm:t>
        <a:bodyPr/>
        <a:lstStyle/>
        <a:p>
          <a:endParaRPr lang="en-US"/>
        </a:p>
      </dgm:t>
    </dgm:pt>
    <dgm:pt modelId="{44F58609-4408-4EAF-A139-DF6A33FF011E}" type="pres">
      <dgm:prSet presAssocID="{515D97A0-7EC5-4770-B266-AFDB4AA0F070}" presName="parentText" presStyleLbl="node1" presStyleIdx="2" presStyleCnt="3">
        <dgm:presLayoutVars>
          <dgm:chMax val="0"/>
          <dgm:bulletEnabled val="1"/>
        </dgm:presLayoutVars>
      </dgm:prSet>
      <dgm:spPr/>
      <dgm:t>
        <a:bodyPr/>
        <a:lstStyle/>
        <a:p>
          <a:endParaRPr lang="en-US"/>
        </a:p>
      </dgm:t>
    </dgm:pt>
    <dgm:pt modelId="{0B6BBA71-6F8A-415C-9346-6207AD5D0393}" type="pres">
      <dgm:prSet presAssocID="{515D97A0-7EC5-4770-B266-AFDB4AA0F070}" presName="negativeSpace" presStyleCnt="0"/>
      <dgm:spPr/>
    </dgm:pt>
    <dgm:pt modelId="{32E456C2-CDB6-429A-9051-5A80A71BFFC7}" type="pres">
      <dgm:prSet presAssocID="{515D97A0-7EC5-4770-B266-AFDB4AA0F070}" presName="childText" presStyleLbl="conFgAcc1" presStyleIdx="2" presStyleCnt="3">
        <dgm:presLayoutVars>
          <dgm:bulletEnabled val="1"/>
        </dgm:presLayoutVars>
      </dgm:prSet>
      <dgm:spPr/>
    </dgm:pt>
  </dgm:ptLst>
  <dgm:cxnLst>
    <dgm:cxn modelId="{B48DF036-3793-4CFB-8A4F-0065D1AB5327}" type="presOf" srcId="{DCB5E41A-F173-4D41-93A2-3E4888C94846}" destId="{0E8BE28B-4189-4844-8CFB-2661A2ADD080}" srcOrd="1" destOrd="0" presId="urn:microsoft.com/office/officeart/2005/8/layout/list1"/>
    <dgm:cxn modelId="{9A93EF03-3F15-416D-96FF-92F6C487E9AC}" srcId="{A561A08D-6B6C-4478-83D5-56530BB7AF0D}" destId="{EFC1DE02-653D-4959-A747-CF644EACF42E}" srcOrd="1" destOrd="0" parTransId="{2E00A750-8DAB-4964-BAC1-5D9221E0461D}" sibTransId="{8318E49C-F28A-4D86-ADB6-1E32AB6C69EC}"/>
    <dgm:cxn modelId="{CAB7278D-8E90-4D90-B3BE-43D3EFC9912A}" type="presOf" srcId="{EFC1DE02-653D-4959-A747-CF644EACF42E}" destId="{CB9B2A1E-E2EC-4644-80AA-5FF700706AA5}" srcOrd="1" destOrd="0" presId="urn:microsoft.com/office/officeart/2005/8/layout/list1"/>
    <dgm:cxn modelId="{F615E6EE-6CA9-497D-AAD2-D11CB81B6B8F}" type="presOf" srcId="{515D97A0-7EC5-4770-B266-AFDB4AA0F070}" destId="{44F58609-4408-4EAF-A139-DF6A33FF011E}" srcOrd="1" destOrd="0" presId="urn:microsoft.com/office/officeart/2005/8/layout/list1"/>
    <dgm:cxn modelId="{1F8FAE74-5209-49B1-971B-2657E56655DF}" srcId="{A561A08D-6B6C-4478-83D5-56530BB7AF0D}" destId="{515D97A0-7EC5-4770-B266-AFDB4AA0F070}" srcOrd="2" destOrd="0" parTransId="{36A482FC-6DBE-42BC-ABC3-03475230300F}" sibTransId="{38A41D4E-5EEA-433D-BAEE-E81A4E38AC3A}"/>
    <dgm:cxn modelId="{FF064CE2-2800-4AF7-AAB2-DCB8F3984018}" type="presOf" srcId="{DCB5E41A-F173-4D41-93A2-3E4888C94846}" destId="{5668665E-78E6-4663-A2C8-31278251124C}" srcOrd="0" destOrd="0" presId="urn:microsoft.com/office/officeart/2005/8/layout/list1"/>
    <dgm:cxn modelId="{1E1EF26C-0AC7-4768-B23F-F68A5F33352E}" srcId="{A561A08D-6B6C-4478-83D5-56530BB7AF0D}" destId="{DCB5E41A-F173-4D41-93A2-3E4888C94846}" srcOrd="0" destOrd="0" parTransId="{19844D1A-6FC5-41E2-9391-C2F9464CC42F}" sibTransId="{8441B687-B5FF-47B4-9DE1-8D1565539C10}"/>
    <dgm:cxn modelId="{17C2D470-484C-4A01-BBDF-2EF85EBE2105}" type="presOf" srcId="{EFC1DE02-653D-4959-A747-CF644EACF42E}" destId="{29EA3BEA-D9B7-48F7-9C0D-FFD8A7979A85}" srcOrd="0" destOrd="0" presId="urn:microsoft.com/office/officeart/2005/8/layout/list1"/>
    <dgm:cxn modelId="{1059CDE5-F3E5-4F7B-A72A-613F29AE75EC}" type="presOf" srcId="{A561A08D-6B6C-4478-83D5-56530BB7AF0D}" destId="{3B48CAFE-72C6-44BD-9EFA-E288FDE7638C}" srcOrd="0" destOrd="0" presId="urn:microsoft.com/office/officeart/2005/8/layout/list1"/>
    <dgm:cxn modelId="{1BA165A8-9664-4512-92D0-AF3EAD02D011}" type="presOf" srcId="{515D97A0-7EC5-4770-B266-AFDB4AA0F070}" destId="{5032EB3B-81FC-44CA-B144-F1972BE743FC}" srcOrd="0" destOrd="0" presId="urn:microsoft.com/office/officeart/2005/8/layout/list1"/>
    <dgm:cxn modelId="{DD2A71EE-7625-4961-A649-376141E96826}" type="presParOf" srcId="{3B48CAFE-72C6-44BD-9EFA-E288FDE7638C}" destId="{6C0428BE-2D00-4AD5-88AC-97DA2466948C}" srcOrd="0" destOrd="0" presId="urn:microsoft.com/office/officeart/2005/8/layout/list1"/>
    <dgm:cxn modelId="{E28A29A5-169B-4998-9A59-B2E92D2755DA}" type="presParOf" srcId="{6C0428BE-2D00-4AD5-88AC-97DA2466948C}" destId="{5668665E-78E6-4663-A2C8-31278251124C}" srcOrd="0" destOrd="0" presId="urn:microsoft.com/office/officeart/2005/8/layout/list1"/>
    <dgm:cxn modelId="{C7666D95-C2B2-44FE-9B05-96526981CDD1}" type="presParOf" srcId="{6C0428BE-2D00-4AD5-88AC-97DA2466948C}" destId="{0E8BE28B-4189-4844-8CFB-2661A2ADD080}" srcOrd="1" destOrd="0" presId="urn:microsoft.com/office/officeart/2005/8/layout/list1"/>
    <dgm:cxn modelId="{0B913224-0556-431B-93B3-CF1C10C63EA7}" type="presParOf" srcId="{3B48CAFE-72C6-44BD-9EFA-E288FDE7638C}" destId="{BC345D22-40DC-4ACB-BEF2-314B5E96C802}" srcOrd="1" destOrd="0" presId="urn:microsoft.com/office/officeart/2005/8/layout/list1"/>
    <dgm:cxn modelId="{74F63BD1-24F0-48D4-BF96-D2CB3733818B}" type="presParOf" srcId="{3B48CAFE-72C6-44BD-9EFA-E288FDE7638C}" destId="{BDC7E28B-C980-4DF7-9C28-A47F63E0873C}" srcOrd="2" destOrd="0" presId="urn:microsoft.com/office/officeart/2005/8/layout/list1"/>
    <dgm:cxn modelId="{F0F0138E-0A64-49CE-ABB8-43891C84F8C0}" type="presParOf" srcId="{3B48CAFE-72C6-44BD-9EFA-E288FDE7638C}" destId="{1857805D-0BC6-4B55-B764-E02DFE05DEF2}" srcOrd="3" destOrd="0" presId="urn:microsoft.com/office/officeart/2005/8/layout/list1"/>
    <dgm:cxn modelId="{4C9BBC5C-52CA-4010-890B-D876F22EF054}" type="presParOf" srcId="{3B48CAFE-72C6-44BD-9EFA-E288FDE7638C}" destId="{D8F71C91-D64E-45A3-A733-BBAAE1CB972A}" srcOrd="4" destOrd="0" presId="urn:microsoft.com/office/officeart/2005/8/layout/list1"/>
    <dgm:cxn modelId="{5500A7F7-03E2-4661-9898-5D7F480E0603}" type="presParOf" srcId="{D8F71C91-D64E-45A3-A733-BBAAE1CB972A}" destId="{29EA3BEA-D9B7-48F7-9C0D-FFD8A7979A85}" srcOrd="0" destOrd="0" presId="urn:microsoft.com/office/officeart/2005/8/layout/list1"/>
    <dgm:cxn modelId="{52D8BFB7-9370-44F9-9C7E-23855F68364B}" type="presParOf" srcId="{D8F71C91-D64E-45A3-A733-BBAAE1CB972A}" destId="{CB9B2A1E-E2EC-4644-80AA-5FF700706AA5}" srcOrd="1" destOrd="0" presId="urn:microsoft.com/office/officeart/2005/8/layout/list1"/>
    <dgm:cxn modelId="{7917077A-5149-4BF7-BF07-A8D58F8F22D0}" type="presParOf" srcId="{3B48CAFE-72C6-44BD-9EFA-E288FDE7638C}" destId="{0C71931B-948C-4E80-A19F-F1260F19BBA8}" srcOrd="5" destOrd="0" presId="urn:microsoft.com/office/officeart/2005/8/layout/list1"/>
    <dgm:cxn modelId="{0932FC64-81CD-4AAF-9D0E-14970BE8744D}" type="presParOf" srcId="{3B48CAFE-72C6-44BD-9EFA-E288FDE7638C}" destId="{4BA63900-5493-422E-96D9-978F05ACD9E1}" srcOrd="6" destOrd="0" presId="urn:microsoft.com/office/officeart/2005/8/layout/list1"/>
    <dgm:cxn modelId="{04762DC6-A1EC-43D1-BE17-329751A06A0A}" type="presParOf" srcId="{3B48CAFE-72C6-44BD-9EFA-E288FDE7638C}" destId="{EC73F831-8DEA-4715-B5BE-CA7AB4FB81A0}" srcOrd="7" destOrd="0" presId="urn:microsoft.com/office/officeart/2005/8/layout/list1"/>
    <dgm:cxn modelId="{49D3BC4D-7055-4AF8-9C84-0F9BA522FD1B}" type="presParOf" srcId="{3B48CAFE-72C6-44BD-9EFA-E288FDE7638C}" destId="{ADA42803-23C0-4570-A87C-25BDA75D4DD3}" srcOrd="8" destOrd="0" presId="urn:microsoft.com/office/officeart/2005/8/layout/list1"/>
    <dgm:cxn modelId="{67B1A4E3-FB0E-4DBF-9DBB-8C5D5FA73F44}" type="presParOf" srcId="{ADA42803-23C0-4570-A87C-25BDA75D4DD3}" destId="{5032EB3B-81FC-44CA-B144-F1972BE743FC}" srcOrd="0" destOrd="0" presId="urn:microsoft.com/office/officeart/2005/8/layout/list1"/>
    <dgm:cxn modelId="{02F46C77-DB8F-4172-9FD2-BF9CBF4501E6}" type="presParOf" srcId="{ADA42803-23C0-4570-A87C-25BDA75D4DD3}" destId="{44F58609-4408-4EAF-A139-DF6A33FF011E}" srcOrd="1" destOrd="0" presId="urn:microsoft.com/office/officeart/2005/8/layout/list1"/>
    <dgm:cxn modelId="{484E0639-1A81-45B5-9B7D-DE0D3BBBE3D9}" type="presParOf" srcId="{3B48CAFE-72C6-44BD-9EFA-E288FDE7638C}" destId="{0B6BBA71-6F8A-415C-9346-6207AD5D0393}" srcOrd="9" destOrd="0" presId="urn:microsoft.com/office/officeart/2005/8/layout/list1"/>
    <dgm:cxn modelId="{7AB8A827-7A01-4A6E-8911-D3DCB6B97A93}" type="presParOf" srcId="{3B48CAFE-72C6-44BD-9EFA-E288FDE7638C}" destId="{32E456C2-CDB6-429A-9051-5A80A71BFFC7}"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5EBC540B-953C-4A62-B734-D7E0874B2B4A}" type="doc">
      <dgm:prSet loTypeId="urn:microsoft.com/office/officeart/2005/8/layout/hierarchy4" loCatId="list" qsTypeId="urn:microsoft.com/office/officeart/2005/8/quickstyle/simple5" qsCatId="simple" csTypeId="urn:microsoft.com/office/officeart/2005/8/colors/colorful5" csCatId="colorful" phldr="1"/>
      <dgm:spPr/>
      <dgm:t>
        <a:bodyPr/>
        <a:lstStyle/>
        <a:p>
          <a:endParaRPr lang="en-US"/>
        </a:p>
      </dgm:t>
    </dgm:pt>
    <dgm:pt modelId="{DE829450-6368-4B12-BFF6-148048F5A1ED}">
      <dgm:prSet/>
      <dgm:spPr/>
      <dgm:t>
        <a:bodyPr/>
        <a:lstStyle/>
        <a:p>
          <a:pPr rtl="1"/>
          <a:r>
            <a:rPr lang="fa-IR" dirty="0" smtClean="0">
              <a:cs typeface="B Zar" pitchFamily="2" charset="-78"/>
            </a:rPr>
            <a:t>خرید از طریق شرکت‌های تابعۀ خارجی یا طرف‌های خارجی همکار</a:t>
          </a:r>
          <a:endParaRPr lang="en-US" dirty="0">
            <a:cs typeface="B Zar" pitchFamily="2" charset="-78"/>
          </a:endParaRPr>
        </a:p>
      </dgm:t>
    </dgm:pt>
    <dgm:pt modelId="{3419609D-D6BF-4F95-B096-FD74078E0F81}" type="parTrans" cxnId="{9370C238-DFCC-4FB4-BE21-9EF60EA73BE4}">
      <dgm:prSet/>
      <dgm:spPr/>
      <dgm:t>
        <a:bodyPr/>
        <a:lstStyle/>
        <a:p>
          <a:endParaRPr lang="en-US">
            <a:cs typeface="B Zar" pitchFamily="2" charset="-78"/>
          </a:endParaRPr>
        </a:p>
      </dgm:t>
    </dgm:pt>
    <dgm:pt modelId="{E51CCA57-1BF4-4505-B52E-80AA4384684B}" type="sibTrans" cxnId="{9370C238-DFCC-4FB4-BE21-9EF60EA73BE4}">
      <dgm:prSet/>
      <dgm:spPr/>
      <dgm:t>
        <a:bodyPr/>
        <a:lstStyle/>
        <a:p>
          <a:endParaRPr lang="en-US">
            <a:cs typeface="B Zar" pitchFamily="2" charset="-78"/>
          </a:endParaRPr>
        </a:p>
      </dgm:t>
    </dgm:pt>
    <dgm:pt modelId="{3E7D7327-AF28-4257-8CF3-C8F2F8CB0C3A}">
      <dgm:prSet/>
      <dgm:spPr/>
      <dgm:t>
        <a:bodyPr/>
        <a:lstStyle/>
        <a:p>
          <a:pPr rtl="1"/>
          <a:r>
            <a:rPr lang="fa-IR" dirty="0" smtClean="0">
              <a:cs typeface="B Zar" pitchFamily="2" charset="-78"/>
            </a:rPr>
            <a:t>سایر کشورها</a:t>
          </a:r>
          <a:endParaRPr lang="en-US" dirty="0">
            <a:cs typeface="B Zar" pitchFamily="2" charset="-78"/>
          </a:endParaRPr>
        </a:p>
      </dgm:t>
    </dgm:pt>
    <dgm:pt modelId="{9BCCF657-5531-4376-8E96-C3C48487C9E8}" type="parTrans" cxnId="{376BBD2F-DA33-42B0-9ABA-FB0AE9BD0124}">
      <dgm:prSet/>
      <dgm:spPr/>
      <dgm:t>
        <a:bodyPr/>
        <a:lstStyle/>
        <a:p>
          <a:endParaRPr lang="en-US">
            <a:cs typeface="B Zar" pitchFamily="2" charset="-78"/>
          </a:endParaRPr>
        </a:p>
      </dgm:t>
    </dgm:pt>
    <dgm:pt modelId="{79054A43-30EA-495E-BA0F-08E5E491C555}" type="sibTrans" cxnId="{376BBD2F-DA33-42B0-9ABA-FB0AE9BD0124}">
      <dgm:prSet/>
      <dgm:spPr/>
      <dgm:t>
        <a:bodyPr/>
        <a:lstStyle/>
        <a:p>
          <a:endParaRPr lang="en-US">
            <a:cs typeface="B Zar" pitchFamily="2" charset="-78"/>
          </a:endParaRPr>
        </a:p>
      </dgm:t>
    </dgm:pt>
    <dgm:pt modelId="{623D7024-416A-40F3-8036-A2B6927EAE22}">
      <dgm:prSet/>
      <dgm:spPr/>
      <dgm:t>
        <a:bodyPr/>
        <a:lstStyle/>
        <a:p>
          <a:pPr rtl="1"/>
          <a:r>
            <a:rPr lang="fa-IR" dirty="0" smtClean="0">
              <a:cs typeface="B Zar" pitchFamily="2" charset="-78"/>
            </a:rPr>
            <a:t>ترکیه</a:t>
          </a:r>
          <a:endParaRPr lang="en-US" dirty="0">
            <a:cs typeface="B Zar" pitchFamily="2" charset="-78"/>
          </a:endParaRPr>
        </a:p>
      </dgm:t>
    </dgm:pt>
    <dgm:pt modelId="{E3FE43BE-269B-49B4-AD5C-8024FDAED53D}" type="parTrans" cxnId="{AE77C949-EE59-49E6-B19C-7980D9023D49}">
      <dgm:prSet/>
      <dgm:spPr/>
      <dgm:t>
        <a:bodyPr/>
        <a:lstStyle/>
        <a:p>
          <a:endParaRPr lang="en-US">
            <a:cs typeface="B Zar" pitchFamily="2" charset="-78"/>
          </a:endParaRPr>
        </a:p>
      </dgm:t>
    </dgm:pt>
    <dgm:pt modelId="{0EE28FF6-257A-4C88-AF14-6362FA95578C}" type="sibTrans" cxnId="{AE77C949-EE59-49E6-B19C-7980D9023D49}">
      <dgm:prSet/>
      <dgm:spPr/>
      <dgm:t>
        <a:bodyPr/>
        <a:lstStyle/>
        <a:p>
          <a:endParaRPr lang="en-US">
            <a:cs typeface="B Zar" pitchFamily="2" charset="-78"/>
          </a:endParaRPr>
        </a:p>
      </dgm:t>
    </dgm:pt>
    <dgm:pt modelId="{E223E4A8-4851-4A38-A86F-6B85687ED875}">
      <dgm:prSet/>
      <dgm:spPr/>
      <dgm:t>
        <a:bodyPr/>
        <a:lstStyle/>
        <a:p>
          <a:pPr rtl="1"/>
          <a:r>
            <a:rPr lang="fa-IR" dirty="0" smtClean="0">
              <a:cs typeface="B Zar" pitchFamily="2" charset="-78"/>
            </a:rPr>
            <a:t>مالزی</a:t>
          </a:r>
          <a:endParaRPr lang="en-US" dirty="0">
            <a:cs typeface="B Zar" pitchFamily="2" charset="-78"/>
          </a:endParaRPr>
        </a:p>
      </dgm:t>
    </dgm:pt>
    <dgm:pt modelId="{AAD6D502-78AB-4117-807D-219917CC0BBC}" type="parTrans" cxnId="{F8CF9A48-D0E1-47D0-A50D-0F0689B69679}">
      <dgm:prSet/>
      <dgm:spPr/>
      <dgm:t>
        <a:bodyPr/>
        <a:lstStyle/>
        <a:p>
          <a:endParaRPr lang="en-US">
            <a:cs typeface="B Zar" pitchFamily="2" charset="-78"/>
          </a:endParaRPr>
        </a:p>
      </dgm:t>
    </dgm:pt>
    <dgm:pt modelId="{92AE5C26-2D57-48FF-8312-B117C54B25F6}" type="sibTrans" cxnId="{F8CF9A48-D0E1-47D0-A50D-0F0689B69679}">
      <dgm:prSet/>
      <dgm:spPr/>
      <dgm:t>
        <a:bodyPr/>
        <a:lstStyle/>
        <a:p>
          <a:endParaRPr lang="en-US">
            <a:cs typeface="B Zar" pitchFamily="2" charset="-78"/>
          </a:endParaRPr>
        </a:p>
      </dgm:t>
    </dgm:pt>
    <dgm:pt modelId="{0AF81924-8C3B-46B5-B532-93667DC04D84}">
      <dgm:prSet/>
      <dgm:spPr/>
      <dgm:t>
        <a:bodyPr/>
        <a:lstStyle/>
        <a:p>
          <a:pPr rtl="1"/>
          <a:r>
            <a:rPr lang="fa-IR" dirty="0" smtClean="0">
              <a:cs typeface="B Zar" pitchFamily="2" charset="-78"/>
            </a:rPr>
            <a:t>امارات</a:t>
          </a:r>
          <a:endParaRPr lang="en-US" dirty="0">
            <a:cs typeface="B Zar" pitchFamily="2" charset="-78"/>
          </a:endParaRPr>
        </a:p>
      </dgm:t>
    </dgm:pt>
    <dgm:pt modelId="{6ADA635F-1B20-4D7F-8F99-FAB29DB235DF}" type="parTrans" cxnId="{1BD0C850-53AA-4649-8FAB-FD5E8A858738}">
      <dgm:prSet/>
      <dgm:spPr/>
      <dgm:t>
        <a:bodyPr/>
        <a:lstStyle/>
        <a:p>
          <a:endParaRPr lang="en-US">
            <a:cs typeface="B Zar" pitchFamily="2" charset="-78"/>
          </a:endParaRPr>
        </a:p>
      </dgm:t>
    </dgm:pt>
    <dgm:pt modelId="{4E171DAD-6C48-4064-920F-539A69F8FC3B}" type="sibTrans" cxnId="{1BD0C850-53AA-4649-8FAB-FD5E8A858738}">
      <dgm:prSet/>
      <dgm:spPr/>
      <dgm:t>
        <a:bodyPr/>
        <a:lstStyle/>
        <a:p>
          <a:endParaRPr lang="en-US">
            <a:cs typeface="B Zar" pitchFamily="2" charset="-78"/>
          </a:endParaRPr>
        </a:p>
      </dgm:t>
    </dgm:pt>
    <dgm:pt modelId="{EDB02504-68AC-41D6-840A-8030EBAFF2DA}">
      <dgm:prSet/>
      <dgm:spPr/>
      <dgm:t>
        <a:bodyPr/>
        <a:lstStyle/>
        <a:p>
          <a:r>
            <a:rPr lang="fa-IR" dirty="0" smtClean="0">
              <a:cs typeface="B Zar" pitchFamily="2" charset="-78"/>
            </a:rPr>
            <a:t>چین</a:t>
          </a:r>
          <a:endParaRPr lang="en-US" dirty="0">
            <a:cs typeface="B Zar" pitchFamily="2" charset="-78"/>
          </a:endParaRPr>
        </a:p>
      </dgm:t>
    </dgm:pt>
    <dgm:pt modelId="{B8425202-CCAD-4F1C-A597-806D3B73E805}" type="parTrans" cxnId="{1426F1AB-C862-4352-9AA0-7F1629D5605E}">
      <dgm:prSet/>
      <dgm:spPr/>
      <dgm:t>
        <a:bodyPr/>
        <a:lstStyle/>
        <a:p>
          <a:endParaRPr lang="en-US"/>
        </a:p>
      </dgm:t>
    </dgm:pt>
    <dgm:pt modelId="{ABC3DEAF-668D-4A4E-AB53-CF4C888D6878}" type="sibTrans" cxnId="{1426F1AB-C862-4352-9AA0-7F1629D5605E}">
      <dgm:prSet/>
      <dgm:spPr/>
      <dgm:t>
        <a:bodyPr/>
        <a:lstStyle/>
        <a:p>
          <a:endParaRPr lang="en-US"/>
        </a:p>
      </dgm:t>
    </dgm:pt>
    <dgm:pt modelId="{1DD3811C-D75A-42CF-B8BC-9AB711B6EF3E}">
      <dgm:prSet/>
      <dgm:spPr/>
      <dgm:t>
        <a:bodyPr/>
        <a:lstStyle/>
        <a:p>
          <a:r>
            <a:rPr lang="fa-IR" dirty="0" smtClean="0">
              <a:cs typeface="B Zar" pitchFamily="2" charset="-78"/>
            </a:rPr>
            <a:t>هند</a:t>
          </a:r>
          <a:endParaRPr lang="en-US" dirty="0">
            <a:cs typeface="B Zar" pitchFamily="2" charset="-78"/>
          </a:endParaRPr>
        </a:p>
      </dgm:t>
    </dgm:pt>
    <dgm:pt modelId="{04610973-0518-4910-B8F9-F291A2A03780}" type="parTrans" cxnId="{D62E37C7-0E9A-4D29-B0E7-AEA329921D5F}">
      <dgm:prSet/>
      <dgm:spPr/>
      <dgm:t>
        <a:bodyPr/>
        <a:lstStyle/>
        <a:p>
          <a:endParaRPr lang="en-US"/>
        </a:p>
      </dgm:t>
    </dgm:pt>
    <dgm:pt modelId="{5130CB2B-B50A-45AA-839D-93EAD3573CA8}" type="sibTrans" cxnId="{D62E37C7-0E9A-4D29-B0E7-AEA329921D5F}">
      <dgm:prSet/>
      <dgm:spPr/>
      <dgm:t>
        <a:bodyPr/>
        <a:lstStyle/>
        <a:p>
          <a:endParaRPr lang="en-US"/>
        </a:p>
      </dgm:t>
    </dgm:pt>
    <dgm:pt modelId="{8B3D3DC4-730F-484B-ADE4-836EC1382D1F}">
      <dgm:prSet/>
      <dgm:spPr/>
      <dgm:t>
        <a:bodyPr/>
        <a:lstStyle/>
        <a:p>
          <a:r>
            <a:rPr lang="fa-IR" dirty="0" smtClean="0">
              <a:cs typeface="B Zar" pitchFamily="2" charset="-78"/>
            </a:rPr>
            <a:t>روسیه</a:t>
          </a:r>
          <a:endParaRPr lang="en-US" dirty="0">
            <a:cs typeface="B Zar" pitchFamily="2" charset="-78"/>
          </a:endParaRPr>
        </a:p>
      </dgm:t>
    </dgm:pt>
    <dgm:pt modelId="{385DC781-D248-4748-869A-82E4514C51E3}" type="parTrans" cxnId="{63E86496-96C1-4D5B-A11E-6DA70624C76E}">
      <dgm:prSet/>
      <dgm:spPr/>
      <dgm:t>
        <a:bodyPr/>
        <a:lstStyle/>
        <a:p>
          <a:endParaRPr lang="en-US"/>
        </a:p>
      </dgm:t>
    </dgm:pt>
    <dgm:pt modelId="{6829EB5E-A875-465C-812A-85E986324805}" type="sibTrans" cxnId="{63E86496-96C1-4D5B-A11E-6DA70624C76E}">
      <dgm:prSet/>
      <dgm:spPr/>
      <dgm:t>
        <a:bodyPr/>
        <a:lstStyle/>
        <a:p>
          <a:endParaRPr lang="en-US"/>
        </a:p>
      </dgm:t>
    </dgm:pt>
    <dgm:pt modelId="{56C30C59-FBA4-4F2D-AEDA-0E7C81C230F0}" type="pres">
      <dgm:prSet presAssocID="{5EBC540B-953C-4A62-B734-D7E0874B2B4A}" presName="Name0" presStyleCnt="0">
        <dgm:presLayoutVars>
          <dgm:chPref val="1"/>
          <dgm:dir/>
          <dgm:animOne val="branch"/>
          <dgm:animLvl val="lvl"/>
          <dgm:resizeHandles/>
        </dgm:presLayoutVars>
      </dgm:prSet>
      <dgm:spPr/>
      <dgm:t>
        <a:bodyPr/>
        <a:lstStyle/>
        <a:p>
          <a:endParaRPr lang="en-US"/>
        </a:p>
      </dgm:t>
    </dgm:pt>
    <dgm:pt modelId="{AFA9B11E-DE55-4A22-AFC6-ABD361B01B68}" type="pres">
      <dgm:prSet presAssocID="{DE829450-6368-4B12-BFF6-148048F5A1ED}" presName="vertOne" presStyleCnt="0"/>
      <dgm:spPr/>
    </dgm:pt>
    <dgm:pt modelId="{C0474779-2158-4E55-A988-0B51095D1B68}" type="pres">
      <dgm:prSet presAssocID="{DE829450-6368-4B12-BFF6-148048F5A1ED}" presName="txOne" presStyleLbl="node0" presStyleIdx="0" presStyleCnt="1">
        <dgm:presLayoutVars>
          <dgm:chPref val="3"/>
        </dgm:presLayoutVars>
      </dgm:prSet>
      <dgm:spPr/>
      <dgm:t>
        <a:bodyPr/>
        <a:lstStyle/>
        <a:p>
          <a:endParaRPr lang="en-US"/>
        </a:p>
      </dgm:t>
    </dgm:pt>
    <dgm:pt modelId="{11023743-CBA6-4FE0-BB24-2501E2244090}" type="pres">
      <dgm:prSet presAssocID="{DE829450-6368-4B12-BFF6-148048F5A1ED}" presName="parTransOne" presStyleCnt="0"/>
      <dgm:spPr/>
    </dgm:pt>
    <dgm:pt modelId="{0DF47EBF-17F4-4828-8441-FE9113FF65D3}" type="pres">
      <dgm:prSet presAssocID="{DE829450-6368-4B12-BFF6-148048F5A1ED}" presName="horzOne" presStyleCnt="0"/>
      <dgm:spPr/>
    </dgm:pt>
    <dgm:pt modelId="{FDC5C556-D32F-4FE2-8C39-D7F093117017}" type="pres">
      <dgm:prSet presAssocID="{3E7D7327-AF28-4257-8CF3-C8F2F8CB0C3A}" presName="vertTwo" presStyleCnt="0"/>
      <dgm:spPr/>
    </dgm:pt>
    <dgm:pt modelId="{6523E9CB-64CC-4D1C-9286-267266A5F7E7}" type="pres">
      <dgm:prSet presAssocID="{3E7D7327-AF28-4257-8CF3-C8F2F8CB0C3A}" presName="txTwo" presStyleLbl="node2" presStyleIdx="0" presStyleCnt="7">
        <dgm:presLayoutVars>
          <dgm:chPref val="3"/>
        </dgm:presLayoutVars>
      </dgm:prSet>
      <dgm:spPr/>
      <dgm:t>
        <a:bodyPr/>
        <a:lstStyle/>
        <a:p>
          <a:endParaRPr lang="en-US"/>
        </a:p>
      </dgm:t>
    </dgm:pt>
    <dgm:pt modelId="{4CDE8984-9AB8-45EF-89C7-7C50C818A220}" type="pres">
      <dgm:prSet presAssocID="{3E7D7327-AF28-4257-8CF3-C8F2F8CB0C3A}" presName="horzTwo" presStyleCnt="0"/>
      <dgm:spPr/>
    </dgm:pt>
    <dgm:pt modelId="{08DBD638-EBB7-4EE3-9809-A4E40AF8560A}" type="pres">
      <dgm:prSet presAssocID="{79054A43-30EA-495E-BA0F-08E5E491C555}" presName="sibSpaceTwo" presStyleCnt="0"/>
      <dgm:spPr/>
    </dgm:pt>
    <dgm:pt modelId="{174AFEF7-020D-4745-A12B-494FE57CFC4C}" type="pres">
      <dgm:prSet presAssocID="{623D7024-416A-40F3-8036-A2B6927EAE22}" presName="vertTwo" presStyleCnt="0"/>
      <dgm:spPr/>
    </dgm:pt>
    <dgm:pt modelId="{AA7E1359-4E03-4164-8B9B-82E4BFAC5999}" type="pres">
      <dgm:prSet presAssocID="{623D7024-416A-40F3-8036-A2B6927EAE22}" presName="txTwo" presStyleLbl="node2" presStyleIdx="1" presStyleCnt="7">
        <dgm:presLayoutVars>
          <dgm:chPref val="3"/>
        </dgm:presLayoutVars>
      </dgm:prSet>
      <dgm:spPr/>
      <dgm:t>
        <a:bodyPr/>
        <a:lstStyle/>
        <a:p>
          <a:endParaRPr lang="en-US"/>
        </a:p>
      </dgm:t>
    </dgm:pt>
    <dgm:pt modelId="{19885CDD-4B99-4589-851E-68E52415DB6A}" type="pres">
      <dgm:prSet presAssocID="{623D7024-416A-40F3-8036-A2B6927EAE22}" presName="horzTwo" presStyleCnt="0"/>
      <dgm:spPr/>
    </dgm:pt>
    <dgm:pt modelId="{79F3789B-AE7E-4679-A546-680C985E3566}" type="pres">
      <dgm:prSet presAssocID="{0EE28FF6-257A-4C88-AF14-6362FA95578C}" presName="sibSpaceTwo" presStyleCnt="0"/>
      <dgm:spPr/>
    </dgm:pt>
    <dgm:pt modelId="{D2D1643A-21AF-44DE-A942-F24BDD096E17}" type="pres">
      <dgm:prSet presAssocID="{E223E4A8-4851-4A38-A86F-6B85687ED875}" presName="vertTwo" presStyleCnt="0"/>
      <dgm:spPr/>
    </dgm:pt>
    <dgm:pt modelId="{3BA51703-E2B5-43E0-8767-CE50500D8C05}" type="pres">
      <dgm:prSet presAssocID="{E223E4A8-4851-4A38-A86F-6B85687ED875}" presName="txTwo" presStyleLbl="node2" presStyleIdx="2" presStyleCnt="7">
        <dgm:presLayoutVars>
          <dgm:chPref val="3"/>
        </dgm:presLayoutVars>
      </dgm:prSet>
      <dgm:spPr/>
      <dgm:t>
        <a:bodyPr/>
        <a:lstStyle/>
        <a:p>
          <a:endParaRPr lang="en-US"/>
        </a:p>
      </dgm:t>
    </dgm:pt>
    <dgm:pt modelId="{9918C28F-3D80-4B41-BCCB-DEC89BBA4223}" type="pres">
      <dgm:prSet presAssocID="{E223E4A8-4851-4A38-A86F-6B85687ED875}" presName="horzTwo" presStyleCnt="0"/>
      <dgm:spPr/>
    </dgm:pt>
    <dgm:pt modelId="{86A188B9-C70E-400E-9F14-F42C3555EEAB}" type="pres">
      <dgm:prSet presAssocID="{92AE5C26-2D57-48FF-8312-B117C54B25F6}" presName="sibSpaceTwo" presStyleCnt="0"/>
      <dgm:spPr/>
    </dgm:pt>
    <dgm:pt modelId="{246EF289-5A31-4A6D-980F-6E82A18E6727}" type="pres">
      <dgm:prSet presAssocID="{0AF81924-8C3B-46B5-B532-93667DC04D84}" presName="vertTwo" presStyleCnt="0"/>
      <dgm:spPr/>
    </dgm:pt>
    <dgm:pt modelId="{A914A383-55A2-4DB8-AA98-7C2F3DA6C4EC}" type="pres">
      <dgm:prSet presAssocID="{0AF81924-8C3B-46B5-B532-93667DC04D84}" presName="txTwo" presStyleLbl="node2" presStyleIdx="3" presStyleCnt="7">
        <dgm:presLayoutVars>
          <dgm:chPref val="3"/>
        </dgm:presLayoutVars>
      </dgm:prSet>
      <dgm:spPr/>
      <dgm:t>
        <a:bodyPr/>
        <a:lstStyle/>
        <a:p>
          <a:endParaRPr lang="en-US"/>
        </a:p>
      </dgm:t>
    </dgm:pt>
    <dgm:pt modelId="{9C083607-BE36-49A0-AA1B-9758811D4194}" type="pres">
      <dgm:prSet presAssocID="{0AF81924-8C3B-46B5-B532-93667DC04D84}" presName="horzTwo" presStyleCnt="0"/>
      <dgm:spPr/>
    </dgm:pt>
    <dgm:pt modelId="{7276F99E-44E2-48ED-A7F8-7B68AFBFD01B}" type="pres">
      <dgm:prSet presAssocID="{4E171DAD-6C48-4064-920F-539A69F8FC3B}" presName="sibSpaceTwo" presStyleCnt="0"/>
      <dgm:spPr/>
    </dgm:pt>
    <dgm:pt modelId="{98952D3B-98F6-4320-B520-A749945D5C56}" type="pres">
      <dgm:prSet presAssocID="{8B3D3DC4-730F-484B-ADE4-836EC1382D1F}" presName="vertTwo" presStyleCnt="0"/>
      <dgm:spPr/>
    </dgm:pt>
    <dgm:pt modelId="{95480F24-F321-47EA-9C1E-8A740D4EEA59}" type="pres">
      <dgm:prSet presAssocID="{8B3D3DC4-730F-484B-ADE4-836EC1382D1F}" presName="txTwo" presStyleLbl="node2" presStyleIdx="4" presStyleCnt="7">
        <dgm:presLayoutVars>
          <dgm:chPref val="3"/>
        </dgm:presLayoutVars>
      </dgm:prSet>
      <dgm:spPr/>
      <dgm:t>
        <a:bodyPr/>
        <a:lstStyle/>
        <a:p>
          <a:endParaRPr lang="en-US"/>
        </a:p>
      </dgm:t>
    </dgm:pt>
    <dgm:pt modelId="{3ADB79F7-58E1-47AA-99B0-0F749967B320}" type="pres">
      <dgm:prSet presAssocID="{8B3D3DC4-730F-484B-ADE4-836EC1382D1F}" presName="horzTwo" presStyleCnt="0"/>
      <dgm:spPr/>
    </dgm:pt>
    <dgm:pt modelId="{1B7B7ED9-9A65-4EF9-A1B6-BFA70CC6F730}" type="pres">
      <dgm:prSet presAssocID="{6829EB5E-A875-465C-812A-85E986324805}" presName="sibSpaceTwo" presStyleCnt="0"/>
      <dgm:spPr/>
    </dgm:pt>
    <dgm:pt modelId="{7E6D8B0D-D985-448D-A668-5FEFBC8AB67D}" type="pres">
      <dgm:prSet presAssocID="{1DD3811C-D75A-42CF-B8BC-9AB711B6EF3E}" presName="vertTwo" presStyleCnt="0"/>
      <dgm:spPr/>
    </dgm:pt>
    <dgm:pt modelId="{A48EFA78-18B4-47A7-9A0E-FC364961F2CA}" type="pres">
      <dgm:prSet presAssocID="{1DD3811C-D75A-42CF-B8BC-9AB711B6EF3E}" presName="txTwo" presStyleLbl="node2" presStyleIdx="5" presStyleCnt="7">
        <dgm:presLayoutVars>
          <dgm:chPref val="3"/>
        </dgm:presLayoutVars>
      </dgm:prSet>
      <dgm:spPr/>
      <dgm:t>
        <a:bodyPr/>
        <a:lstStyle/>
        <a:p>
          <a:endParaRPr lang="en-US"/>
        </a:p>
      </dgm:t>
    </dgm:pt>
    <dgm:pt modelId="{29EB3DBD-42F9-4EE4-9664-23516AB5E763}" type="pres">
      <dgm:prSet presAssocID="{1DD3811C-D75A-42CF-B8BC-9AB711B6EF3E}" presName="horzTwo" presStyleCnt="0"/>
      <dgm:spPr/>
    </dgm:pt>
    <dgm:pt modelId="{0946A6B0-13BA-4D2C-8263-5201FEA4CE17}" type="pres">
      <dgm:prSet presAssocID="{5130CB2B-B50A-45AA-839D-93EAD3573CA8}" presName="sibSpaceTwo" presStyleCnt="0"/>
      <dgm:spPr/>
    </dgm:pt>
    <dgm:pt modelId="{6E3B84FA-5B4C-4ECA-9D79-34AEF2705665}" type="pres">
      <dgm:prSet presAssocID="{EDB02504-68AC-41D6-840A-8030EBAFF2DA}" presName="vertTwo" presStyleCnt="0"/>
      <dgm:spPr/>
    </dgm:pt>
    <dgm:pt modelId="{519C5E0F-BA5A-4D2C-9441-E968F6B5B4E9}" type="pres">
      <dgm:prSet presAssocID="{EDB02504-68AC-41D6-840A-8030EBAFF2DA}" presName="txTwo" presStyleLbl="node2" presStyleIdx="6" presStyleCnt="7">
        <dgm:presLayoutVars>
          <dgm:chPref val="3"/>
        </dgm:presLayoutVars>
      </dgm:prSet>
      <dgm:spPr/>
      <dgm:t>
        <a:bodyPr/>
        <a:lstStyle/>
        <a:p>
          <a:endParaRPr lang="en-US"/>
        </a:p>
      </dgm:t>
    </dgm:pt>
    <dgm:pt modelId="{E66ECED1-DD2D-4DDB-A1E9-C59CFBB895B6}" type="pres">
      <dgm:prSet presAssocID="{EDB02504-68AC-41D6-840A-8030EBAFF2DA}" presName="horzTwo" presStyleCnt="0"/>
      <dgm:spPr/>
    </dgm:pt>
  </dgm:ptLst>
  <dgm:cxnLst>
    <dgm:cxn modelId="{63E86496-96C1-4D5B-A11E-6DA70624C76E}" srcId="{DE829450-6368-4B12-BFF6-148048F5A1ED}" destId="{8B3D3DC4-730F-484B-ADE4-836EC1382D1F}" srcOrd="4" destOrd="0" parTransId="{385DC781-D248-4748-869A-82E4514C51E3}" sibTransId="{6829EB5E-A875-465C-812A-85E986324805}"/>
    <dgm:cxn modelId="{1426F1AB-C862-4352-9AA0-7F1629D5605E}" srcId="{DE829450-6368-4B12-BFF6-148048F5A1ED}" destId="{EDB02504-68AC-41D6-840A-8030EBAFF2DA}" srcOrd="6" destOrd="0" parTransId="{B8425202-CCAD-4F1C-A597-806D3B73E805}" sibTransId="{ABC3DEAF-668D-4A4E-AB53-CF4C888D6878}"/>
    <dgm:cxn modelId="{2133B1DE-D94D-4A38-BA8A-0525E981A686}" type="presOf" srcId="{1DD3811C-D75A-42CF-B8BC-9AB711B6EF3E}" destId="{A48EFA78-18B4-47A7-9A0E-FC364961F2CA}" srcOrd="0" destOrd="0" presId="urn:microsoft.com/office/officeart/2005/8/layout/hierarchy4"/>
    <dgm:cxn modelId="{90F9FA71-D2EF-4FE7-9232-D9C186DCFBC8}" type="presOf" srcId="{EDB02504-68AC-41D6-840A-8030EBAFF2DA}" destId="{519C5E0F-BA5A-4D2C-9441-E968F6B5B4E9}" srcOrd="0" destOrd="0" presId="urn:microsoft.com/office/officeart/2005/8/layout/hierarchy4"/>
    <dgm:cxn modelId="{9370C238-DFCC-4FB4-BE21-9EF60EA73BE4}" srcId="{5EBC540B-953C-4A62-B734-D7E0874B2B4A}" destId="{DE829450-6368-4B12-BFF6-148048F5A1ED}" srcOrd="0" destOrd="0" parTransId="{3419609D-D6BF-4F95-B096-FD74078E0F81}" sibTransId="{E51CCA57-1BF4-4505-B52E-80AA4384684B}"/>
    <dgm:cxn modelId="{E65DEE25-30CD-4065-9C74-7FCF5B9A7567}" type="presOf" srcId="{0AF81924-8C3B-46B5-B532-93667DC04D84}" destId="{A914A383-55A2-4DB8-AA98-7C2F3DA6C4EC}" srcOrd="0" destOrd="0" presId="urn:microsoft.com/office/officeart/2005/8/layout/hierarchy4"/>
    <dgm:cxn modelId="{1BD0C850-53AA-4649-8FAB-FD5E8A858738}" srcId="{DE829450-6368-4B12-BFF6-148048F5A1ED}" destId="{0AF81924-8C3B-46B5-B532-93667DC04D84}" srcOrd="3" destOrd="0" parTransId="{6ADA635F-1B20-4D7F-8F99-FAB29DB235DF}" sibTransId="{4E171DAD-6C48-4064-920F-539A69F8FC3B}"/>
    <dgm:cxn modelId="{484F7C3D-CCEC-4924-84F7-2DA8DB6F5E2F}" type="presOf" srcId="{DE829450-6368-4B12-BFF6-148048F5A1ED}" destId="{C0474779-2158-4E55-A988-0B51095D1B68}" srcOrd="0" destOrd="0" presId="urn:microsoft.com/office/officeart/2005/8/layout/hierarchy4"/>
    <dgm:cxn modelId="{AE77C949-EE59-49E6-B19C-7980D9023D49}" srcId="{DE829450-6368-4B12-BFF6-148048F5A1ED}" destId="{623D7024-416A-40F3-8036-A2B6927EAE22}" srcOrd="1" destOrd="0" parTransId="{E3FE43BE-269B-49B4-AD5C-8024FDAED53D}" sibTransId="{0EE28FF6-257A-4C88-AF14-6362FA95578C}"/>
    <dgm:cxn modelId="{76C1CC00-5BA4-4086-8642-BEDE3AB228F7}" type="presOf" srcId="{E223E4A8-4851-4A38-A86F-6B85687ED875}" destId="{3BA51703-E2B5-43E0-8767-CE50500D8C05}" srcOrd="0" destOrd="0" presId="urn:microsoft.com/office/officeart/2005/8/layout/hierarchy4"/>
    <dgm:cxn modelId="{43C51BF6-17E2-46D0-AD4B-B516055368FD}" type="presOf" srcId="{623D7024-416A-40F3-8036-A2B6927EAE22}" destId="{AA7E1359-4E03-4164-8B9B-82E4BFAC5999}" srcOrd="0" destOrd="0" presId="urn:microsoft.com/office/officeart/2005/8/layout/hierarchy4"/>
    <dgm:cxn modelId="{71727B7C-8DB3-46D8-AC89-3F0684E951D2}" type="presOf" srcId="{3E7D7327-AF28-4257-8CF3-C8F2F8CB0C3A}" destId="{6523E9CB-64CC-4D1C-9286-267266A5F7E7}" srcOrd="0" destOrd="0" presId="urn:microsoft.com/office/officeart/2005/8/layout/hierarchy4"/>
    <dgm:cxn modelId="{1DCB14CD-B93C-4FC2-A577-8401F0200D98}" type="presOf" srcId="{8B3D3DC4-730F-484B-ADE4-836EC1382D1F}" destId="{95480F24-F321-47EA-9C1E-8A740D4EEA59}" srcOrd="0" destOrd="0" presId="urn:microsoft.com/office/officeart/2005/8/layout/hierarchy4"/>
    <dgm:cxn modelId="{D62E37C7-0E9A-4D29-B0E7-AEA329921D5F}" srcId="{DE829450-6368-4B12-BFF6-148048F5A1ED}" destId="{1DD3811C-D75A-42CF-B8BC-9AB711B6EF3E}" srcOrd="5" destOrd="0" parTransId="{04610973-0518-4910-B8F9-F291A2A03780}" sibTransId="{5130CB2B-B50A-45AA-839D-93EAD3573CA8}"/>
    <dgm:cxn modelId="{376BBD2F-DA33-42B0-9ABA-FB0AE9BD0124}" srcId="{DE829450-6368-4B12-BFF6-148048F5A1ED}" destId="{3E7D7327-AF28-4257-8CF3-C8F2F8CB0C3A}" srcOrd="0" destOrd="0" parTransId="{9BCCF657-5531-4376-8E96-C3C48487C9E8}" sibTransId="{79054A43-30EA-495E-BA0F-08E5E491C555}"/>
    <dgm:cxn modelId="{F8CF9A48-D0E1-47D0-A50D-0F0689B69679}" srcId="{DE829450-6368-4B12-BFF6-148048F5A1ED}" destId="{E223E4A8-4851-4A38-A86F-6B85687ED875}" srcOrd="2" destOrd="0" parTransId="{AAD6D502-78AB-4117-807D-219917CC0BBC}" sibTransId="{92AE5C26-2D57-48FF-8312-B117C54B25F6}"/>
    <dgm:cxn modelId="{41DC5A17-619F-4A97-9291-F99B30284C1D}" type="presOf" srcId="{5EBC540B-953C-4A62-B734-D7E0874B2B4A}" destId="{56C30C59-FBA4-4F2D-AEDA-0E7C81C230F0}" srcOrd="0" destOrd="0" presId="urn:microsoft.com/office/officeart/2005/8/layout/hierarchy4"/>
    <dgm:cxn modelId="{A291AE83-A0EF-47B3-8EA4-CD35FA95149A}" type="presParOf" srcId="{56C30C59-FBA4-4F2D-AEDA-0E7C81C230F0}" destId="{AFA9B11E-DE55-4A22-AFC6-ABD361B01B68}" srcOrd="0" destOrd="0" presId="urn:microsoft.com/office/officeart/2005/8/layout/hierarchy4"/>
    <dgm:cxn modelId="{7F81B6D9-0AA5-4860-A79A-DD1FC76D38B9}" type="presParOf" srcId="{AFA9B11E-DE55-4A22-AFC6-ABD361B01B68}" destId="{C0474779-2158-4E55-A988-0B51095D1B68}" srcOrd="0" destOrd="0" presId="urn:microsoft.com/office/officeart/2005/8/layout/hierarchy4"/>
    <dgm:cxn modelId="{E062B4A3-FCB1-45B7-A032-CB3D5052C08E}" type="presParOf" srcId="{AFA9B11E-DE55-4A22-AFC6-ABD361B01B68}" destId="{11023743-CBA6-4FE0-BB24-2501E2244090}" srcOrd="1" destOrd="0" presId="urn:microsoft.com/office/officeart/2005/8/layout/hierarchy4"/>
    <dgm:cxn modelId="{BBAFA8F0-9A19-4906-B07B-86F21704E724}" type="presParOf" srcId="{AFA9B11E-DE55-4A22-AFC6-ABD361B01B68}" destId="{0DF47EBF-17F4-4828-8441-FE9113FF65D3}" srcOrd="2" destOrd="0" presId="urn:microsoft.com/office/officeart/2005/8/layout/hierarchy4"/>
    <dgm:cxn modelId="{A93479EC-9E6F-4A89-A176-5D44122C3915}" type="presParOf" srcId="{0DF47EBF-17F4-4828-8441-FE9113FF65D3}" destId="{FDC5C556-D32F-4FE2-8C39-D7F093117017}" srcOrd="0" destOrd="0" presId="urn:microsoft.com/office/officeart/2005/8/layout/hierarchy4"/>
    <dgm:cxn modelId="{1E3410F5-A63B-4AFB-9E2E-304339161CCA}" type="presParOf" srcId="{FDC5C556-D32F-4FE2-8C39-D7F093117017}" destId="{6523E9CB-64CC-4D1C-9286-267266A5F7E7}" srcOrd="0" destOrd="0" presId="urn:microsoft.com/office/officeart/2005/8/layout/hierarchy4"/>
    <dgm:cxn modelId="{CCC84604-A22C-4B7A-A23C-2F3AD5B94C9F}" type="presParOf" srcId="{FDC5C556-D32F-4FE2-8C39-D7F093117017}" destId="{4CDE8984-9AB8-45EF-89C7-7C50C818A220}" srcOrd="1" destOrd="0" presId="urn:microsoft.com/office/officeart/2005/8/layout/hierarchy4"/>
    <dgm:cxn modelId="{4933AD17-8E85-4215-81E7-F72812E4444B}" type="presParOf" srcId="{0DF47EBF-17F4-4828-8441-FE9113FF65D3}" destId="{08DBD638-EBB7-4EE3-9809-A4E40AF8560A}" srcOrd="1" destOrd="0" presId="urn:microsoft.com/office/officeart/2005/8/layout/hierarchy4"/>
    <dgm:cxn modelId="{8CEE2686-969E-46AF-936B-79C19F06A545}" type="presParOf" srcId="{0DF47EBF-17F4-4828-8441-FE9113FF65D3}" destId="{174AFEF7-020D-4745-A12B-494FE57CFC4C}" srcOrd="2" destOrd="0" presId="urn:microsoft.com/office/officeart/2005/8/layout/hierarchy4"/>
    <dgm:cxn modelId="{4DB03F22-8976-41BE-A179-E4B652FC2003}" type="presParOf" srcId="{174AFEF7-020D-4745-A12B-494FE57CFC4C}" destId="{AA7E1359-4E03-4164-8B9B-82E4BFAC5999}" srcOrd="0" destOrd="0" presId="urn:microsoft.com/office/officeart/2005/8/layout/hierarchy4"/>
    <dgm:cxn modelId="{0C5AEA10-D775-465F-A058-594B3D6F4A7D}" type="presParOf" srcId="{174AFEF7-020D-4745-A12B-494FE57CFC4C}" destId="{19885CDD-4B99-4589-851E-68E52415DB6A}" srcOrd="1" destOrd="0" presId="urn:microsoft.com/office/officeart/2005/8/layout/hierarchy4"/>
    <dgm:cxn modelId="{07ACAF4A-2D81-49E3-B52F-D1161ADCE2F5}" type="presParOf" srcId="{0DF47EBF-17F4-4828-8441-FE9113FF65D3}" destId="{79F3789B-AE7E-4679-A546-680C985E3566}" srcOrd="3" destOrd="0" presId="urn:microsoft.com/office/officeart/2005/8/layout/hierarchy4"/>
    <dgm:cxn modelId="{4BDD6454-FD32-4A85-BB0D-5ECE75FF73A2}" type="presParOf" srcId="{0DF47EBF-17F4-4828-8441-FE9113FF65D3}" destId="{D2D1643A-21AF-44DE-A942-F24BDD096E17}" srcOrd="4" destOrd="0" presId="urn:microsoft.com/office/officeart/2005/8/layout/hierarchy4"/>
    <dgm:cxn modelId="{A386544E-A763-4B98-9082-1188C40F1577}" type="presParOf" srcId="{D2D1643A-21AF-44DE-A942-F24BDD096E17}" destId="{3BA51703-E2B5-43E0-8767-CE50500D8C05}" srcOrd="0" destOrd="0" presId="urn:microsoft.com/office/officeart/2005/8/layout/hierarchy4"/>
    <dgm:cxn modelId="{60B53043-807C-44FB-9CE3-3B9AF81E05FC}" type="presParOf" srcId="{D2D1643A-21AF-44DE-A942-F24BDD096E17}" destId="{9918C28F-3D80-4B41-BCCB-DEC89BBA4223}" srcOrd="1" destOrd="0" presId="urn:microsoft.com/office/officeart/2005/8/layout/hierarchy4"/>
    <dgm:cxn modelId="{A71EAA66-7161-43E3-BA55-BE63197DD818}" type="presParOf" srcId="{0DF47EBF-17F4-4828-8441-FE9113FF65D3}" destId="{86A188B9-C70E-400E-9F14-F42C3555EEAB}" srcOrd="5" destOrd="0" presId="urn:microsoft.com/office/officeart/2005/8/layout/hierarchy4"/>
    <dgm:cxn modelId="{574709DA-DBE0-46B0-A3EA-262AA60F794E}" type="presParOf" srcId="{0DF47EBF-17F4-4828-8441-FE9113FF65D3}" destId="{246EF289-5A31-4A6D-980F-6E82A18E6727}" srcOrd="6" destOrd="0" presId="urn:microsoft.com/office/officeart/2005/8/layout/hierarchy4"/>
    <dgm:cxn modelId="{F3823363-DA61-4E32-82C8-4B7B2627059A}" type="presParOf" srcId="{246EF289-5A31-4A6D-980F-6E82A18E6727}" destId="{A914A383-55A2-4DB8-AA98-7C2F3DA6C4EC}" srcOrd="0" destOrd="0" presId="urn:microsoft.com/office/officeart/2005/8/layout/hierarchy4"/>
    <dgm:cxn modelId="{98CBC7DF-3083-4486-8E9D-4E899F676BFB}" type="presParOf" srcId="{246EF289-5A31-4A6D-980F-6E82A18E6727}" destId="{9C083607-BE36-49A0-AA1B-9758811D4194}" srcOrd="1" destOrd="0" presId="urn:microsoft.com/office/officeart/2005/8/layout/hierarchy4"/>
    <dgm:cxn modelId="{CAAD570D-782B-4022-A97C-59636D688325}" type="presParOf" srcId="{0DF47EBF-17F4-4828-8441-FE9113FF65D3}" destId="{7276F99E-44E2-48ED-A7F8-7B68AFBFD01B}" srcOrd="7" destOrd="0" presId="urn:microsoft.com/office/officeart/2005/8/layout/hierarchy4"/>
    <dgm:cxn modelId="{13C6A056-6E27-4CED-BE60-F8BC22F8537D}" type="presParOf" srcId="{0DF47EBF-17F4-4828-8441-FE9113FF65D3}" destId="{98952D3B-98F6-4320-B520-A749945D5C56}" srcOrd="8" destOrd="0" presId="urn:microsoft.com/office/officeart/2005/8/layout/hierarchy4"/>
    <dgm:cxn modelId="{254EBD7A-F9BB-4E4E-A8FE-8057BD2C11F7}" type="presParOf" srcId="{98952D3B-98F6-4320-B520-A749945D5C56}" destId="{95480F24-F321-47EA-9C1E-8A740D4EEA59}" srcOrd="0" destOrd="0" presId="urn:microsoft.com/office/officeart/2005/8/layout/hierarchy4"/>
    <dgm:cxn modelId="{897CD140-35AF-47AF-B5A2-9E1A10357AE8}" type="presParOf" srcId="{98952D3B-98F6-4320-B520-A749945D5C56}" destId="{3ADB79F7-58E1-47AA-99B0-0F749967B320}" srcOrd="1" destOrd="0" presId="urn:microsoft.com/office/officeart/2005/8/layout/hierarchy4"/>
    <dgm:cxn modelId="{5990A8A9-920F-4BC2-8B06-C946BD853E99}" type="presParOf" srcId="{0DF47EBF-17F4-4828-8441-FE9113FF65D3}" destId="{1B7B7ED9-9A65-4EF9-A1B6-BFA70CC6F730}" srcOrd="9" destOrd="0" presId="urn:microsoft.com/office/officeart/2005/8/layout/hierarchy4"/>
    <dgm:cxn modelId="{B7236199-0C64-4265-9BEA-C05CCAE75464}" type="presParOf" srcId="{0DF47EBF-17F4-4828-8441-FE9113FF65D3}" destId="{7E6D8B0D-D985-448D-A668-5FEFBC8AB67D}" srcOrd="10" destOrd="0" presId="urn:microsoft.com/office/officeart/2005/8/layout/hierarchy4"/>
    <dgm:cxn modelId="{91D65387-9BF9-4253-9DBD-16582E821E43}" type="presParOf" srcId="{7E6D8B0D-D985-448D-A668-5FEFBC8AB67D}" destId="{A48EFA78-18B4-47A7-9A0E-FC364961F2CA}" srcOrd="0" destOrd="0" presId="urn:microsoft.com/office/officeart/2005/8/layout/hierarchy4"/>
    <dgm:cxn modelId="{6620E013-B80F-47E9-A724-3CDDB8A1AE29}" type="presParOf" srcId="{7E6D8B0D-D985-448D-A668-5FEFBC8AB67D}" destId="{29EB3DBD-42F9-4EE4-9664-23516AB5E763}" srcOrd="1" destOrd="0" presId="urn:microsoft.com/office/officeart/2005/8/layout/hierarchy4"/>
    <dgm:cxn modelId="{71E57778-A063-4197-AC85-679E57ADE77E}" type="presParOf" srcId="{0DF47EBF-17F4-4828-8441-FE9113FF65D3}" destId="{0946A6B0-13BA-4D2C-8263-5201FEA4CE17}" srcOrd="11" destOrd="0" presId="urn:microsoft.com/office/officeart/2005/8/layout/hierarchy4"/>
    <dgm:cxn modelId="{4FCA748C-7AC2-471F-B69C-BCCB2E9CE779}" type="presParOf" srcId="{0DF47EBF-17F4-4828-8441-FE9113FF65D3}" destId="{6E3B84FA-5B4C-4ECA-9D79-34AEF2705665}" srcOrd="12" destOrd="0" presId="urn:microsoft.com/office/officeart/2005/8/layout/hierarchy4"/>
    <dgm:cxn modelId="{93A5B87C-457F-49B3-8DA9-7586A0830C4F}" type="presParOf" srcId="{6E3B84FA-5B4C-4ECA-9D79-34AEF2705665}" destId="{519C5E0F-BA5A-4D2C-9441-E968F6B5B4E9}" srcOrd="0" destOrd="0" presId="urn:microsoft.com/office/officeart/2005/8/layout/hierarchy4"/>
    <dgm:cxn modelId="{90DCE35C-0755-4460-8EFD-3F7517D2E664}" type="presParOf" srcId="{6E3B84FA-5B4C-4ECA-9D79-34AEF2705665}" destId="{E66ECED1-DD2D-4DDB-A1E9-C59CFBB895B6}" srcOrd="1" destOrd="0" presId="urn:microsoft.com/office/officeart/2005/8/layout/hierarchy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12560DDF-7361-4E38-81B7-9DD00B0AC6B4}" type="doc">
      <dgm:prSet loTypeId="urn:microsoft.com/office/officeart/2005/8/layout/process3" loCatId="process" qsTypeId="urn:microsoft.com/office/officeart/2005/8/quickstyle/simple1" qsCatId="simple" csTypeId="urn:microsoft.com/office/officeart/2005/8/colors/accent1_2" csCatId="accent1"/>
      <dgm:spPr/>
      <dgm:t>
        <a:bodyPr/>
        <a:lstStyle/>
        <a:p>
          <a:endParaRPr lang="en-US"/>
        </a:p>
      </dgm:t>
    </dgm:pt>
    <dgm:pt modelId="{4ED118A1-C7BA-47A1-A28B-72ACEA739D80}">
      <dgm:prSet/>
      <dgm:spPr/>
      <dgm:t>
        <a:bodyPr/>
        <a:lstStyle/>
        <a:p>
          <a:pPr algn="ctr" rtl="1"/>
          <a:r>
            <a:rPr lang="fa-IR" dirty="0" smtClean="0">
              <a:cs typeface="B Titr" pitchFamily="2" charset="-78"/>
            </a:rPr>
            <a:t>ایجاد واسطه</a:t>
          </a:r>
          <a:endParaRPr lang="en-US" dirty="0">
            <a:cs typeface="B Titr" pitchFamily="2" charset="-78"/>
          </a:endParaRPr>
        </a:p>
      </dgm:t>
    </dgm:pt>
    <dgm:pt modelId="{3F487155-9B40-40EF-B573-62766E21E270}" type="parTrans" cxnId="{794C6714-5771-4E69-ADD5-21E484629506}">
      <dgm:prSet/>
      <dgm:spPr/>
      <dgm:t>
        <a:bodyPr/>
        <a:lstStyle/>
        <a:p>
          <a:endParaRPr lang="en-US">
            <a:cs typeface="B Zar" pitchFamily="2" charset="-78"/>
          </a:endParaRPr>
        </a:p>
      </dgm:t>
    </dgm:pt>
    <dgm:pt modelId="{9D09EF6B-1BD8-4D29-B065-65CC2EB71EA6}" type="sibTrans" cxnId="{794C6714-5771-4E69-ADD5-21E484629506}">
      <dgm:prSet/>
      <dgm:spPr/>
      <dgm:t>
        <a:bodyPr/>
        <a:lstStyle/>
        <a:p>
          <a:endParaRPr lang="en-US">
            <a:cs typeface="B Zar" pitchFamily="2" charset="-78"/>
          </a:endParaRPr>
        </a:p>
      </dgm:t>
    </dgm:pt>
    <dgm:pt modelId="{141FABC4-000E-4F5D-A67A-9CC884C50F96}">
      <dgm:prSet/>
      <dgm:spPr/>
      <dgm:t>
        <a:bodyPr/>
        <a:lstStyle/>
        <a:p>
          <a:pPr rtl="1"/>
          <a:r>
            <a:rPr lang="fa-IR" dirty="0" smtClean="0">
              <a:cs typeface="B Zar" pitchFamily="2" charset="-78"/>
            </a:rPr>
            <a:t>تأسیس شرکت واسط</a:t>
          </a:r>
          <a:endParaRPr lang="en-US" dirty="0">
            <a:cs typeface="B Zar" pitchFamily="2" charset="-78"/>
          </a:endParaRPr>
        </a:p>
      </dgm:t>
    </dgm:pt>
    <dgm:pt modelId="{E56A83AB-B9FF-406D-846C-1975667E41C4}" type="parTrans" cxnId="{77E2FA13-DA16-49C9-8F08-F2E27977FA27}">
      <dgm:prSet/>
      <dgm:spPr/>
      <dgm:t>
        <a:bodyPr/>
        <a:lstStyle/>
        <a:p>
          <a:endParaRPr lang="en-US">
            <a:cs typeface="B Zar" pitchFamily="2" charset="-78"/>
          </a:endParaRPr>
        </a:p>
      </dgm:t>
    </dgm:pt>
    <dgm:pt modelId="{D086D08A-ABB6-45F0-AB17-81BF58EB9804}" type="sibTrans" cxnId="{77E2FA13-DA16-49C9-8F08-F2E27977FA27}">
      <dgm:prSet/>
      <dgm:spPr/>
      <dgm:t>
        <a:bodyPr/>
        <a:lstStyle/>
        <a:p>
          <a:endParaRPr lang="en-US">
            <a:cs typeface="B Zar" pitchFamily="2" charset="-78"/>
          </a:endParaRPr>
        </a:p>
      </dgm:t>
    </dgm:pt>
    <dgm:pt modelId="{0FEFE468-59EA-43C8-A05A-F6C46FEF0FA6}">
      <dgm:prSet/>
      <dgm:spPr/>
      <dgm:t>
        <a:bodyPr/>
        <a:lstStyle/>
        <a:p>
          <a:pPr rtl="1"/>
          <a:r>
            <a:rPr lang="fa-IR" dirty="0" smtClean="0">
              <a:cs typeface="B Zar" pitchFamily="2" charset="-78"/>
            </a:rPr>
            <a:t>مذاکره با طرف‌های خارجی به‌نام شرکت واسط</a:t>
          </a:r>
          <a:endParaRPr lang="en-US" dirty="0">
            <a:cs typeface="B Zar" pitchFamily="2" charset="-78"/>
          </a:endParaRPr>
        </a:p>
      </dgm:t>
    </dgm:pt>
    <dgm:pt modelId="{ECA0B854-0341-42C5-AC83-C501B37DCE83}" type="parTrans" cxnId="{AC65169A-F8CD-48B8-95FC-841238C5144B}">
      <dgm:prSet/>
      <dgm:spPr/>
      <dgm:t>
        <a:bodyPr/>
        <a:lstStyle/>
        <a:p>
          <a:endParaRPr lang="en-US">
            <a:cs typeface="B Zar" pitchFamily="2" charset="-78"/>
          </a:endParaRPr>
        </a:p>
      </dgm:t>
    </dgm:pt>
    <dgm:pt modelId="{62582208-0473-455E-BF88-FEDA7057CC57}" type="sibTrans" cxnId="{AC65169A-F8CD-48B8-95FC-841238C5144B}">
      <dgm:prSet/>
      <dgm:spPr/>
      <dgm:t>
        <a:bodyPr/>
        <a:lstStyle/>
        <a:p>
          <a:endParaRPr lang="en-US">
            <a:cs typeface="B Zar" pitchFamily="2" charset="-78"/>
          </a:endParaRPr>
        </a:p>
      </dgm:t>
    </dgm:pt>
    <dgm:pt modelId="{9536E504-E1A8-4612-9BF0-9CCE0F4E3517}">
      <dgm:prSet/>
      <dgm:spPr/>
      <dgm:t>
        <a:bodyPr/>
        <a:lstStyle/>
        <a:p>
          <a:pPr rtl="1"/>
          <a:r>
            <a:rPr lang="fa-IR" dirty="0" smtClean="0">
              <a:cs typeface="B Zar" pitchFamily="2" charset="-78"/>
            </a:rPr>
            <a:t>طراحی سازوکار همکاری</a:t>
          </a:r>
          <a:endParaRPr lang="en-US" dirty="0">
            <a:cs typeface="B Zar" pitchFamily="2" charset="-78"/>
          </a:endParaRPr>
        </a:p>
      </dgm:t>
    </dgm:pt>
    <dgm:pt modelId="{2A861705-788B-4658-A28F-5539AF2E5484}" type="parTrans" cxnId="{7AE618A8-EB01-4876-B32F-925D4B324F72}">
      <dgm:prSet/>
      <dgm:spPr/>
      <dgm:t>
        <a:bodyPr/>
        <a:lstStyle/>
        <a:p>
          <a:endParaRPr lang="en-US">
            <a:cs typeface="B Zar" pitchFamily="2" charset="-78"/>
          </a:endParaRPr>
        </a:p>
      </dgm:t>
    </dgm:pt>
    <dgm:pt modelId="{C69993E6-EBC5-4C6F-8534-193AADD09B1A}" type="sibTrans" cxnId="{7AE618A8-EB01-4876-B32F-925D4B324F72}">
      <dgm:prSet/>
      <dgm:spPr/>
      <dgm:t>
        <a:bodyPr/>
        <a:lstStyle/>
        <a:p>
          <a:endParaRPr lang="en-US">
            <a:cs typeface="B Zar" pitchFamily="2" charset="-78"/>
          </a:endParaRPr>
        </a:p>
      </dgm:t>
    </dgm:pt>
    <dgm:pt modelId="{78E160AB-B3F2-4EBD-9E68-DA76BBB4CD0B}" type="pres">
      <dgm:prSet presAssocID="{12560DDF-7361-4E38-81B7-9DD00B0AC6B4}" presName="linearFlow" presStyleCnt="0">
        <dgm:presLayoutVars>
          <dgm:dir/>
          <dgm:animLvl val="lvl"/>
          <dgm:resizeHandles val="exact"/>
        </dgm:presLayoutVars>
      </dgm:prSet>
      <dgm:spPr/>
      <dgm:t>
        <a:bodyPr/>
        <a:lstStyle/>
        <a:p>
          <a:endParaRPr lang="en-US"/>
        </a:p>
      </dgm:t>
    </dgm:pt>
    <dgm:pt modelId="{6ED77695-7028-4571-8436-064C43615C47}" type="pres">
      <dgm:prSet presAssocID="{4ED118A1-C7BA-47A1-A28B-72ACEA739D80}" presName="composite" presStyleCnt="0"/>
      <dgm:spPr/>
    </dgm:pt>
    <dgm:pt modelId="{7144F8D5-0E88-45FD-9281-D4EBC14DD9BE}" type="pres">
      <dgm:prSet presAssocID="{4ED118A1-C7BA-47A1-A28B-72ACEA739D80}" presName="parTx" presStyleLbl="node1" presStyleIdx="0" presStyleCnt="1">
        <dgm:presLayoutVars>
          <dgm:chMax val="0"/>
          <dgm:chPref val="0"/>
          <dgm:bulletEnabled val="1"/>
        </dgm:presLayoutVars>
      </dgm:prSet>
      <dgm:spPr/>
      <dgm:t>
        <a:bodyPr/>
        <a:lstStyle/>
        <a:p>
          <a:endParaRPr lang="en-US"/>
        </a:p>
      </dgm:t>
    </dgm:pt>
    <dgm:pt modelId="{5D32658B-4370-452F-BBD3-7806C447A544}" type="pres">
      <dgm:prSet presAssocID="{4ED118A1-C7BA-47A1-A28B-72ACEA739D80}" presName="parSh" presStyleLbl="node1" presStyleIdx="0" presStyleCnt="1"/>
      <dgm:spPr/>
      <dgm:t>
        <a:bodyPr/>
        <a:lstStyle/>
        <a:p>
          <a:endParaRPr lang="en-US"/>
        </a:p>
      </dgm:t>
    </dgm:pt>
    <dgm:pt modelId="{B0BFCA22-7B98-4C1C-9428-0EA076DB9299}" type="pres">
      <dgm:prSet presAssocID="{4ED118A1-C7BA-47A1-A28B-72ACEA739D80}" presName="desTx" presStyleLbl="fgAcc1" presStyleIdx="0" presStyleCnt="1">
        <dgm:presLayoutVars>
          <dgm:bulletEnabled val="1"/>
        </dgm:presLayoutVars>
      </dgm:prSet>
      <dgm:spPr/>
      <dgm:t>
        <a:bodyPr/>
        <a:lstStyle/>
        <a:p>
          <a:endParaRPr lang="en-US"/>
        </a:p>
      </dgm:t>
    </dgm:pt>
  </dgm:ptLst>
  <dgm:cxnLst>
    <dgm:cxn modelId="{AC65169A-F8CD-48B8-95FC-841238C5144B}" srcId="{4ED118A1-C7BA-47A1-A28B-72ACEA739D80}" destId="{0FEFE468-59EA-43C8-A05A-F6C46FEF0FA6}" srcOrd="1" destOrd="0" parTransId="{ECA0B854-0341-42C5-AC83-C501B37DCE83}" sibTransId="{62582208-0473-455E-BF88-FEDA7057CC57}"/>
    <dgm:cxn modelId="{B2B00A59-F68B-4B28-B768-E3C89BA55EA7}" type="presOf" srcId="{0FEFE468-59EA-43C8-A05A-F6C46FEF0FA6}" destId="{B0BFCA22-7B98-4C1C-9428-0EA076DB9299}" srcOrd="0" destOrd="1" presId="urn:microsoft.com/office/officeart/2005/8/layout/process3"/>
    <dgm:cxn modelId="{C5E15EAC-4898-4065-A02B-0461AE27841B}" type="presOf" srcId="{12560DDF-7361-4E38-81B7-9DD00B0AC6B4}" destId="{78E160AB-B3F2-4EBD-9E68-DA76BBB4CD0B}" srcOrd="0" destOrd="0" presId="urn:microsoft.com/office/officeart/2005/8/layout/process3"/>
    <dgm:cxn modelId="{794C6714-5771-4E69-ADD5-21E484629506}" srcId="{12560DDF-7361-4E38-81B7-9DD00B0AC6B4}" destId="{4ED118A1-C7BA-47A1-A28B-72ACEA739D80}" srcOrd="0" destOrd="0" parTransId="{3F487155-9B40-40EF-B573-62766E21E270}" sibTransId="{9D09EF6B-1BD8-4D29-B065-65CC2EB71EA6}"/>
    <dgm:cxn modelId="{BE3D1948-081C-4382-B00A-570C20283A10}" type="presOf" srcId="{141FABC4-000E-4F5D-A67A-9CC884C50F96}" destId="{B0BFCA22-7B98-4C1C-9428-0EA076DB9299}" srcOrd="0" destOrd="0" presId="urn:microsoft.com/office/officeart/2005/8/layout/process3"/>
    <dgm:cxn modelId="{4903BBA3-E244-4A8A-9171-D44346CD5BD2}" type="presOf" srcId="{4ED118A1-C7BA-47A1-A28B-72ACEA739D80}" destId="{5D32658B-4370-452F-BBD3-7806C447A544}" srcOrd="1" destOrd="0" presId="urn:microsoft.com/office/officeart/2005/8/layout/process3"/>
    <dgm:cxn modelId="{AA8319C0-0458-4C6F-9E4E-AC10909FB1C7}" type="presOf" srcId="{4ED118A1-C7BA-47A1-A28B-72ACEA739D80}" destId="{7144F8D5-0E88-45FD-9281-D4EBC14DD9BE}" srcOrd="0" destOrd="0" presId="urn:microsoft.com/office/officeart/2005/8/layout/process3"/>
    <dgm:cxn modelId="{77E2FA13-DA16-49C9-8F08-F2E27977FA27}" srcId="{4ED118A1-C7BA-47A1-A28B-72ACEA739D80}" destId="{141FABC4-000E-4F5D-A67A-9CC884C50F96}" srcOrd="0" destOrd="0" parTransId="{E56A83AB-B9FF-406D-846C-1975667E41C4}" sibTransId="{D086D08A-ABB6-45F0-AB17-81BF58EB9804}"/>
    <dgm:cxn modelId="{A556BC6E-4295-4AC6-A6FA-7DDA022B7613}" type="presOf" srcId="{9536E504-E1A8-4612-9BF0-9CCE0F4E3517}" destId="{B0BFCA22-7B98-4C1C-9428-0EA076DB9299}" srcOrd="0" destOrd="2" presId="urn:microsoft.com/office/officeart/2005/8/layout/process3"/>
    <dgm:cxn modelId="{7AE618A8-EB01-4876-B32F-925D4B324F72}" srcId="{4ED118A1-C7BA-47A1-A28B-72ACEA739D80}" destId="{9536E504-E1A8-4612-9BF0-9CCE0F4E3517}" srcOrd="2" destOrd="0" parTransId="{2A861705-788B-4658-A28F-5539AF2E5484}" sibTransId="{C69993E6-EBC5-4C6F-8534-193AADD09B1A}"/>
    <dgm:cxn modelId="{B3A01BA9-89BF-4984-8D29-AD4CEDA2B7D5}" type="presParOf" srcId="{78E160AB-B3F2-4EBD-9E68-DA76BBB4CD0B}" destId="{6ED77695-7028-4571-8436-064C43615C47}" srcOrd="0" destOrd="0" presId="urn:microsoft.com/office/officeart/2005/8/layout/process3"/>
    <dgm:cxn modelId="{F9193936-6CD3-4603-8FC7-6EF0E20AB5F3}" type="presParOf" srcId="{6ED77695-7028-4571-8436-064C43615C47}" destId="{7144F8D5-0E88-45FD-9281-D4EBC14DD9BE}" srcOrd="0" destOrd="0" presId="urn:microsoft.com/office/officeart/2005/8/layout/process3"/>
    <dgm:cxn modelId="{047B60AA-5111-4E29-A13A-5A3D5607FDBA}" type="presParOf" srcId="{6ED77695-7028-4571-8436-064C43615C47}" destId="{5D32658B-4370-452F-BBD3-7806C447A544}" srcOrd="1" destOrd="0" presId="urn:microsoft.com/office/officeart/2005/8/layout/process3"/>
    <dgm:cxn modelId="{0BD2F751-9223-400A-8565-FD771294308A}" type="presParOf" srcId="{6ED77695-7028-4571-8436-064C43615C47}" destId="{B0BFCA22-7B98-4C1C-9428-0EA076DB9299}"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B26428B2-3699-4530-9E89-5E35DCF9CCB5}" type="doc">
      <dgm:prSet loTypeId="urn:microsoft.com/office/officeart/2005/8/layout/hierarchy3" loCatId="hierarchy" qsTypeId="urn:microsoft.com/office/officeart/2005/8/quickstyle/simple1" qsCatId="simple" csTypeId="urn:microsoft.com/office/officeart/2005/8/colors/colorful3" csCatId="colorful" phldr="1"/>
      <dgm:spPr/>
      <dgm:t>
        <a:bodyPr/>
        <a:lstStyle/>
        <a:p>
          <a:endParaRPr lang="en-US"/>
        </a:p>
      </dgm:t>
    </dgm:pt>
    <dgm:pt modelId="{0A4B1F79-FA1C-4638-A10A-72C51615CED8}">
      <dgm:prSet/>
      <dgm:spPr/>
      <dgm:t>
        <a:bodyPr/>
        <a:lstStyle/>
        <a:p>
          <a:pPr rtl="1"/>
          <a:r>
            <a:rPr lang="fa-IR" dirty="0" smtClean="0">
              <a:cs typeface="B Zar" pitchFamily="2" charset="-78"/>
            </a:rPr>
            <a:t>روش بدیل شرکت واسط</a:t>
          </a:r>
          <a:endParaRPr lang="en-US" dirty="0">
            <a:cs typeface="B Zar" pitchFamily="2" charset="-78"/>
          </a:endParaRPr>
        </a:p>
      </dgm:t>
    </dgm:pt>
    <dgm:pt modelId="{86766925-5984-4D60-A682-4DE2217AD8F6}" type="parTrans" cxnId="{79394A90-E066-4F47-BED8-F44084D41BBF}">
      <dgm:prSet/>
      <dgm:spPr/>
      <dgm:t>
        <a:bodyPr/>
        <a:lstStyle/>
        <a:p>
          <a:endParaRPr lang="en-US">
            <a:cs typeface="B Zar" pitchFamily="2" charset="-78"/>
          </a:endParaRPr>
        </a:p>
      </dgm:t>
    </dgm:pt>
    <dgm:pt modelId="{4712CBE0-C2E4-4479-89AD-1DD4E28626D5}" type="sibTrans" cxnId="{79394A90-E066-4F47-BED8-F44084D41BBF}">
      <dgm:prSet/>
      <dgm:spPr/>
      <dgm:t>
        <a:bodyPr/>
        <a:lstStyle/>
        <a:p>
          <a:endParaRPr lang="en-US">
            <a:cs typeface="B Zar" pitchFamily="2" charset="-78"/>
          </a:endParaRPr>
        </a:p>
      </dgm:t>
    </dgm:pt>
    <dgm:pt modelId="{AA954D2A-15A6-480D-B125-51C12C5A9D0F}">
      <dgm:prSet/>
      <dgm:spPr/>
      <dgm:t>
        <a:bodyPr/>
        <a:lstStyle/>
        <a:p>
          <a:pPr rtl="1"/>
          <a:r>
            <a:rPr lang="fa-IR" dirty="0" smtClean="0">
              <a:cs typeface="B Zar" pitchFamily="2" charset="-78"/>
            </a:rPr>
            <a:t>تشکیل تراست</a:t>
          </a:r>
          <a:endParaRPr lang="en-US" dirty="0">
            <a:cs typeface="B Zar" pitchFamily="2" charset="-78"/>
          </a:endParaRPr>
        </a:p>
      </dgm:t>
    </dgm:pt>
    <dgm:pt modelId="{21836E36-3DFE-4117-89DD-46748C3A6308}" type="parTrans" cxnId="{EF8EBDD9-987F-451B-8DBC-52E6B1F42752}">
      <dgm:prSet/>
      <dgm:spPr/>
      <dgm:t>
        <a:bodyPr/>
        <a:lstStyle/>
        <a:p>
          <a:endParaRPr lang="en-US">
            <a:cs typeface="B Zar" pitchFamily="2" charset="-78"/>
          </a:endParaRPr>
        </a:p>
      </dgm:t>
    </dgm:pt>
    <dgm:pt modelId="{4C9D1B0A-87FE-43E6-A655-F8F33FBC5DD9}" type="sibTrans" cxnId="{EF8EBDD9-987F-451B-8DBC-52E6B1F42752}">
      <dgm:prSet/>
      <dgm:spPr/>
      <dgm:t>
        <a:bodyPr/>
        <a:lstStyle/>
        <a:p>
          <a:endParaRPr lang="en-US">
            <a:cs typeface="B Zar" pitchFamily="2" charset="-78"/>
          </a:endParaRPr>
        </a:p>
      </dgm:t>
    </dgm:pt>
    <dgm:pt modelId="{663BE4B4-B7E6-40E4-94BB-AEF08E58567A}" type="pres">
      <dgm:prSet presAssocID="{B26428B2-3699-4530-9E89-5E35DCF9CCB5}" presName="diagram" presStyleCnt="0">
        <dgm:presLayoutVars>
          <dgm:chPref val="1"/>
          <dgm:dir/>
          <dgm:animOne val="branch"/>
          <dgm:animLvl val="lvl"/>
          <dgm:resizeHandles/>
        </dgm:presLayoutVars>
      </dgm:prSet>
      <dgm:spPr/>
      <dgm:t>
        <a:bodyPr/>
        <a:lstStyle/>
        <a:p>
          <a:endParaRPr lang="en-US"/>
        </a:p>
      </dgm:t>
    </dgm:pt>
    <dgm:pt modelId="{0E183F78-9B63-47CE-A4C1-614EE933D447}" type="pres">
      <dgm:prSet presAssocID="{0A4B1F79-FA1C-4638-A10A-72C51615CED8}" presName="root" presStyleCnt="0"/>
      <dgm:spPr/>
    </dgm:pt>
    <dgm:pt modelId="{3DF7B2EB-1FAC-4CD8-8652-5CD0A332C871}" type="pres">
      <dgm:prSet presAssocID="{0A4B1F79-FA1C-4638-A10A-72C51615CED8}" presName="rootComposite" presStyleCnt="0"/>
      <dgm:spPr/>
    </dgm:pt>
    <dgm:pt modelId="{A8695862-E827-4EA3-B5AD-99D9BE6F0E97}" type="pres">
      <dgm:prSet presAssocID="{0A4B1F79-FA1C-4638-A10A-72C51615CED8}" presName="rootText" presStyleLbl="node1" presStyleIdx="0" presStyleCnt="1"/>
      <dgm:spPr/>
      <dgm:t>
        <a:bodyPr/>
        <a:lstStyle/>
        <a:p>
          <a:endParaRPr lang="en-US"/>
        </a:p>
      </dgm:t>
    </dgm:pt>
    <dgm:pt modelId="{7C0AE677-CC89-4E2E-911A-D081D5622052}" type="pres">
      <dgm:prSet presAssocID="{0A4B1F79-FA1C-4638-A10A-72C51615CED8}" presName="rootConnector" presStyleLbl="node1" presStyleIdx="0" presStyleCnt="1"/>
      <dgm:spPr/>
      <dgm:t>
        <a:bodyPr/>
        <a:lstStyle/>
        <a:p>
          <a:endParaRPr lang="en-US"/>
        </a:p>
      </dgm:t>
    </dgm:pt>
    <dgm:pt modelId="{1C35D6D0-4245-4375-95BA-B93970537BBE}" type="pres">
      <dgm:prSet presAssocID="{0A4B1F79-FA1C-4638-A10A-72C51615CED8}" presName="childShape" presStyleCnt="0"/>
      <dgm:spPr/>
    </dgm:pt>
    <dgm:pt modelId="{1B083232-7B7D-4A5C-AA11-2ECE30255E79}" type="pres">
      <dgm:prSet presAssocID="{21836E36-3DFE-4117-89DD-46748C3A6308}" presName="Name13" presStyleLbl="parChTrans1D2" presStyleIdx="0" presStyleCnt="1"/>
      <dgm:spPr/>
      <dgm:t>
        <a:bodyPr/>
        <a:lstStyle/>
        <a:p>
          <a:endParaRPr lang="en-US"/>
        </a:p>
      </dgm:t>
    </dgm:pt>
    <dgm:pt modelId="{87519DCE-0FCA-48F9-A3BF-9A771D7E9E40}" type="pres">
      <dgm:prSet presAssocID="{AA954D2A-15A6-480D-B125-51C12C5A9D0F}" presName="childText" presStyleLbl="bgAcc1" presStyleIdx="0" presStyleCnt="1">
        <dgm:presLayoutVars>
          <dgm:bulletEnabled val="1"/>
        </dgm:presLayoutVars>
      </dgm:prSet>
      <dgm:spPr/>
      <dgm:t>
        <a:bodyPr/>
        <a:lstStyle/>
        <a:p>
          <a:endParaRPr lang="en-US"/>
        </a:p>
      </dgm:t>
    </dgm:pt>
  </dgm:ptLst>
  <dgm:cxnLst>
    <dgm:cxn modelId="{C0133D20-F95F-4F78-A685-7F4DDC7E3562}" type="presOf" srcId="{AA954D2A-15A6-480D-B125-51C12C5A9D0F}" destId="{87519DCE-0FCA-48F9-A3BF-9A771D7E9E40}" srcOrd="0" destOrd="0" presId="urn:microsoft.com/office/officeart/2005/8/layout/hierarchy3"/>
    <dgm:cxn modelId="{EF8EBDD9-987F-451B-8DBC-52E6B1F42752}" srcId="{0A4B1F79-FA1C-4638-A10A-72C51615CED8}" destId="{AA954D2A-15A6-480D-B125-51C12C5A9D0F}" srcOrd="0" destOrd="0" parTransId="{21836E36-3DFE-4117-89DD-46748C3A6308}" sibTransId="{4C9D1B0A-87FE-43E6-A655-F8F33FBC5DD9}"/>
    <dgm:cxn modelId="{79394A90-E066-4F47-BED8-F44084D41BBF}" srcId="{B26428B2-3699-4530-9E89-5E35DCF9CCB5}" destId="{0A4B1F79-FA1C-4638-A10A-72C51615CED8}" srcOrd="0" destOrd="0" parTransId="{86766925-5984-4D60-A682-4DE2217AD8F6}" sibTransId="{4712CBE0-C2E4-4479-89AD-1DD4E28626D5}"/>
    <dgm:cxn modelId="{5A3D0BBF-1264-43A5-8C32-5C6250955FF6}" type="presOf" srcId="{21836E36-3DFE-4117-89DD-46748C3A6308}" destId="{1B083232-7B7D-4A5C-AA11-2ECE30255E79}" srcOrd="0" destOrd="0" presId="urn:microsoft.com/office/officeart/2005/8/layout/hierarchy3"/>
    <dgm:cxn modelId="{827D9A70-5529-42BC-A6AE-BC47244DDA8B}" type="presOf" srcId="{B26428B2-3699-4530-9E89-5E35DCF9CCB5}" destId="{663BE4B4-B7E6-40E4-94BB-AEF08E58567A}" srcOrd="0" destOrd="0" presId="urn:microsoft.com/office/officeart/2005/8/layout/hierarchy3"/>
    <dgm:cxn modelId="{71A3B0BB-8250-4CE2-A4B2-8674709FE676}" type="presOf" srcId="{0A4B1F79-FA1C-4638-A10A-72C51615CED8}" destId="{7C0AE677-CC89-4E2E-911A-D081D5622052}" srcOrd="1" destOrd="0" presId="urn:microsoft.com/office/officeart/2005/8/layout/hierarchy3"/>
    <dgm:cxn modelId="{3B43876E-E333-43E5-B5BC-D513F83B606F}" type="presOf" srcId="{0A4B1F79-FA1C-4638-A10A-72C51615CED8}" destId="{A8695862-E827-4EA3-B5AD-99D9BE6F0E97}" srcOrd="0" destOrd="0" presId="urn:microsoft.com/office/officeart/2005/8/layout/hierarchy3"/>
    <dgm:cxn modelId="{1087B4E9-D986-47E2-B9A1-9FBECEAF1F2B}" type="presParOf" srcId="{663BE4B4-B7E6-40E4-94BB-AEF08E58567A}" destId="{0E183F78-9B63-47CE-A4C1-614EE933D447}" srcOrd="0" destOrd="0" presId="urn:microsoft.com/office/officeart/2005/8/layout/hierarchy3"/>
    <dgm:cxn modelId="{16AA9F90-9671-4ED5-91C8-35C321F69251}" type="presParOf" srcId="{0E183F78-9B63-47CE-A4C1-614EE933D447}" destId="{3DF7B2EB-1FAC-4CD8-8652-5CD0A332C871}" srcOrd="0" destOrd="0" presId="urn:microsoft.com/office/officeart/2005/8/layout/hierarchy3"/>
    <dgm:cxn modelId="{48311AA8-8A60-443D-AEE9-3EB30873AC4B}" type="presParOf" srcId="{3DF7B2EB-1FAC-4CD8-8652-5CD0A332C871}" destId="{A8695862-E827-4EA3-B5AD-99D9BE6F0E97}" srcOrd="0" destOrd="0" presId="urn:microsoft.com/office/officeart/2005/8/layout/hierarchy3"/>
    <dgm:cxn modelId="{3EBE7F25-4846-4CDD-9375-D5FA0FF2E59C}" type="presParOf" srcId="{3DF7B2EB-1FAC-4CD8-8652-5CD0A332C871}" destId="{7C0AE677-CC89-4E2E-911A-D081D5622052}" srcOrd="1" destOrd="0" presId="urn:microsoft.com/office/officeart/2005/8/layout/hierarchy3"/>
    <dgm:cxn modelId="{9D1C7332-0132-432F-998A-F2778B0FE78D}" type="presParOf" srcId="{0E183F78-9B63-47CE-A4C1-614EE933D447}" destId="{1C35D6D0-4245-4375-95BA-B93970537BBE}" srcOrd="1" destOrd="0" presId="urn:microsoft.com/office/officeart/2005/8/layout/hierarchy3"/>
    <dgm:cxn modelId="{416BE9E5-9E5D-409F-B4EF-5964A4CA61CE}" type="presParOf" srcId="{1C35D6D0-4245-4375-95BA-B93970537BBE}" destId="{1B083232-7B7D-4A5C-AA11-2ECE30255E79}" srcOrd="0" destOrd="0" presId="urn:microsoft.com/office/officeart/2005/8/layout/hierarchy3"/>
    <dgm:cxn modelId="{A267633C-B6AD-4F3D-8A5A-0DE80970FFAA}" type="presParOf" srcId="{1C35D6D0-4245-4375-95BA-B93970537BBE}" destId="{87519DCE-0FCA-48F9-A3BF-9A771D7E9E40}" srcOrd="1"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1FC74DD-267B-4293-98D3-FA3BBD74F77E}"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en-US"/>
        </a:p>
      </dgm:t>
    </dgm:pt>
    <dgm:pt modelId="{C0363CD8-C5DD-4B0F-9556-B7CB5C230D0A}">
      <dgm:prSet/>
      <dgm:spPr/>
      <dgm:t>
        <a:bodyPr/>
        <a:lstStyle/>
        <a:p>
          <a:pPr algn="ctr" rtl="1"/>
          <a:r>
            <a:rPr lang="fa-IR" dirty="0" smtClean="0">
              <a:cs typeface="B Zar" pitchFamily="2" charset="-78"/>
            </a:rPr>
            <a:t>روش‌هاي عمدۀ </a:t>
          </a:r>
          <a:r>
            <a:rPr lang="fa-IR" dirty="0" smtClean="0">
              <a:cs typeface="B Zar" pitchFamily="2" charset="-78"/>
            </a:rPr>
            <a:t>تأمين مالي كسب‌وكارهاي </a:t>
          </a:r>
          <a:r>
            <a:rPr lang="fa-IR" dirty="0" smtClean="0">
              <a:cs typeface="B Zar" pitchFamily="2" charset="-78"/>
            </a:rPr>
            <a:t>كوچك</a:t>
          </a:r>
          <a:endParaRPr lang="en-US" dirty="0">
            <a:cs typeface="B Zar" pitchFamily="2" charset="-78"/>
          </a:endParaRPr>
        </a:p>
      </dgm:t>
    </dgm:pt>
    <dgm:pt modelId="{6301F93C-32A2-4085-9603-BAAF0C87CCAC}" type="parTrans" cxnId="{B5F4E15B-0B34-4FB4-98C1-A7F226F9255F}">
      <dgm:prSet/>
      <dgm:spPr/>
      <dgm:t>
        <a:bodyPr/>
        <a:lstStyle/>
        <a:p>
          <a:endParaRPr lang="en-US">
            <a:cs typeface="B Zar" pitchFamily="2" charset="-78"/>
          </a:endParaRPr>
        </a:p>
      </dgm:t>
    </dgm:pt>
    <dgm:pt modelId="{67B3E01E-9D5A-4BE5-B8CB-47E561E45EF2}" type="sibTrans" cxnId="{B5F4E15B-0B34-4FB4-98C1-A7F226F9255F}">
      <dgm:prSet/>
      <dgm:spPr/>
      <dgm:t>
        <a:bodyPr/>
        <a:lstStyle/>
        <a:p>
          <a:endParaRPr lang="en-US">
            <a:cs typeface="B Zar" pitchFamily="2" charset="-78"/>
          </a:endParaRPr>
        </a:p>
      </dgm:t>
    </dgm:pt>
    <dgm:pt modelId="{51551460-9E5C-440D-9ECF-622E3FB27E1E}">
      <dgm:prSet/>
      <dgm:spPr/>
      <dgm:t>
        <a:bodyPr/>
        <a:lstStyle/>
        <a:p>
          <a:pPr rtl="1"/>
          <a:r>
            <a:rPr lang="fa-IR" dirty="0" smtClean="0">
              <a:cs typeface="B Zar" pitchFamily="2" charset="-78"/>
            </a:rPr>
            <a:t>دارايي‌هاي شخصي (مثلاً وام در مقابل ملك شخصي </a:t>
          </a:r>
          <a:r>
            <a:rPr lang="en-US" dirty="0" smtClean="0">
              <a:cs typeface="B Zar" pitchFamily="2" charset="-78"/>
            </a:rPr>
            <a:t>home equity loan</a:t>
          </a:r>
          <a:r>
            <a:rPr lang="fa-IR" dirty="0" smtClean="0">
              <a:cs typeface="B Zar" pitchFamily="2" charset="-78"/>
            </a:rPr>
            <a:t>)</a:t>
          </a:r>
          <a:endParaRPr lang="en-US" dirty="0">
            <a:cs typeface="B Zar" pitchFamily="2" charset="-78"/>
          </a:endParaRPr>
        </a:p>
      </dgm:t>
    </dgm:pt>
    <dgm:pt modelId="{B550D5F0-2007-4731-BF37-73442D929068}" type="parTrans" cxnId="{063D0A59-D043-46EC-9256-F841E842CCFD}">
      <dgm:prSet/>
      <dgm:spPr/>
      <dgm:t>
        <a:bodyPr/>
        <a:lstStyle/>
        <a:p>
          <a:endParaRPr lang="en-US">
            <a:cs typeface="B Zar" pitchFamily="2" charset="-78"/>
          </a:endParaRPr>
        </a:p>
      </dgm:t>
    </dgm:pt>
    <dgm:pt modelId="{C3752046-0891-4093-A924-492C42DA7014}" type="sibTrans" cxnId="{063D0A59-D043-46EC-9256-F841E842CCFD}">
      <dgm:prSet/>
      <dgm:spPr/>
      <dgm:t>
        <a:bodyPr/>
        <a:lstStyle/>
        <a:p>
          <a:endParaRPr lang="en-US">
            <a:cs typeface="B Zar" pitchFamily="2" charset="-78"/>
          </a:endParaRPr>
        </a:p>
      </dgm:t>
    </dgm:pt>
    <dgm:pt modelId="{5399C35E-E139-4C1F-B82F-757DB9DD8D16}">
      <dgm:prSet/>
      <dgm:spPr/>
      <dgm:t>
        <a:bodyPr/>
        <a:lstStyle/>
        <a:p>
          <a:pPr rtl="1"/>
          <a:r>
            <a:rPr lang="fa-IR" dirty="0" smtClean="0">
              <a:cs typeface="B Zar" pitchFamily="2" charset="-78"/>
            </a:rPr>
            <a:t>سرمايه‌گذاران حقيقي ثروتمند يا </a:t>
          </a:r>
          <a:r>
            <a:rPr lang="en-US" dirty="0" smtClean="0">
              <a:cs typeface="B Zar" pitchFamily="2" charset="-78"/>
            </a:rPr>
            <a:t>angle investors</a:t>
          </a:r>
          <a:r>
            <a:rPr lang="fa-IR" dirty="0" smtClean="0">
              <a:cs typeface="B Zar" pitchFamily="2" charset="-78"/>
            </a:rPr>
            <a:t> در كسب‌وكارهاي جديد</a:t>
          </a:r>
          <a:endParaRPr lang="en-US" dirty="0">
            <a:cs typeface="B Zar" pitchFamily="2" charset="-78"/>
          </a:endParaRPr>
        </a:p>
      </dgm:t>
    </dgm:pt>
    <dgm:pt modelId="{8CF0444B-6A0B-4F57-8776-1F064444D48A}" type="parTrans" cxnId="{193BFC8A-10CE-4A1D-B9B9-1D2C7081BE03}">
      <dgm:prSet/>
      <dgm:spPr/>
      <dgm:t>
        <a:bodyPr/>
        <a:lstStyle/>
        <a:p>
          <a:endParaRPr lang="en-US">
            <a:cs typeface="B Zar" pitchFamily="2" charset="-78"/>
          </a:endParaRPr>
        </a:p>
      </dgm:t>
    </dgm:pt>
    <dgm:pt modelId="{080786C0-5A35-4287-8F42-A4B4A64C7925}" type="sibTrans" cxnId="{193BFC8A-10CE-4A1D-B9B9-1D2C7081BE03}">
      <dgm:prSet/>
      <dgm:spPr/>
      <dgm:t>
        <a:bodyPr/>
        <a:lstStyle/>
        <a:p>
          <a:endParaRPr lang="en-US">
            <a:cs typeface="B Zar" pitchFamily="2" charset="-78"/>
          </a:endParaRPr>
        </a:p>
      </dgm:t>
    </dgm:pt>
    <dgm:pt modelId="{F01DCCDE-3E12-4976-985A-B47BEEAAEA20}">
      <dgm:prSet/>
      <dgm:spPr/>
      <dgm:t>
        <a:bodyPr/>
        <a:lstStyle/>
        <a:p>
          <a:pPr rtl="1"/>
          <a:r>
            <a:rPr lang="fa-IR" dirty="0" smtClean="0">
              <a:cs typeface="B Zar" pitchFamily="2" charset="-78"/>
            </a:rPr>
            <a:t>دوستان، آشنايان و فاميل</a:t>
          </a:r>
          <a:endParaRPr lang="en-US" dirty="0">
            <a:cs typeface="B Zar" pitchFamily="2" charset="-78"/>
          </a:endParaRPr>
        </a:p>
      </dgm:t>
    </dgm:pt>
    <dgm:pt modelId="{40264D89-C5E5-43F9-B81E-D63EC872E8F8}" type="parTrans" cxnId="{2C1F03A1-80AC-40C8-9394-FD168D6447AE}">
      <dgm:prSet/>
      <dgm:spPr/>
      <dgm:t>
        <a:bodyPr/>
        <a:lstStyle/>
        <a:p>
          <a:endParaRPr lang="en-US">
            <a:cs typeface="B Zar" pitchFamily="2" charset="-78"/>
          </a:endParaRPr>
        </a:p>
      </dgm:t>
    </dgm:pt>
    <dgm:pt modelId="{70CF9A6A-7B5B-4FCD-9F14-5050CEC26342}" type="sibTrans" cxnId="{2C1F03A1-80AC-40C8-9394-FD168D6447AE}">
      <dgm:prSet/>
      <dgm:spPr/>
      <dgm:t>
        <a:bodyPr/>
        <a:lstStyle/>
        <a:p>
          <a:endParaRPr lang="en-US">
            <a:cs typeface="B Zar" pitchFamily="2" charset="-78"/>
          </a:endParaRPr>
        </a:p>
      </dgm:t>
    </dgm:pt>
    <dgm:pt modelId="{B96B2504-363F-4027-B59A-B70341B2CFC4}">
      <dgm:prSet/>
      <dgm:spPr/>
      <dgm:t>
        <a:bodyPr/>
        <a:lstStyle/>
        <a:p>
          <a:pPr rtl="1"/>
          <a:r>
            <a:rPr lang="fa-IR" dirty="0" smtClean="0">
              <a:cs typeface="B Zar" pitchFamily="2" charset="-78"/>
            </a:rPr>
            <a:t>كارت‌هاي اعتباري</a:t>
          </a:r>
          <a:endParaRPr lang="en-US" dirty="0">
            <a:cs typeface="B Zar" pitchFamily="2" charset="-78"/>
          </a:endParaRPr>
        </a:p>
      </dgm:t>
    </dgm:pt>
    <dgm:pt modelId="{A01EF577-DF4D-4D62-870C-3EF8499A0294}" type="parTrans" cxnId="{137E0F13-B9A3-43FC-87F1-F0B9C6E149CA}">
      <dgm:prSet/>
      <dgm:spPr/>
      <dgm:t>
        <a:bodyPr/>
        <a:lstStyle/>
        <a:p>
          <a:endParaRPr lang="en-US">
            <a:cs typeface="B Zar" pitchFamily="2" charset="-78"/>
          </a:endParaRPr>
        </a:p>
      </dgm:t>
    </dgm:pt>
    <dgm:pt modelId="{18CDB97C-F066-4622-9800-EC0AC63B3F16}" type="sibTrans" cxnId="{137E0F13-B9A3-43FC-87F1-F0B9C6E149CA}">
      <dgm:prSet/>
      <dgm:spPr/>
      <dgm:t>
        <a:bodyPr/>
        <a:lstStyle/>
        <a:p>
          <a:endParaRPr lang="en-US">
            <a:cs typeface="B Zar" pitchFamily="2" charset="-78"/>
          </a:endParaRPr>
        </a:p>
      </dgm:t>
    </dgm:pt>
    <dgm:pt modelId="{1C629BDC-83BA-404A-ADDA-83FDF762EE3B}">
      <dgm:prSet/>
      <dgm:spPr/>
      <dgm:t>
        <a:bodyPr/>
        <a:lstStyle/>
        <a:p>
          <a:pPr rtl="1"/>
          <a:r>
            <a:rPr lang="fa-IR" dirty="0" smtClean="0">
              <a:cs typeface="B Zar" pitchFamily="2" charset="-78"/>
            </a:rPr>
            <a:t>وام‌هاي خرد </a:t>
          </a:r>
          <a:r>
            <a:rPr lang="en-US" dirty="0" smtClean="0">
              <a:cs typeface="B Zar" pitchFamily="2" charset="-78"/>
            </a:rPr>
            <a:t>micro loans</a:t>
          </a:r>
          <a:endParaRPr lang="en-US" dirty="0">
            <a:cs typeface="B Zar" pitchFamily="2" charset="-78"/>
          </a:endParaRPr>
        </a:p>
      </dgm:t>
    </dgm:pt>
    <dgm:pt modelId="{BB522DB3-B4AE-474A-ABB3-87ADEC163013}" type="parTrans" cxnId="{0228615B-174E-47C8-8FD9-634AB8B6D215}">
      <dgm:prSet/>
      <dgm:spPr/>
      <dgm:t>
        <a:bodyPr/>
        <a:lstStyle/>
        <a:p>
          <a:endParaRPr lang="en-US">
            <a:cs typeface="B Zar" pitchFamily="2" charset="-78"/>
          </a:endParaRPr>
        </a:p>
      </dgm:t>
    </dgm:pt>
    <dgm:pt modelId="{19FE5E0C-E035-45D8-9401-142B4EE9B3BC}" type="sibTrans" cxnId="{0228615B-174E-47C8-8FD9-634AB8B6D215}">
      <dgm:prSet/>
      <dgm:spPr/>
      <dgm:t>
        <a:bodyPr/>
        <a:lstStyle/>
        <a:p>
          <a:endParaRPr lang="en-US">
            <a:cs typeface="B Zar" pitchFamily="2" charset="-78"/>
          </a:endParaRPr>
        </a:p>
      </dgm:t>
    </dgm:pt>
    <dgm:pt modelId="{0E9BEEA1-66C3-4192-BC88-4D4D6D606AAC}">
      <dgm:prSet/>
      <dgm:spPr/>
      <dgm:t>
        <a:bodyPr/>
        <a:lstStyle/>
        <a:p>
          <a:pPr rtl="1"/>
          <a:r>
            <a:rPr lang="fa-IR" dirty="0" smtClean="0">
              <a:cs typeface="B Zar" pitchFamily="2" charset="-78"/>
            </a:rPr>
            <a:t>كمك‌هاي دولتي به كسب‌وكارهاي كوچك</a:t>
          </a:r>
          <a:endParaRPr lang="en-US" dirty="0">
            <a:cs typeface="B Zar" pitchFamily="2" charset="-78"/>
          </a:endParaRPr>
        </a:p>
      </dgm:t>
    </dgm:pt>
    <dgm:pt modelId="{4FB6B903-E31B-40EC-987E-58B927561C7C}" type="parTrans" cxnId="{0133C4E3-D56F-41F0-A173-11547C40A426}">
      <dgm:prSet/>
      <dgm:spPr/>
      <dgm:t>
        <a:bodyPr/>
        <a:lstStyle/>
        <a:p>
          <a:endParaRPr lang="en-US">
            <a:cs typeface="B Zar" pitchFamily="2" charset="-78"/>
          </a:endParaRPr>
        </a:p>
      </dgm:t>
    </dgm:pt>
    <dgm:pt modelId="{C6534249-1180-4BA3-88BA-2489390CD288}" type="sibTrans" cxnId="{0133C4E3-D56F-41F0-A173-11547C40A426}">
      <dgm:prSet/>
      <dgm:spPr/>
      <dgm:t>
        <a:bodyPr/>
        <a:lstStyle/>
        <a:p>
          <a:endParaRPr lang="en-US">
            <a:cs typeface="B Zar" pitchFamily="2" charset="-78"/>
          </a:endParaRPr>
        </a:p>
      </dgm:t>
    </dgm:pt>
    <dgm:pt modelId="{6F34A674-DEA4-4DBE-94B9-E9AB28B8BE8E}">
      <dgm:prSet/>
      <dgm:spPr/>
      <dgm:t>
        <a:bodyPr/>
        <a:lstStyle/>
        <a:p>
          <a:pPr rtl="1"/>
          <a:r>
            <a:rPr lang="fa-IR" dirty="0" smtClean="0">
              <a:cs typeface="B Zar" pitchFamily="2" charset="-78"/>
            </a:rPr>
            <a:t>وام‌دهي اجتماعي</a:t>
          </a:r>
          <a:endParaRPr lang="en-US" dirty="0">
            <a:cs typeface="B Zar" pitchFamily="2" charset="-78"/>
          </a:endParaRPr>
        </a:p>
      </dgm:t>
    </dgm:pt>
    <dgm:pt modelId="{6371FDD3-677B-4CCA-94BA-120838B7419F}" type="parTrans" cxnId="{6B5A2401-D9DB-4627-89AA-74F6E5033AFE}">
      <dgm:prSet/>
      <dgm:spPr/>
      <dgm:t>
        <a:bodyPr/>
        <a:lstStyle/>
        <a:p>
          <a:endParaRPr lang="en-US">
            <a:cs typeface="B Zar" pitchFamily="2" charset="-78"/>
          </a:endParaRPr>
        </a:p>
      </dgm:t>
    </dgm:pt>
    <dgm:pt modelId="{63111EA5-27AA-49B9-AA65-A63387FA7C1E}" type="sibTrans" cxnId="{6B5A2401-D9DB-4627-89AA-74F6E5033AFE}">
      <dgm:prSet/>
      <dgm:spPr/>
      <dgm:t>
        <a:bodyPr/>
        <a:lstStyle/>
        <a:p>
          <a:endParaRPr lang="en-US">
            <a:cs typeface="B Zar" pitchFamily="2" charset="-78"/>
          </a:endParaRPr>
        </a:p>
      </dgm:t>
    </dgm:pt>
    <dgm:pt modelId="{E4674380-2FD0-4417-9F20-63201A47C425}">
      <dgm:prSet/>
      <dgm:spPr/>
      <dgm:t>
        <a:bodyPr/>
        <a:lstStyle/>
        <a:p>
          <a:pPr rtl="1"/>
          <a:r>
            <a:rPr lang="fa-IR" dirty="0" smtClean="0">
              <a:cs typeface="B Zar" pitchFamily="2" charset="-78"/>
            </a:rPr>
            <a:t>مشتريان</a:t>
          </a:r>
          <a:endParaRPr lang="en-US" dirty="0">
            <a:cs typeface="B Zar" pitchFamily="2" charset="-78"/>
          </a:endParaRPr>
        </a:p>
      </dgm:t>
    </dgm:pt>
    <dgm:pt modelId="{6A59640F-804F-4C50-89D0-087E4E8B3779}" type="parTrans" cxnId="{3793C824-5348-4A4B-B17E-F050DBB9BE4A}">
      <dgm:prSet/>
      <dgm:spPr/>
      <dgm:t>
        <a:bodyPr/>
        <a:lstStyle/>
        <a:p>
          <a:endParaRPr lang="en-US">
            <a:cs typeface="B Zar" pitchFamily="2" charset="-78"/>
          </a:endParaRPr>
        </a:p>
      </dgm:t>
    </dgm:pt>
    <dgm:pt modelId="{544BCC80-393C-4D9C-AD2F-BC690D96DC88}" type="sibTrans" cxnId="{3793C824-5348-4A4B-B17E-F050DBB9BE4A}">
      <dgm:prSet/>
      <dgm:spPr/>
      <dgm:t>
        <a:bodyPr/>
        <a:lstStyle/>
        <a:p>
          <a:endParaRPr lang="en-US">
            <a:cs typeface="B Zar" pitchFamily="2" charset="-78"/>
          </a:endParaRPr>
        </a:p>
      </dgm:t>
    </dgm:pt>
    <dgm:pt modelId="{48A0E0BF-0999-47D1-BB76-515A2312D033}">
      <dgm:prSet/>
      <dgm:spPr/>
      <dgm:t>
        <a:bodyPr/>
        <a:lstStyle/>
        <a:p>
          <a:pPr rtl="1"/>
          <a:r>
            <a:rPr lang="fa-IR" dirty="0" smtClean="0">
              <a:cs typeface="B Zar" pitchFamily="2" charset="-78"/>
            </a:rPr>
            <a:t>.....</a:t>
          </a:r>
          <a:endParaRPr lang="en-US" dirty="0">
            <a:cs typeface="B Zar" pitchFamily="2" charset="-78"/>
          </a:endParaRPr>
        </a:p>
      </dgm:t>
    </dgm:pt>
    <dgm:pt modelId="{49968C0F-03F9-449B-ABE5-DEB88229AF4E}" type="parTrans" cxnId="{B24F5C87-46E2-460A-A9D2-5A1DF0374857}">
      <dgm:prSet/>
      <dgm:spPr/>
      <dgm:t>
        <a:bodyPr/>
        <a:lstStyle/>
        <a:p>
          <a:endParaRPr lang="en-US">
            <a:cs typeface="B Zar" pitchFamily="2" charset="-78"/>
          </a:endParaRPr>
        </a:p>
      </dgm:t>
    </dgm:pt>
    <dgm:pt modelId="{17387011-4FD7-40CD-9DA9-81F9B845058A}" type="sibTrans" cxnId="{B24F5C87-46E2-460A-A9D2-5A1DF0374857}">
      <dgm:prSet/>
      <dgm:spPr/>
      <dgm:t>
        <a:bodyPr/>
        <a:lstStyle/>
        <a:p>
          <a:endParaRPr lang="en-US">
            <a:cs typeface="B Zar" pitchFamily="2" charset="-78"/>
          </a:endParaRPr>
        </a:p>
      </dgm:t>
    </dgm:pt>
    <dgm:pt modelId="{DBB9BAFD-B045-4D73-9529-A93F74C3E269}" type="pres">
      <dgm:prSet presAssocID="{61FC74DD-267B-4293-98D3-FA3BBD74F77E}" presName="linear" presStyleCnt="0">
        <dgm:presLayoutVars>
          <dgm:dir/>
          <dgm:animLvl val="lvl"/>
          <dgm:resizeHandles val="exact"/>
        </dgm:presLayoutVars>
      </dgm:prSet>
      <dgm:spPr/>
      <dgm:t>
        <a:bodyPr/>
        <a:lstStyle/>
        <a:p>
          <a:endParaRPr lang="en-US"/>
        </a:p>
      </dgm:t>
    </dgm:pt>
    <dgm:pt modelId="{ACECE54E-020E-4C6D-A50F-2E8D8E16B31D}" type="pres">
      <dgm:prSet presAssocID="{C0363CD8-C5DD-4B0F-9556-B7CB5C230D0A}" presName="parentLin" presStyleCnt="0"/>
      <dgm:spPr/>
    </dgm:pt>
    <dgm:pt modelId="{A578B3F0-2C93-45D7-AE0E-526F124BD46B}" type="pres">
      <dgm:prSet presAssocID="{C0363CD8-C5DD-4B0F-9556-B7CB5C230D0A}" presName="parentLeftMargin" presStyleLbl="node1" presStyleIdx="0" presStyleCnt="1"/>
      <dgm:spPr/>
      <dgm:t>
        <a:bodyPr/>
        <a:lstStyle/>
        <a:p>
          <a:endParaRPr lang="en-US"/>
        </a:p>
      </dgm:t>
    </dgm:pt>
    <dgm:pt modelId="{787557DA-9844-419A-8745-F49D60521596}" type="pres">
      <dgm:prSet presAssocID="{C0363CD8-C5DD-4B0F-9556-B7CB5C230D0A}" presName="parentText" presStyleLbl="node1" presStyleIdx="0" presStyleCnt="1">
        <dgm:presLayoutVars>
          <dgm:chMax val="0"/>
          <dgm:bulletEnabled val="1"/>
        </dgm:presLayoutVars>
      </dgm:prSet>
      <dgm:spPr/>
      <dgm:t>
        <a:bodyPr/>
        <a:lstStyle/>
        <a:p>
          <a:endParaRPr lang="en-US"/>
        </a:p>
      </dgm:t>
    </dgm:pt>
    <dgm:pt modelId="{E1870CD4-35C0-4E3F-BAC8-593709D97181}" type="pres">
      <dgm:prSet presAssocID="{C0363CD8-C5DD-4B0F-9556-B7CB5C230D0A}" presName="negativeSpace" presStyleCnt="0"/>
      <dgm:spPr/>
    </dgm:pt>
    <dgm:pt modelId="{ACE3C890-1D98-444E-8271-77976105A56A}" type="pres">
      <dgm:prSet presAssocID="{C0363CD8-C5DD-4B0F-9556-B7CB5C230D0A}" presName="childText" presStyleLbl="conFgAcc1" presStyleIdx="0" presStyleCnt="1">
        <dgm:presLayoutVars>
          <dgm:bulletEnabled val="1"/>
        </dgm:presLayoutVars>
      </dgm:prSet>
      <dgm:spPr/>
      <dgm:t>
        <a:bodyPr/>
        <a:lstStyle/>
        <a:p>
          <a:endParaRPr lang="en-US"/>
        </a:p>
      </dgm:t>
    </dgm:pt>
  </dgm:ptLst>
  <dgm:cxnLst>
    <dgm:cxn modelId="{964E0C87-1582-470C-812D-4DBB98346EDF}" type="presOf" srcId="{61FC74DD-267B-4293-98D3-FA3BBD74F77E}" destId="{DBB9BAFD-B045-4D73-9529-A93F74C3E269}" srcOrd="0" destOrd="0" presId="urn:microsoft.com/office/officeart/2005/8/layout/list1"/>
    <dgm:cxn modelId="{063D0A59-D043-46EC-9256-F841E842CCFD}" srcId="{C0363CD8-C5DD-4B0F-9556-B7CB5C230D0A}" destId="{51551460-9E5C-440D-9ECF-622E3FB27E1E}" srcOrd="0" destOrd="0" parTransId="{B550D5F0-2007-4731-BF37-73442D929068}" sibTransId="{C3752046-0891-4093-A924-492C42DA7014}"/>
    <dgm:cxn modelId="{805BBE95-8CFD-454D-9645-479B34420035}" type="presOf" srcId="{E4674380-2FD0-4417-9F20-63201A47C425}" destId="{ACE3C890-1D98-444E-8271-77976105A56A}" srcOrd="0" destOrd="7" presId="urn:microsoft.com/office/officeart/2005/8/layout/list1"/>
    <dgm:cxn modelId="{2C1F03A1-80AC-40C8-9394-FD168D6447AE}" srcId="{C0363CD8-C5DD-4B0F-9556-B7CB5C230D0A}" destId="{F01DCCDE-3E12-4976-985A-B47BEEAAEA20}" srcOrd="2" destOrd="0" parTransId="{40264D89-C5E5-43F9-B81E-D63EC872E8F8}" sibTransId="{70CF9A6A-7B5B-4FCD-9F14-5050CEC26342}"/>
    <dgm:cxn modelId="{472A831E-7F70-40CE-ACCC-5A2AB7E39510}" type="presOf" srcId="{6F34A674-DEA4-4DBE-94B9-E9AB28B8BE8E}" destId="{ACE3C890-1D98-444E-8271-77976105A56A}" srcOrd="0" destOrd="6" presId="urn:microsoft.com/office/officeart/2005/8/layout/list1"/>
    <dgm:cxn modelId="{E433159D-2528-44A4-B2D9-67395A308EA4}" type="presOf" srcId="{1C629BDC-83BA-404A-ADDA-83FDF762EE3B}" destId="{ACE3C890-1D98-444E-8271-77976105A56A}" srcOrd="0" destOrd="4" presId="urn:microsoft.com/office/officeart/2005/8/layout/list1"/>
    <dgm:cxn modelId="{B5F4E15B-0B34-4FB4-98C1-A7F226F9255F}" srcId="{61FC74DD-267B-4293-98D3-FA3BBD74F77E}" destId="{C0363CD8-C5DD-4B0F-9556-B7CB5C230D0A}" srcOrd="0" destOrd="0" parTransId="{6301F93C-32A2-4085-9603-BAAF0C87CCAC}" sibTransId="{67B3E01E-9D5A-4BE5-B8CB-47E561E45EF2}"/>
    <dgm:cxn modelId="{98ECC529-7C8F-4451-BDB4-02508E765219}" type="presOf" srcId="{51551460-9E5C-440D-9ECF-622E3FB27E1E}" destId="{ACE3C890-1D98-444E-8271-77976105A56A}" srcOrd="0" destOrd="0" presId="urn:microsoft.com/office/officeart/2005/8/layout/list1"/>
    <dgm:cxn modelId="{193BFC8A-10CE-4A1D-B9B9-1D2C7081BE03}" srcId="{C0363CD8-C5DD-4B0F-9556-B7CB5C230D0A}" destId="{5399C35E-E139-4C1F-B82F-757DB9DD8D16}" srcOrd="1" destOrd="0" parTransId="{8CF0444B-6A0B-4F57-8776-1F064444D48A}" sibTransId="{080786C0-5A35-4287-8F42-A4B4A64C7925}"/>
    <dgm:cxn modelId="{C78D35B0-7553-402D-A6B3-53BC610477F3}" type="presOf" srcId="{C0363CD8-C5DD-4B0F-9556-B7CB5C230D0A}" destId="{A578B3F0-2C93-45D7-AE0E-526F124BD46B}" srcOrd="0" destOrd="0" presId="urn:microsoft.com/office/officeart/2005/8/layout/list1"/>
    <dgm:cxn modelId="{137E0F13-B9A3-43FC-87F1-F0B9C6E149CA}" srcId="{C0363CD8-C5DD-4B0F-9556-B7CB5C230D0A}" destId="{B96B2504-363F-4027-B59A-B70341B2CFC4}" srcOrd="3" destOrd="0" parTransId="{A01EF577-DF4D-4D62-870C-3EF8499A0294}" sibTransId="{18CDB97C-F066-4622-9800-EC0AC63B3F16}"/>
    <dgm:cxn modelId="{3F06D57C-4E97-4BC6-8955-8CC0DAB9F32E}" type="presOf" srcId="{F01DCCDE-3E12-4976-985A-B47BEEAAEA20}" destId="{ACE3C890-1D98-444E-8271-77976105A56A}" srcOrd="0" destOrd="2" presId="urn:microsoft.com/office/officeart/2005/8/layout/list1"/>
    <dgm:cxn modelId="{D18544EC-E547-4A05-95CF-75F32364607E}" type="presOf" srcId="{B96B2504-363F-4027-B59A-B70341B2CFC4}" destId="{ACE3C890-1D98-444E-8271-77976105A56A}" srcOrd="0" destOrd="3" presId="urn:microsoft.com/office/officeart/2005/8/layout/list1"/>
    <dgm:cxn modelId="{8DADCCDF-CB1C-4193-9057-A7E0B514ED0C}" type="presOf" srcId="{0E9BEEA1-66C3-4192-BC88-4D4D6D606AAC}" destId="{ACE3C890-1D98-444E-8271-77976105A56A}" srcOrd="0" destOrd="5" presId="urn:microsoft.com/office/officeart/2005/8/layout/list1"/>
    <dgm:cxn modelId="{6B5A2401-D9DB-4627-89AA-74F6E5033AFE}" srcId="{C0363CD8-C5DD-4B0F-9556-B7CB5C230D0A}" destId="{6F34A674-DEA4-4DBE-94B9-E9AB28B8BE8E}" srcOrd="6" destOrd="0" parTransId="{6371FDD3-677B-4CCA-94BA-120838B7419F}" sibTransId="{63111EA5-27AA-49B9-AA65-A63387FA7C1E}"/>
    <dgm:cxn modelId="{692CD23E-1096-464E-9331-8F3AD375C8F3}" type="presOf" srcId="{48A0E0BF-0999-47D1-BB76-515A2312D033}" destId="{ACE3C890-1D98-444E-8271-77976105A56A}" srcOrd="0" destOrd="8" presId="urn:microsoft.com/office/officeart/2005/8/layout/list1"/>
    <dgm:cxn modelId="{0133C4E3-D56F-41F0-A173-11547C40A426}" srcId="{C0363CD8-C5DD-4B0F-9556-B7CB5C230D0A}" destId="{0E9BEEA1-66C3-4192-BC88-4D4D6D606AAC}" srcOrd="5" destOrd="0" parTransId="{4FB6B903-E31B-40EC-987E-58B927561C7C}" sibTransId="{C6534249-1180-4BA3-88BA-2489390CD288}"/>
    <dgm:cxn modelId="{0228615B-174E-47C8-8FD9-634AB8B6D215}" srcId="{C0363CD8-C5DD-4B0F-9556-B7CB5C230D0A}" destId="{1C629BDC-83BA-404A-ADDA-83FDF762EE3B}" srcOrd="4" destOrd="0" parTransId="{BB522DB3-B4AE-474A-ABB3-87ADEC163013}" sibTransId="{19FE5E0C-E035-45D8-9401-142B4EE9B3BC}"/>
    <dgm:cxn modelId="{3DAB603C-F7A4-40B8-BA03-B3FAAA83035A}" type="presOf" srcId="{5399C35E-E139-4C1F-B82F-757DB9DD8D16}" destId="{ACE3C890-1D98-444E-8271-77976105A56A}" srcOrd="0" destOrd="1" presId="urn:microsoft.com/office/officeart/2005/8/layout/list1"/>
    <dgm:cxn modelId="{B24F5C87-46E2-460A-A9D2-5A1DF0374857}" srcId="{C0363CD8-C5DD-4B0F-9556-B7CB5C230D0A}" destId="{48A0E0BF-0999-47D1-BB76-515A2312D033}" srcOrd="8" destOrd="0" parTransId="{49968C0F-03F9-449B-ABE5-DEB88229AF4E}" sibTransId="{17387011-4FD7-40CD-9DA9-81F9B845058A}"/>
    <dgm:cxn modelId="{418FDC12-85B7-4CC5-BD47-703AF0645A5D}" type="presOf" srcId="{C0363CD8-C5DD-4B0F-9556-B7CB5C230D0A}" destId="{787557DA-9844-419A-8745-F49D60521596}" srcOrd="1" destOrd="0" presId="urn:microsoft.com/office/officeart/2005/8/layout/list1"/>
    <dgm:cxn modelId="{3793C824-5348-4A4B-B17E-F050DBB9BE4A}" srcId="{C0363CD8-C5DD-4B0F-9556-B7CB5C230D0A}" destId="{E4674380-2FD0-4417-9F20-63201A47C425}" srcOrd="7" destOrd="0" parTransId="{6A59640F-804F-4C50-89D0-087E4E8B3779}" sibTransId="{544BCC80-393C-4D9C-AD2F-BC690D96DC88}"/>
    <dgm:cxn modelId="{43F999F4-F1A6-488B-99DB-2D4BE3EB38EB}" type="presParOf" srcId="{DBB9BAFD-B045-4D73-9529-A93F74C3E269}" destId="{ACECE54E-020E-4C6D-A50F-2E8D8E16B31D}" srcOrd="0" destOrd="0" presId="urn:microsoft.com/office/officeart/2005/8/layout/list1"/>
    <dgm:cxn modelId="{ADB3AF2A-892D-4179-B2C3-616E859DBA81}" type="presParOf" srcId="{ACECE54E-020E-4C6D-A50F-2E8D8E16B31D}" destId="{A578B3F0-2C93-45D7-AE0E-526F124BD46B}" srcOrd="0" destOrd="0" presId="urn:microsoft.com/office/officeart/2005/8/layout/list1"/>
    <dgm:cxn modelId="{6BFDB3F7-6B58-47B3-B75A-82288EB83D9C}" type="presParOf" srcId="{ACECE54E-020E-4C6D-A50F-2E8D8E16B31D}" destId="{787557DA-9844-419A-8745-F49D60521596}" srcOrd="1" destOrd="0" presId="urn:microsoft.com/office/officeart/2005/8/layout/list1"/>
    <dgm:cxn modelId="{EEE300FD-021B-4494-90E1-213224004500}" type="presParOf" srcId="{DBB9BAFD-B045-4D73-9529-A93F74C3E269}" destId="{E1870CD4-35C0-4E3F-BAC8-593709D97181}" srcOrd="1" destOrd="0" presId="urn:microsoft.com/office/officeart/2005/8/layout/list1"/>
    <dgm:cxn modelId="{A0C357F4-B6D9-4755-8503-27D329872B73}" type="presParOf" srcId="{DBB9BAFD-B045-4D73-9529-A93F74C3E269}" destId="{ACE3C890-1D98-444E-8271-77976105A56A}"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9373E7-AA58-4F10-9B07-1BAB5A9AFA80}" type="doc">
      <dgm:prSet loTypeId="urn:microsoft.com/office/officeart/2005/8/layout/hList3" loCatId="list" qsTypeId="urn:microsoft.com/office/officeart/2005/8/quickstyle/3d7" qsCatId="3D" csTypeId="urn:microsoft.com/office/officeart/2005/8/colors/accent0_2" csCatId="mainScheme" phldr="1"/>
      <dgm:spPr/>
      <dgm:t>
        <a:bodyPr/>
        <a:lstStyle/>
        <a:p>
          <a:endParaRPr lang="en-US"/>
        </a:p>
      </dgm:t>
    </dgm:pt>
    <dgm:pt modelId="{0AA9FE17-DFAB-44A4-BEF9-707E807999E7}">
      <dgm:prSet custT="1"/>
      <dgm:spPr/>
      <dgm:t>
        <a:bodyPr/>
        <a:lstStyle/>
        <a:p>
          <a:pPr rtl="1"/>
          <a:r>
            <a:rPr lang="fa-IR" sz="3800" dirty="0" smtClean="0">
              <a:cs typeface="B Titr" pitchFamily="2" charset="-78"/>
            </a:rPr>
            <a:t>تأمین مالی</a:t>
          </a:r>
          <a:endParaRPr lang="en-US" sz="3800" dirty="0">
            <a:cs typeface="B Titr" pitchFamily="2" charset="-78"/>
          </a:endParaRPr>
        </a:p>
      </dgm:t>
    </dgm:pt>
    <dgm:pt modelId="{2ABAD34A-9559-415E-8ED6-325189CDAC63}" type="parTrans" cxnId="{0DBCB07D-0B5E-414F-80ED-FAC766F49508}">
      <dgm:prSet/>
      <dgm:spPr/>
      <dgm:t>
        <a:bodyPr/>
        <a:lstStyle/>
        <a:p>
          <a:endParaRPr lang="en-US"/>
        </a:p>
      </dgm:t>
    </dgm:pt>
    <dgm:pt modelId="{2140BB14-9DAE-40A2-99D2-D9DFDE3CEF7C}" type="sibTrans" cxnId="{0DBCB07D-0B5E-414F-80ED-FAC766F49508}">
      <dgm:prSet/>
      <dgm:spPr/>
      <dgm:t>
        <a:bodyPr/>
        <a:lstStyle/>
        <a:p>
          <a:endParaRPr lang="en-US"/>
        </a:p>
      </dgm:t>
    </dgm:pt>
    <dgm:pt modelId="{78B5864F-CEC1-48D0-9BC6-97F59AC9FF33}">
      <dgm:prSet/>
      <dgm:spPr/>
      <dgm:t>
        <a:bodyPr/>
        <a:lstStyle/>
        <a:p>
          <a:pPr rtl="1"/>
          <a:r>
            <a:rPr lang="fa-IR" dirty="0" smtClean="0">
              <a:cs typeface="B Zar" pitchFamily="2" charset="-78"/>
            </a:rPr>
            <a:t>چگونه منابع مالی لازم را تأمین کنیم؟</a:t>
          </a:r>
          <a:endParaRPr lang="en-US" dirty="0">
            <a:cs typeface="B Zar" pitchFamily="2" charset="-78"/>
          </a:endParaRPr>
        </a:p>
      </dgm:t>
    </dgm:pt>
    <dgm:pt modelId="{4E24F5FB-50ED-4132-9FDE-A18F5DD5717A}" type="parTrans" cxnId="{F0F5BCF9-66B9-4CD0-8F26-F752E3889DFE}">
      <dgm:prSet/>
      <dgm:spPr/>
      <dgm:t>
        <a:bodyPr/>
        <a:lstStyle/>
        <a:p>
          <a:endParaRPr lang="en-US"/>
        </a:p>
      </dgm:t>
    </dgm:pt>
    <dgm:pt modelId="{DF53B070-BCB6-474B-A796-A2CE4BEA13F2}" type="sibTrans" cxnId="{F0F5BCF9-66B9-4CD0-8F26-F752E3889DFE}">
      <dgm:prSet/>
      <dgm:spPr/>
      <dgm:t>
        <a:bodyPr/>
        <a:lstStyle/>
        <a:p>
          <a:endParaRPr lang="en-US"/>
        </a:p>
      </dgm:t>
    </dgm:pt>
    <dgm:pt modelId="{44897F70-158F-4CFB-8AED-642CCD7E45EA}" type="pres">
      <dgm:prSet presAssocID="{019373E7-AA58-4F10-9B07-1BAB5A9AFA80}" presName="composite" presStyleCnt="0">
        <dgm:presLayoutVars>
          <dgm:chMax val="1"/>
          <dgm:dir/>
          <dgm:resizeHandles val="exact"/>
        </dgm:presLayoutVars>
      </dgm:prSet>
      <dgm:spPr/>
      <dgm:t>
        <a:bodyPr/>
        <a:lstStyle/>
        <a:p>
          <a:endParaRPr lang="en-US"/>
        </a:p>
      </dgm:t>
    </dgm:pt>
    <dgm:pt modelId="{102FAA41-F4F7-4280-B9E1-CE4003F6A819}" type="pres">
      <dgm:prSet presAssocID="{0AA9FE17-DFAB-44A4-BEF9-707E807999E7}" presName="roof" presStyleLbl="dkBgShp" presStyleIdx="0" presStyleCnt="2"/>
      <dgm:spPr/>
      <dgm:t>
        <a:bodyPr/>
        <a:lstStyle/>
        <a:p>
          <a:endParaRPr lang="en-US"/>
        </a:p>
      </dgm:t>
    </dgm:pt>
    <dgm:pt modelId="{36A39014-D158-4146-A49D-3E34833D8D59}" type="pres">
      <dgm:prSet presAssocID="{0AA9FE17-DFAB-44A4-BEF9-707E807999E7}" presName="pillars" presStyleCnt="0"/>
      <dgm:spPr/>
    </dgm:pt>
    <dgm:pt modelId="{94C5DE12-44C6-4527-8793-00690C06E40F}" type="pres">
      <dgm:prSet presAssocID="{0AA9FE17-DFAB-44A4-BEF9-707E807999E7}" presName="pillar1" presStyleLbl="node1" presStyleIdx="0" presStyleCnt="1">
        <dgm:presLayoutVars>
          <dgm:bulletEnabled val="1"/>
        </dgm:presLayoutVars>
      </dgm:prSet>
      <dgm:spPr/>
      <dgm:t>
        <a:bodyPr/>
        <a:lstStyle/>
        <a:p>
          <a:endParaRPr lang="en-US"/>
        </a:p>
      </dgm:t>
    </dgm:pt>
    <dgm:pt modelId="{72511804-E3B1-4E62-B9CC-90ED413B6E80}" type="pres">
      <dgm:prSet presAssocID="{0AA9FE17-DFAB-44A4-BEF9-707E807999E7}" presName="base" presStyleLbl="dkBgShp" presStyleIdx="1" presStyleCnt="2"/>
      <dgm:spPr/>
    </dgm:pt>
  </dgm:ptLst>
  <dgm:cxnLst>
    <dgm:cxn modelId="{0DBCB07D-0B5E-414F-80ED-FAC766F49508}" srcId="{019373E7-AA58-4F10-9B07-1BAB5A9AFA80}" destId="{0AA9FE17-DFAB-44A4-BEF9-707E807999E7}" srcOrd="0" destOrd="0" parTransId="{2ABAD34A-9559-415E-8ED6-325189CDAC63}" sibTransId="{2140BB14-9DAE-40A2-99D2-D9DFDE3CEF7C}"/>
    <dgm:cxn modelId="{C4261C27-BEBC-449D-95F2-1A45B6B3AEB9}" type="presOf" srcId="{0AA9FE17-DFAB-44A4-BEF9-707E807999E7}" destId="{102FAA41-F4F7-4280-B9E1-CE4003F6A819}" srcOrd="0" destOrd="0" presId="urn:microsoft.com/office/officeart/2005/8/layout/hList3"/>
    <dgm:cxn modelId="{94A2506F-F947-432F-8909-2F27E7107691}" type="presOf" srcId="{78B5864F-CEC1-48D0-9BC6-97F59AC9FF33}" destId="{94C5DE12-44C6-4527-8793-00690C06E40F}" srcOrd="0" destOrd="0" presId="urn:microsoft.com/office/officeart/2005/8/layout/hList3"/>
    <dgm:cxn modelId="{3C019F19-4E86-4959-A50A-99CF9FC918E8}" type="presOf" srcId="{019373E7-AA58-4F10-9B07-1BAB5A9AFA80}" destId="{44897F70-158F-4CFB-8AED-642CCD7E45EA}" srcOrd="0" destOrd="0" presId="urn:microsoft.com/office/officeart/2005/8/layout/hList3"/>
    <dgm:cxn modelId="{F0F5BCF9-66B9-4CD0-8F26-F752E3889DFE}" srcId="{0AA9FE17-DFAB-44A4-BEF9-707E807999E7}" destId="{78B5864F-CEC1-48D0-9BC6-97F59AC9FF33}" srcOrd="0" destOrd="0" parTransId="{4E24F5FB-50ED-4132-9FDE-A18F5DD5717A}" sibTransId="{DF53B070-BCB6-474B-A796-A2CE4BEA13F2}"/>
    <dgm:cxn modelId="{C7CDD849-6576-4987-84DC-FFEA119A1ECD}" type="presParOf" srcId="{44897F70-158F-4CFB-8AED-642CCD7E45EA}" destId="{102FAA41-F4F7-4280-B9E1-CE4003F6A819}" srcOrd="0" destOrd="0" presId="urn:microsoft.com/office/officeart/2005/8/layout/hList3"/>
    <dgm:cxn modelId="{EDB5D1BF-AA0F-44F8-B9FA-FB8E708820D5}" type="presParOf" srcId="{44897F70-158F-4CFB-8AED-642CCD7E45EA}" destId="{36A39014-D158-4146-A49D-3E34833D8D59}" srcOrd="1" destOrd="0" presId="urn:microsoft.com/office/officeart/2005/8/layout/hList3"/>
    <dgm:cxn modelId="{483A18C1-7607-4355-9DEC-8BADBBDB409E}" type="presParOf" srcId="{36A39014-D158-4146-A49D-3E34833D8D59}" destId="{94C5DE12-44C6-4527-8793-00690C06E40F}" srcOrd="0" destOrd="0" presId="urn:microsoft.com/office/officeart/2005/8/layout/hList3"/>
    <dgm:cxn modelId="{D6806F10-A49B-4815-894C-8A6E0616C3B5}" type="presParOf" srcId="{44897F70-158F-4CFB-8AED-642CCD7E45EA}" destId="{72511804-E3B1-4E62-B9CC-90ED413B6E80}" srcOrd="2" destOrd="0" presId="urn:microsoft.com/office/officeart/2005/8/layout/h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9BCAD4-89B1-45DF-92CD-44CCF383179F}" type="doc">
      <dgm:prSet loTypeId="urn:microsoft.com/office/officeart/2005/8/layout/hList3" loCatId="list" qsTypeId="urn:microsoft.com/office/officeart/2005/8/quickstyle/3d7" qsCatId="3D" csTypeId="urn:microsoft.com/office/officeart/2005/8/colors/accent0_2" csCatId="mainScheme" phldr="1"/>
      <dgm:spPr/>
      <dgm:t>
        <a:bodyPr/>
        <a:lstStyle/>
        <a:p>
          <a:endParaRPr lang="en-US"/>
        </a:p>
      </dgm:t>
    </dgm:pt>
    <dgm:pt modelId="{0D59C921-D2BB-44B5-A7F5-2CB297A214EB}">
      <dgm:prSet custT="1"/>
      <dgm:spPr/>
      <dgm:t>
        <a:bodyPr/>
        <a:lstStyle/>
        <a:p>
          <a:pPr rtl="1"/>
          <a:r>
            <a:rPr lang="fa-IR" sz="3800" dirty="0" smtClean="0">
              <a:cs typeface="B Titr" pitchFamily="2" charset="-78"/>
            </a:rPr>
            <a:t>سرمایه‌گذاری </a:t>
          </a:r>
          <a:endParaRPr lang="en-US" sz="3800" dirty="0">
            <a:cs typeface="B Titr" pitchFamily="2" charset="-78"/>
          </a:endParaRPr>
        </a:p>
      </dgm:t>
    </dgm:pt>
    <dgm:pt modelId="{686ABF66-C39E-454E-9E32-A6F758D48A10}" type="parTrans" cxnId="{9366409E-B90C-4EEC-A577-9885141FE44D}">
      <dgm:prSet/>
      <dgm:spPr/>
      <dgm:t>
        <a:bodyPr/>
        <a:lstStyle/>
        <a:p>
          <a:endParaRPr lang="en-US"/>
        </a:p>
      </dgm:t>
    </dgm:pt>
    <dgm:pt modelId="{BA35D193-241A-41C5-AEBA-EA50767F2BEA}" type="sibTrans" cxnId="{9366409E-B90C-4EEC-A577-9885141FE44D}">
      <dgm:prSet/>
      <dgm:spPr/>
      <dgm:t>
        <a:bodyPr/>
        <a:lstStyle/>
        <a:p>
          <a:endParaRPr lang="en-US"/>
        </a:p>
      </dgm:t>
    </dgm:pt>
    <dgm:pt modelId="{0A50CF8D-918E-48A4-9176-9A347C9DE276}">
      <dgm:prSet/>
      <dgm:spPr/>
      <dgm:t>
        <a:bodyPr/>
        <a:lstStyle/>
        <a:p>
          <a:pPr rtl="1"/>
          <a:r>
            <a:rPr lang="fa-IR" dirty="0" smtClean="0">
              <a:cs typeface="B Zar" pitchFamily="2" charset="-78"/>
            </a:rPr>
            <a:t>در چه طرح‌هایی</a:t>
          </a:r>
          <a:r>
            <a:rPr lang="fa-IR" dirty="0" smtClean="0"/>
            <a:t> </a:t>
          </a:r>
          <a:r>
            <a:rPr lang="fa-IR" dirty="0" smtClean="0">
              <a:cs typeface="B Zar" pitchFamily="2" charset="-78"/>
            </a:rPr>
            <a:t>سرمایه‌گذای کنیم؟</a:t>
          </a:r>
          <a:endParaRPr lang="en-US" dirty="0">
            <a:cs typeface="B Zar" pitchFamily="2" charset="-78"/>
          </a:endParaRPr>
        </a:p>
      </dgm:t>
    </dgm:pt>
    <dgm:pt modelId="{AD05A2A7-1876-468C-AC34-023C5E014397}" type="parTrans" cxnId="{AA654E19-62AF-4312-8711-4E6D907BE082}">
      <dgm:prSet/>
      <dgm:spPr/>
      <dgm:t>
        <a:bodyPr/>
        <a:lstStyle/>
        <a:p>
          <a:endParaRPr lang="en-US"/>
        </a:p>
      </dgm:t>
    </dgm:pt>
    <dgm:pt modelId="{602929BB-972A-44B5-B906-CE648DC056E2}" type="sibTrans" cxnId="{AA654E19-62AF-4312-8711-4E6D907BE082}">
      <dgm:prSet/>
      <dgm:spPr/>
      <dgm:t>
        <a:bodyPr/>
        <a:lstStyle/>
        <a:p>
          <a:endParaRPr lang="en-US"/>
        </a:p>
      </dgm:t>
    </dgm:pt>
    <dgm:pt modelId="{CAEC3CF0-726C-4851-8396-D4705D9C119F}" type="pres">
      <dgm:prSet presAssocID="{AA9BCAD4-89B1-45DF-92CD-44CCF383179F}" presName="composite" presStyleCnt="0">
        <dgm:presLayoutVars>
          <dgm:chMax val="1"/>
          <dgm:dir/>
          <dgm:resizeHandles val="exact"/>
        </dgm:presLayoutVars>
      </dgm:prSet>
      <dgm:spPr/>
      <dgm:t>
        <a:bodyPr/>
        <a:lstStyle/>
        <a:p>
          <a:endParaRPr lang="en-US"/>
        </a:p>
      </dgm:t>
    </dgm:pt>
    <dgm:pt modelId="{CB3E23D1-56D1-4B32-B046-CF7E75E31193}" type="pres">
      <dgm:prSet presAssocID="{0D59C921-D2BB-44B5-A7F5-2CB297A214EB}" presName="roof" presStyleLbl="dkBgShp" presStyleIdx="0" presStyleCnt="2"/>
      <dgm:spPr/>
      <dgm:t>
        <a:bodyPr/>
        <a:lstStyle/>
        <a:p>
          <a:endParaRPr lang="en-US"/>
        </a:p>
      </dgm:t>
    </dgm:pt>
    <dgm:pt modelId="{B07A2175-04C1-46DD-B88E-B4C639985F61}" type="pres">
      <dgm:prSet presAssocID="{0D59C921-D2BB-44B5-A7F5-2CB297A214EB}" presName="pillars" presStyleCnt="0"/>
      <dgm:spPr/>
    </dgm:pt>
    <dgm:pt modelId="{6B8372CE-44D5-45E7-9538-E8FC49377174}" type="pres">
      <dgm:prSet presAssocID="{0D59C921-D2BB-44B5-A7F5-2CB297A214EB}" presName="pillar1" presStyleLbl="node1" presStyleIdx="0" presStyleCnt="1">
        <dgm:presLayoutVars>
          <dgm:bulletEnabled val="1"/>
        </dgm:presLayoutVars>
      </dgm:prSet>
      <dgm:spPr/>
      <dgm:t>
        <a:bodyPr/>
        <a:lstStyle/>
        <a:p>
          <a:endParaRPr lang="en-US"/>
        </a:p>
      </dgm:t>
    </dgm:pt>
    <dgm:pt modelId="{D5565F41-B59E-4A53-817F-490B618BA052}" type="pres">
      <dgm:prSet presAssocID="{0D59C921-D2BB-44B5-A7F5-2CB297A214EB}" presName="base" presStyleLbl="dkBgShp" presStyleIdx="1" presStyleCnt="2"/>
      <dgm:spPr/>
    </dgm:pt>
  </dgm:ptLst>
  <dgm:cxnLst>
    <dgm:cxn modelId="{AA654E19-62AF-4312-8711-4E6D907BE082}" srcId="{0D59C921-D2BB-44B5-A7F5-2CB297A214EB}" destId="{0A50CF8D-918E-48A4-9176-9A347C9DE276}" srcOrd="0" destOrd="0" parTransId="{AD05A2A7-1876-468C-AC34-023C5E014397}" sibTransId="{602929BB-972A-44B5-B906-CE648DC056E2}"/>
    <dgm:cxn modelId="{2B174825-0EE0-468E-A827-33CC064F29B9}" type="presOf" srcId="{0A50CF8D-918E-48A4-9176-9A347C9DE276}" destId="{6B8372CE-44D5-45E7-9538-E8FC49377174}" srcOrd="0" destOrd="0" presId="urn:microsoft.com/office/officeart/2005/8/layout/hList3"/>
    <dgm:cxn modelId="{9CC5F8E4-9E82-4CB9-A14B-FF0732FE4053}" type="presOf" srcId="{AA9BCAD4-89B1-45DF-92CD-44CCF383179F}" destId="{CAEC3CF0-726C-4851-8396-D4705D9C119F}" srcOrd="0" destOrd="0" presId="urn:microsoft.com/office/officeart/2005/8/layout/hList3"/>
    <dgm:cxn modelId="{9366409E-B90C-4EEC-A577-9885141FE44D}" srcId="{AA9BCAD4-89B1-45DF-92CD-44CCF383179F}" destId="{0D59C921-D2BB-44B5-A7F5-2CB297A214EB}" srcOrd="0" destOrd="0" parTransId="{686ABF66-C39E-454E-9E32-A6F758D48A10}" sibTransId="{BA35D193-241A-41C5-AEBA-EA50767F2BEA}"/>
    <dgm:cxn modelId="{4143793B-B385-491F-94E0-F2F149ED1902}" type="presOf" srcId="{0D59C921-D2BB-44B5-A7F5-2CB297A214EB}" destId="{CB3E23D1-56D1-4B32-B046-CF7E75E31193}" srcOrd="0" destOrd="0" presId="urn:microsoft.com/office/officeart/2005/8/layout/hList3"/>
    <dgm:cxn modelId="{D3CFC29E-9ABB-4621-9F29-426795791433}" type="presParOf" srcId="{CAEC3CF0-726C-4851-8396-D4705D9C119F}" destId="{CB3E23D1-56D1-4B32-B046-CF7E75E31193}" srcOrd="0" destOrd="0" presId="urn:microsoft.com/office/officeart/2005/8/layout/hList3"/>
    <dgm:cxn modelId="{73FE7C80-6878-4515-9400-956B95CCF79C}" type="presParOf" srcId="{CAEC3CF0-726C-4851-8396-D4705D9C119F}" destId="{B07A2175-04C1-46DD-B88E-B4C639985F61}" srcOrd="1" destOrd="0" presId="urn:microsoft.com/office/officeart/2005/8/layout/hList3"/>
    <dgm:cxn modelId="{2E7AFA1C-583E-47DB-B1A2-2F04BA61017F}" type="presParOf" srcId="{B07A2175-04C1-46DD-B88E-B4C639985F61}" destId="{6B8372CE-44D5-45E7-9538-E8FC49377174}" srcOrd="0" destOrd="0" presId="urn:microsoft.com/office/officeart/2005/8/layout/hList3"/>
    <dgm:cxn modelId="{61F12558-E2F3-400E-AC5D-16D3D778EAA6}" type="presParOf" srcId="{CAEC3CF0-726C-4851-8396-D4705D9C119F}" destId="{D5565F41-B59E-4A53-817F-490B618BA052}" srcOrd="2" destOrd="0" presId="urn:microsoft.com/office/officeart/2005/8/layout/hList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09375A-F6EE-4622-B052-2128BFD872C6}" type="doc">
      <dgm:prSet loTypeId="urn:microsoft.com/office/officeart/2005/8/layout/list1" loCatId="list" qsTypeId="urn:microsoft.com/office/officeart/2005/8/quickstyle/3d2" qsCatId="3D" csTypeId="urn:microsoft.com/office/officeart/2005/8/colors/colorful5" csCatId="colorful"/>
      <dgm:spPr/>
      <dgm:t>
        <a:bodyPr/>
        <a:lstStyle/>
        <a:p>
          <a:endParaRPr lang="en-US"/>
        </a:p>
      </dgm:t>
    </dgm:pt>
    <dgm:pt modelId="{D327936B-D9DA-4E92-B151-4B2504A8678C}">
      <dgm:prSet custT="1"/>
      <dgm:spPr/>
      <dgm:t>
        <a:bodyPr/>
        <a:lstStyle/>
        <a:p>
          <a:pPr algn="ctr" rtl="1"/>
          <a:r>
            <a:rPr lang="fa-IR" sz="4000" dirty="0" smtClean="0">
              <a:cs typeface="B Titr" pitchFamily="2" charset="-78"/>
            </a:rPr>
            <a:t>بازار پول </a:t>
          </a:r>
          <a:endParaRPr lang="en-US" sz="4000" dirty="0">
            <a:cs typeface="B Titr" pitchFamily="2" charset="-78"/>
          </a:endParaRPr>
        </a:p>
      </dgm:t>
    </dgm:pt>
    <dgm:pt modelId="{8BAFD357-DB26-452E-83DF-5E6A3F831BF7}" type="parTrans" cxnId="{5AB78C6B-2378-4A20-970F-CE748B445868}">
      <dgm:prSet/>
      <dgm:spPr/>
      <dgm:t>
        <a:bodyPr/>
        <a:lstStyle/>
        <a:p>
          <a:endParaRPr lang="en-US">
            <a:cs typeface="B Zar" pitchFamily="2" charset="-78"/>
          </a:endParaRPr>
        </a:p>
      </dgm:t>
    </dgm:pt>
    <dgm:pt modelId="{56B6CFB1-F5AC-4AB0-A821-9070AB9077E9}" type="sibTrans" cxnId="{5AB78C6B-2378-4A20-970F-CE748B445868}">
      <dgm:prSet/>
      <dgm:spPr/>
      <dgm:t>
        <a:bodyPr/>
        <a:lstStyle/>
        <a:p>
          <a:endParaRPr lang="en-US">
            <a:cs typeface="B Zar" pitchFamily="2" charset="-78"/>
          </a:endParaRPr>
        </a:p>
      </dgm:t>
    </dgm:pt>
    <dgm:pt modelId="{BD799A14-2CBA-451A-AA78-DA6F7300CBD0}">
      <dgm:prSet/>
      <dgm:spPr/>
      <dgm:t>
        <a:bodyPr/>
        <a:lstStyle/>
        <a:p>
          <a:pPr rtl="1"/>
          <a:r>
            <a:rPr lang="fa-IR" dirty="0" smtClean="0">
              <a:cs typeface="B Zar" pitchFamily="2" charset="-78"/>
            </a:rPr>
            <a:t>بازار ابزار مالی کوتاه‌مدت‌تر</a:t>
          </a:r>
          <a:endParaRPr lang="en-US" dirty="0">
            <a:cs typeface="B Zar" pitchFamily="2" charset="-78"/>
          </a:endParaRPr>
        </a:p>
      </dgm:t>
    </dgm:pt>
    <dgm:pt modelId="{1216AE9D-B273-49B7-9FDD-950B1962EC0A}" type="parTrans" cxnId="{3437D0E3-B330-4220-87E5-ADE88C8FF530}">
      <dgm:prSet/>
      <dgm:spPr/>
      <dgm:t>
        <a:bodyPr/>
        <a:lstStyle/>
        <a:p>
          <a:endParaRPr lang="en-US">
            <a:cs typeface="B Zar" pitchFamily="2" charset="-78"/>
          </a:endParaRPr>
        </a:p>
      </dgm:t>
    </dgm:pt>
    <dgm:pt modelId="{4C66C519-C6F8-455A-8133-78CB257C8F5D}" type="sibTrans" cxnId="{3437D0E3-B330-4220-87E5-ADE88C8FF530}">
      <dgm:prSet/>
      <dgm:spPr/>
      <dgm:t>
        <a:bodyPr/>
        <a:lstStyle/>
        <a:p>
          <a:endParaRPr lang="en-US">
            <a:cs typeface="B Zar" pitchFamily="2" charset="-78"/>
          </a:endParaRPr>
        </a:p>
      </dgm:t>
    </dgm:pt>
    <dgm:pt modelId="{828962DD-A7B7-4669-8D72-66705024FE0E}">
      <dgm:prSet custT="1"/>
      <dgm:spPr/>
      <dgm:t>
        <a:bodyPr/>
        <a:lstStyle/>
        <a:p>
          <a:pPr algn="ctr" rtl="1"/>
          <a:r>
            <a:rPr lang="fa-IR" sz="4000" dirty="0" smtClean="0">
              <a:cs typeface="B Titr" pitchFamily="2" charset="-78"/>
            </a:rPr>
            <a:t>بازار سرمایه</a:t>
          </a:r>
          <a:endParaRPr lang="en-US" sz="4000" dirty="0">
            <a:cs typeface="B Titr" pitchFamily="2" charset="-78"/>
          </a:endParaRPr>
        </a:p>
      </dgm:t>
    </dgm:pt>
    <dgm:pt modelId="{D4B3EFAE-80C9-42D4-AE55-335652394946}" type="parTrans" cxnId="{F56AAB6B-EAC9-43FA-A797-375E601367CB}">
      <dgm:prSet/>
      <dgm:spPr/>
      <dgm:t>
        <a:bodyPr/>
        <a:lstStyle/>
        <a:p>
          <a:endParaRPr lang="en-US">
            <a:cs typeface="B Zar" pitchFamily="2" charset="-78"/>
          </a:endParaRPr>
        </a:p>
      </dgm:t>
    </dgm:pt>
    <dgm:pt modelId="{79E4F1A6-9D0A-474A-8564-7A111D4942A0}" type="sibTrans" cxnId="{F56AAB6B-EAC9-43FA-A797-375E601367CB}">
      <dgm:prSet/>
      <dgm:spPr/>
      <dgm:t>
        <a:bodyPr/>
        <a:lstStyle/>
        <a:p>
          <a:endParaRPr lang="en-US">
            <a:cs typeface="B Zar" pitchFamily="2" charset="-78"/>
          </a:endParaRPr>
        </a:p>
      </dgm:t>
    </dgm:pt>
    <dgm:pt modelId="{7C046093-14BC-4935-8445-ED2F04978909}">
      <dgm:prSet/>
      <dgm:spPr/>
      <dgm:t>
        <a:bodyPr/>
        <a:lstStyle/>
        <a:p>
          <a:pPr rtl="1"/>
          <a:r>
            <a:rPr lang="fa-IR" dirty="0" smtClean="0">
              <a:cs typeface="B Zar" pitchFamily="2" charset="-78"/>
            </a:rPr>
            <a:t>بازار ابزار مالی بلندمدت‌تر</a:t>
          </a:r>
          <a:endParaRPr lang="en-US" dirty="0">
            <a:cs typeface="B Zar" pitchFamily="2" charset="-78"/>
          </a:endParaRPr>
        </a:p>
      </dgm:t>
    </dgm:pt>
    <dgm:pt modelId="{F2BDB126-CFAA-4063-A779-E5650B0510C9}" type="parTrans" cxnId="{BCD3AC33-C957-4F09-843B-D522934E772E}">
      <dgm:prSet/>
      <dgm:spPr/>
      <dgm:t>
        <a:bodyPr/>
        <a:lstStyle/>
        <a:p>
          <a:endParaRPr lang="en-US">
            <a:cs typeface="B Zar" pitchFamily="2" charset="-78"/>
          </a:endParaRPr>
        </a:p>
      </dgm:t>
    </dgm:pt>
    <dgm:pt modelId="{D715963E-488C-4113-A2A4-47FA075D8116}" type="sibTrans" cxnId="{BCD3AC33-C957-4F09-843B-D522934E772E}">
      <dgm:prSet/>
      <dgm:spPr/>
      <dgm:t>
        <a:bodyPr/>
        <a:lstStyle/>
        <a:p>
          <a:endParaRPr lang="en-US">
            <a:cs typeface="B Zar" pitchFamily="2" charset="-78"/>
          </a:endParaRPr>
        </a:p>
      </dgm:t>
    </dgm:pt>
    <dgm:pt modelId="{E464BEEA-A96E-4B6B-8004-90197305E289}" type="pres">
      <dgm:prSet presAssocID="{8B09375A-F6EE-4622-B052-2128BFD872C6}" presName="linear" presStyleCnt="0">
        <dgm:presLayoutVars>
          <dgm:dir/>
          <dgm:animLvl val="lvl"/>
          <dgm:resizeHandles val="exact"/>
        </dgm:presLayoutVars>
      </dgm:prSet>
      <dgm:spPr/>
      <dgm:t>
        <a:bodyPr/>
        <a:lstStyle/>
        <a:p>
          <a:endParaRPr lang="en-US"/>
        </a:p>
      </dgm:t>
    </dgm:pt>
    <dgm:pt modelId="{9622A457-1FE6-4F45-A502-38CE59EB0666}" type="pres">
      <dgm:prSet presAssocID="{D327936B-D9DA-4E92-B151-4B2504A8678C}" presName="parentLin" presStyleCnt="0"/>
      <dgm:spPr/>
      <dgm:t>
        <a:bodyPr/>
        <a:lstStyle/>
        <a:p>
          <a:endParaRPr lang="en-US"/>
        </a:p>
      </dgm:t>
    </dgm:pt>
    <dgm:pt modelId="{FD8EC5FC-D656-405D-9E52-827DC59172EB}" type="pres">
      <dgm:prSet presAssocID="{D327936B-D9DA-4E92-B151-4B2504A8678C}" presName="parentLeftMargin" presStyleLbl="node1" presStyleIdx="0" presStyleCnt="2"/>
      <dgm:spPr/>
      <dgm:t>
        <a:bodyPr/>
        <a:lstStyle/>
        <a:p>
          <a:endParaRPr lang="en-US"/>
        </a:p>
      </dgm:t>
    </dgm:pt>
    <dgm:pt modelId="{A03E0199-84A4-49CD-B052-3C228C89219E}" type="pres">
      <dgm:prSet presAssocID="{D327936B-D9DA-4E92-B151-4B2504A8678C}" presName="parentText" presStyleLbl="node1" presStyleIdx="0" presStyleCnt="2">
        <dgm:presLayoutVars>
          <dgm:chMax val="0"/>
          <dgm:bulletEnabled val="1"/>
        </dgm:presLayoutVars>
      </dgm:prSet>
      <dgm:spPr/>
      <dgm:t>
        <a:bodyPr/>
        <a:lstStyle/>
        <a:p>
          <a:endParaRPr lang="en-US"/>
        </a:p>
      </dgm:t>
    </dgm:pt>
    <dgm:pt modelId="{46674D60-DA73-4179-9D76-93B10F1465ED}" type="pres">
      <dgm:prSet presAssocID="{D327936B-D9DA-4E92-B151-4B2504A8678C}" presName="negativeSpace" presStyleCnt="0"/>
      <dgm:spPr/>
      <dgm:t>
        <a:bodyPr/>
        <a:lstStyle/>
        <a:p>
          <a:endParaRPr lang="en-US"/>
        </a:p>
      </dgm:t>
    </dgm:pt>
    <dgm:pt modelId="{9D0DB56D-944E-4DDD-9743-D0CB98BEAC90}" type="pres">
      <dgm:prSet presAssocID="{D327936B-D9DA-4E92-B151-4B2504A8678C}" presName="childText" presStyleLbl="conFgAcc1" presStyleIdx="0" presStyleCnt="2">
        <dgm:presLayoutVars>
          <dgm:bulletEnabled val="1"/>
        </dgm:presLayoutVars>
      </dgm:prSet>
      <dgm:spPr>
        <a:prstGeom prst="doubleWave">
          <a:avLst/>
        </a:prstGeom>
      </dgm:spPr>
      <dgm:t>
        <a:bodyPr/>
        <a:lstStyle/>
        <a:p>
          <a:endParaRPr lang="en-US"/>
        </a:p>
      </dgm:t>
    </dgm:pt>
    <dgm:pt modelId="{B926870C-4F23-46EC-B28E-D6F5CACDA67F}" type="pres">
      <dgm:prSet presAssocID="{56B6CFB1-F5AC-4AB0-A821-9070AB9077E9}" presName="spaceBetweenRectangles" presStyleCnt="0"/>
      <dgm:spPr/>
      <dgm:t>
        <a:bodyPr/>
        <a:lstStyle/>
        <a:p>
          <a:endParaRPr lang="en-US"/>
        </a:p>
      </dgm:t>
    </dgm:pt>
    <dgm:pt modelId="{4D04647D-B997-4755-BE23-DA8152F29FF5}" type="pres">
      <dgm:prSet presAssocID="{828962DD-A7B7-4669-8D72-66705024FE0E}" presName="parentLin" presStyleCnt="0"/>
      <dgm:spPr/>
      <dgm:t>
        <a:bodyPr/>
        <a:lstStyle/>
        <a:p>
          <a:endParaRPr lang="en-US"/>
        </a:p>
      </dgm:t>
    </dgm:pt>
    <dgm:pt modelId="{3D77D622-3A52-46CD-9CAF-09CF9BC6D435}" type="pres">
      <dgm:prSet presAssocID="{828962DD-A7B7-4669-8D72-66705024FE0E}" presName="parentLeftMargin" presStyleLbl="node1" presStyleIdx="0" presStyleCnt="2"/>
      <dgm:spPr/>
      <dgm:t>
        <a:bodyPr/>
        <a:lstStyle/>
        <a:p>
          <a:endParaRPr lang="en-US"/>
        </a:p>
      </dgm:t>
    </dgm:pt>
    <dgm:pt modelId="{E06E8FE2-E920-43F7-85FD-643C8FAEFA15}" type="pres">
      <dgm:prSet presAssocID="{828962DD-A7B7-4669-8D72-66705024FE0E}" presName="parentText" presStyleLbl="node1" presStyleIdx="1" presStyleCnt="2">
        <dgm:presLayoutVars>
          <dgm:chMax val="0"/>
          <dgm:bulletEnabled val="1"/>
        </dgm:presLayoutVars>
      </dgm:prSet>
      <dgm:spPr/>
      <dgm:t>
        <a:bodyPr/>
        <a:lstStyle/>
        <a:p>
          <a:endParaRPr lang="en-US"/>
        </a:p>
      </dgm:t>
    </dgm:pt>
    <dgm:pt modelId="{D40EFBBA-F780-4514-A0D1-344BA4CB195B}" type="pres">
      <dgm:prSet presAssocID="{828962DD-A7B7-4669-8D72-66705024FE0E}" presName="negativeSpace" presStyleCnt="0"/>
      <dgm:spPr/>
      <dgm:t>
        <a:bodyPr/>
        <a:lstStyle/>
        <a:p>
          <a:endParaRPr lang="en-US"/>
        </a:p>
      </dgm:t>
    </dgm:pt>
    <dgm:pt modelId="{4C090001-AE72-4AEE-82A1-1BA128CC4F93}" type="pres">
      <dgm:prSet presAssocID="{828962DD-A7B7-4669-8D72-66705024FE0E}" presName="childText" presStyleLbl="conFgAcc1" presStyleIdx="1" presStyleCnt="2">
        <dgm:presLayoutVars>
          <dgm:bulletEnabled val="1"/>
        </dgm:presLayoutVars>
      </dgm:prSet>
      <dgm:spPr>
        <a:prstGeom prst="doubleWave">
          <a:avLst/>
        </a:prstGeom>
      </dgm:spPr>
      <dgm:t>
        <a:bodyPr/>
        <a:lstStyle/>
        <a:p>
          <a:endParaRPr lang="en-US"/>
        </a:p>
      </dgm:t>
    </dgm:pt>
  </dgm:ptLst>
  <dgm:cxnLst>
    <dgm:cxn modelId="{F56AAB6B-EAC9-43FA-A797-375E601367CB}" srcId="{8B09375A-F6EE-4622-B052-2128BFD872C6}" destId="{828962DD-A7B7-4669-8D72-66705024FE0E}" srcOrd="1" destOrd="0" parTransId="{D4B3EFAE-80C9-42D4-AE55-335652394946}" sibTransId="{79E4F1A6-9D0A-474A-8564-7A111D4942A0}"/>
    <dgm:cxn modelId="{8C6FC07A-3F8F-4EFB-93F8-64DC05C3E5A5}" type="presOf" srcId="{828962DD-A7B7-4669-8D72-66705024FE0E}" destId="{E06E8FE2-E920-43F7-85FD-643C8FAEFA15}" srcOrd="1" destOrd="0" presId="urn:microsoft.com/office/officeart/2005/8/layout/list1"/>
    <dgm:cxn modelId="{5AB78C6B-2378-4A20-970F-CE748B445868}" srcId="{8B09375A-F6EE-4622-B052-2128BFD872C6}" destId="{D327936B-D9DA-4E92-B151-4B2504A8678C}" srcOrd="0" destOrd="0" parTransId="{8BAFD357-DB26-452E-83DF-5E6A3F831BF7}" sibTransId="{56B6CFB1-F5AC-4AB0-A821-9070AB9077E9}"/>
    <dgm:cxn modelId="{D014A486-AA41-4D3D-8E5C-29064A3C4FB9}" type="presOf" srcId="{D327936B-D9DA-4E92-B151-4B2504A8678C}" destId="{FD8EC5FC-D656-405D-9E52-827DC59172EB}" srcOrd="0" destOrd="0" presId="urn:microsoft.com/office/officeart/2005/8/layout/list1"/>
    <dgm:cxn modelId="{E7CCC2D0-D859-46C4-B16D-4C9B71CDB4E6}" type="presOf" srcId="{7C046093-14BC-4935-8445-ED2F04978909}" destId="{4C090001-AE72-4AEE-82A1-1BA128CC4F93}" srcOrd="0" destOrd="0" presId="urn:microsoft.com/office/officeart/2005/8/layout/list1"/>
    <dgm:cxn modelId="{52AF947D-5176-43D9-A467-62CD1C56087C}" type="presOf" srcId="{BD799A14-2CBA-451A-AA78-DA6F7300CBD0}" destId="{9D0DB56D-944E-4DDD-9743-D0CB98BEAC90}" srcOrd="0" destOrd="0" presId="urn:microsoft.com/office/officeart/2005/8/layout/list1"/>
    <dgm:cxn modelId="{E1F25947-7076-4C59-973F-A565F74D922A}" type="presOf" srcId="{8B09375A-F6EE-4622-B052-2128BFD872C6}" destId="{E464BEEA-A96E-4B6B-8004-90197305E289}" srcOrd="0" destOrd="0" presId="urn:microsoft.com/office/officeart/2005/8/layout/list1"/>
    <dgm:cxn modelId="{3437D0E3-B330-4220-87E5-ADE88C8FF530}" srcId="{D327936B-D9DA-4E92-B151-4B2504A8678C}" destId="{BD799A14-2CBA-451A-AA78-DA6F7300CBD0}" srcOrd="0" destOrd="0" parTransId="{1216AE9D-B273-49B7-9FDD-950B1962EC0A}" sibTransId="{4C66C519-C6F8-455A-8133-78CB257C8F5D}"/>
    <dgm:cxn modelId="{2BD81FC7-E9EC-47D5-A997-7527C32C1F3A}" type="presOf" srcId="{828962DD-A7B7-4669-8D72-66705024FE0E}" destId="{3D77D622-3A52-46CD-9CAF-09CF9BC6D435}" srcOrd="0" destOrd="0" presId="urn:microsoft.com/office/officeart/2005/8/layout/list1"/>
    <dgm:cxn modelId="{BCD3AC33-C957-4F09-843B-D522934E772E}" srcId="{828962DD-A7B7-4669-8D72-66705024FE0E}" destId="{7C046093-14BC-4935-8445-ED2F04978909}" srcOrd="0" destOrd="0" parTransId="{F2BDB126-CFAA-4063-A779-E5650B0510C9}" sibTransId="{D715963E-488C-4113-A2A4-47FA075D8116}"/>
    <dgm:cxn modelId="{377F698A-01BE-4EA1-8989-4F89315FF498}" type="presOf" srcId="{D327936B-D9DA-4E92-B151-4B2504A8678C}" destId="{A03E0199-84A4-49CD-B052-3C228C89219E}" srcOrd="1" destOrd="0" presId="urn:microsoft.com/office/officeart/2005/8/layout/list1"/>
    <dgm:cxn modelId="{7AF4164C-DAA9-4A97-A107-96E6409C9B70}" type="presParOf" srcId="{E464BEEA-A96E-4B6B-8004-90197305E289}" destId="{9622A457-1FE6-4F45-A502-38CE59EB0666}" srcOrd="0" destOrd="0" presId="urn:microsoft.com/office/officeart/2005/8/layout/list1"/>
    <dgm:cxn modelId="{55B6DDCF-DCB6-46F7-8ECB-C71747E30927}" type="presParOf" srcId="{9622A457-1FE6-4F45-A502-38CE59EB0666}" destId="{FD8EC5FC-D656-405D-9E52-827DC59172EB}" srcOrd="0" destOrd="0" presId="urn:microsoft.com/office/officeart/2005/8/layout/list1"/>
    <dgm:cxn modelId="{639CB8F6-DD93-4DF1-BB7D-2F8A53C7B668}" type="presParOf" srcId="{9622A457-1FE6-4F45-A502-38CE59EB0666}" destId="{A03E0199-84A4-49CD-B052-3C228C89219E}" srcOrd="1" destOrd="0" presId="urn:microsoft.com/office/officeart/2005/8/layout/list1"/>
    <dgm:cxn modelId="{51367B4F-62DB-45B0-B85D-AA2985FCC443}" type="presParOf" srcId="{E464BEEA-A96E-4B6B-8004-90197305E289}" destId="{46674D60-DA73-4179-9D76-93B10F1465ED}" srcOrd="1" destOrd="0" presId="urn:microsoft.com/office/officeart/2005/8/layout/list1"/>
    <dgm:cxn modelId="{86244575-7920-4DD5-AFC9-4BE3E1CF1927}" type="presParOf" srcId="{E464BEEA-A96E-4B6B-8004-90197305E289}" destId="{9D0DB56D-944E-4DDD-9743-D0CB98BEAC90}" srcOrd="2" destOrd="0" presId="urn:microsoft.com/office/officeart/2005/8/layout/list1"/>
    <dgm:cxn modelId="{AAB8BDBD-B4DA-464C-89F5-DE55E0F32ACC}" type="presParOf" srcId="{E464BEEA-A96E-4B6B-8004-90197305E289}" destId="{B926870C-4F23-46EC-B28E-D6F5CACDA67F}" srcOrd="3" destOrd="0" presId="urn:microsoft.com/office/officeart/2005/8/layout/list1"/>
    <dgm:cxn modelId="{A3CC8618-92E0-42B4-8DC6-203EE93C7775}" type="presParOf" srcId="{E464BEEA-A96E-4B6B-8004-90197305E289}" destId="{4D04647D-B997-4755-BE23-DA8152F29FF5}" srcOrd="4" destOrd="0" presId="urn:microsoft.com/office/officeart/2005/8/layout/list1"/>
    <dgm:cxn modelId="{47B095AF-5287-4D3E-8223-58BA1E7A5DD8}" type="presParOf" srcId="{4D04647D-B997-4755-BE23-DA8152F29FF5}" destId="{3D77D622-3A52-46CD-9CAF-09CF9BC6D435}" srcOrd="0" destOrd="0" presId="urn:microsoft.com/office/officeart/2005/8/layout/list1"/>
    <dgm:cxn modelId="{3FD0BFEE-59E6-4988-8527-1848DE8188CA}" type="presParOf" srcId="{4D04647D-B997-4755-BE23-DA8152F29FF5}" destId="{E06E8FE2-E920-43F7-85FD-643C8FAEFA15}" srcOrd="1" destOrd="0" presId="urn:microsoft.com/office/officeart/2005/8/layout/list1"/>
    <dgm:cxn modelId="{F412E4BA-7621-4F8A-A27E-96EA902C7379}" type="presParOf" srcId="{E464BEEA-A96E-4B6B-8004-90197305E289}" destId="{D40EFBBA-F780-4514-A0D1-344BA4CB195B}" srcOrd="5" destOrd="0" presId="urn:microsoft.com/office/officeart/2005/8/layout/list1"/>
    <dgm:cxn modelId="{EAE27BEA-EC8E-47AA-AD27-29B1F47679FF}" type="presParOf" srcId="{E464BEEA-A96E-4B6B-8004-90197305E289}" destId="{4C090001-AE72-4AEE-82A1-1BA128CC4F93}" srcOrd="6"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05ABDCC-00C7-428F-8D37-C8254BA18A38}" type="doc">
      <dgm:prSet loTypeId="urn:microsoft.com/office/officeart/2005/8/layout/process3" loCatId="process" qsTypeId="urn:microsoft.com/office/officeart/2005/8/quickstyle/3d1" qsCatId="3D" csTypeId="urn:microsoft.com/office/officeart/2005/8/colors/accent2_1" csCatId="accent2" phldr="1"/>
      <dgm:spPr/>
      <dgm:t>
        <a:bodyPr/>
        <a:lstStyle/>
        <a:p>
          <a:endParaRPr lang="en-US"/>
        </a:p>
      </dgm:t>
    </dgm:pt>
    <dgm:pt modelId="{00B7B801-57B0-4B48-8283-FA3D9B73738D}">
      <dgm:prSet/>
      <dgm:spPr/>
      <dgm:t>
        <a:bodyPr/>
        <a:lstStyle/>
        <a:p>
          <a:pPr algn="ctr" rtl="1"/>
          <a:r>
            <a:rPr lang="fa-IR" dirty="0" smtClean="0">
              <a:cs typeface="B Titr" pitchFamily="2" charset="-78"/>
            </a:rPr>
            <a:t>تقسيم‌بندي بازارهاي مالي اعتباري است:</a:t>
          </a:r>
          <a:endParaRPr lang="en-US" dirty="0">
            <a:cs typeface="B Titr" pitchFamily="2" charset="-78"/>
          </a:endParaRPr>
        </a:p>
      </dgm:t>
    </dgm:pt>
    <dgm:pt modelId="{ADDF6040-620E-4150-B294-8318D07E6FD8}" type="parTrans" cxnId="{1EC6A7FA-19A9-4280-A3D6-A08A174EE917}">
      <dgm:prSet/>
      <dgm:spPr/>
      <dgm:t>
        <a:bodyPr/>
        <a:lstStyle/>
        <a:p>
          <a:endParaRPr lang="en-US"/>
        </a:p>
      </dgm:t>
    </dgm:pt>
    <dgm:pt modelId="{94861791-3BEA-40E2-8DB4-071541F27E40}" type="sibTrans" cxnId="{1EC6A7FA-19A9-4280-A3D6-A08A174EE917}">
      <dgm:prSet/>
      <dgm:spPr/>
      <dgm:t>
        <a:bodyPr/>
        <a:lstStyle/>
        <a:p>
          <a:endParaRPr lang="en-US"/>
        </a:p>
      </dgm:t>
    </dgm:pt>
    <dgm:pt modelId="{A7A6FCBE-412C-4736-8658-0B6C41641E30}">
      <dgm:prSet/>
      <dgm:spPr/>
      <dgm:t>
        <a:bodyPr/>
        <a:lstStyle/>
        <a:p>
          <a:pPr rtl="1"/>
          <a:r>
            <a:rPr lang="fa-IR" dirty="0" smtClean="0">
              <a:cs typeface="B Zar" pitchFamily="2" charset="-78"/>
            </a:rPr>
            <a:t>بانک‌ها وام‌های رهنی 30 ساله می‌فروشند.</a:t>
          </a:r>
          <a:endParaRPr lang="en-US" dirty="0">
            <a:cs typeface="B Zar" pitchFamily="2" charset="-78"/>
          </a:endParaRPr>
        </a:p>
      </dgm:t>
    </dgm:pt>
    <dgm:pt modelId="{53993318-4070-4070-8157-A8E57BB1A122}" type="parTrans" cxnId="{465EB79B-2FF7-44C0-9642-70F6FE9C9272}">
      <dgm:prSet/>
      <dgm:spPr/>
      <dgm:t>
        <a:bodyPr/>
        <a:lstStyle/>
        <a:p>
          <a:endParaRPr lang="en-US"/>
        </a:p>
      </dgm:t>
    </dgm:pt>
    <dgm:pt modelId="{F571230A-3903-45C6-95BA-CDE88D4ADB9A}" type="sibTrans" cxnId="{465EB79B-2FF7-44C0-9642-70F6FE9C9272}">
      <dgm:prSet/>
      <dgm:spPr/>
      <dgm:t>
        <a:bodyPr/>
        <a:lstStyle/>
        <a:p>
          <a:endParaRPr lang="en-US"/>
        </a:p>
      </dgm:t>
    </dgm:pt>
    <dgm:pt modelId="{C9CD894D-E987-4ED6-958B-9E2873B4923E}">
      <dgm:prSet/>
      <dgm:spPr/>
      <dgm:t>
        <a:bodyPr/>
        <a:lstStyle/>
        <a:p>
          <a:pPr rtl="1"/>
          <a:r>
            <a:rPr lang="fa-IR" dirty="0" smtClean="0">
              <a:cs typeface="B Zar" pitchFamily="2" charset="-78"/>
            </a:rPr>
            <a:t>بورس‌ها اوراق قرضۀ کوتاه مدت (کمتر از یک سال) می‌فروشند.</a:t>
          </a:r>
          <a:endParaRPr lang="en-US" dirty="0">
            <a:cs typeface="B Zar" pitchFamily="2" charset="-78"/>
          </a:endParaRPr>
        </a:p>
      </dgm:t>
    </dgm:pt>
    <dgm:pt modelId="{8E8A6C6F-9ECF-4BBB-9560-7C506EDDCDD1}" type="parTrans" cxnId="{B5AC30FE-D343-4D02-8868-69451D310154}">
      <dgm:prSet/>
      <dgm:spPr/>
      <dgm:t>
        <a:bodyPr/>
        <a:lstStyle/>
        <a:p>
          <a:endParaRPr lang="en-US"/>
        </a:p>
      </dgm:t>
    </dgm:pt>
    <dgm:pt modelId="{BAC994EA-3DE5-40A5-B36B-8244215B5E4C}" type="sibTrans" cxnId="{B5AC30FE-D343-4D02-8868-69451D310154}">
      <dgm:prSet/>
      <dgm:spPr/>
      <dgm:t>
        <a:bodyPr/>
        <a:lstStyle/>
        <a:p>
          <a:endParaRPr lang="en-US"/>
        </a:p>
      </dgm:t>
    </dgm:pt>
    <dgm:pt modelId="{3EF98D31-8721-4BD1-B89D-B242189C1C47}">
      <dgm:prSet/>
      <dgm:spPr/>
      <dgm:t>
        <a:bodyPr/>
        <a:lstStyle/>
        <a:p>
          <a:pPr rtl="1"/>
          <a:r>
            <a:rPr lang="fa-IR" dirty="0" smtClean="0">
              <a:cs typeface="B Zar" pitchFamily="2" charset="-78"/>
            </a:rPr>
            <a:t>شرکت‌ها برای سرمایه‌گذاری بلندمدت به بانک‌ها مراجعه می‌کنند.</a:t>
          </a:r>
          <a:endParaRPr lang="en-US" dirty="0">
            <a:cs typeface="B Zar" pitchFamily="2" charset="-78"/>
          </a:endParaRPr>
        </a:p>
      </dgm:t>
    </dgm:pt>
    <dgm:pt modelId="{A368229B-48D2-4B98-858F-1A193F5FED29}" type="parTrans" cxnId="{2DDD387B-340D-4D2C-9FF2-B5545E8DAC2C}">
      <dgm:prSet/>
      <dgm:spPr/>
      <dgm:t>
        <a:bodyPr/>
        <a:lstStyle/>
        <a:p>
          <a:endParaRPr lang="en-US"/>
        </a:p>
      </dgm:t>
    </dgm:pt>
    <dgm:pt modelId="{46347562-2C08-42A5-9AF6-307FD312F164}" type="sibTrans" cxnId="{2DDD387B-340D-4D2C-9FF2-B5545E8DAC2C}">
      <dgm:prSet/>
      <dgm:spPr/>
      <dgm:t>
        <a:bodyPr/>
        <a:lstStyle/>
        <a:p>
          <a:endParaRPr lang="en-US"/>
        </a:p>
      </dgm:t>
    </dgm:pt>
    <dgm:pt modelId="{F8480D03-2A4B-4092-9BAC-5E2106F0E493}">
      <dgm:prSet/>
      <dgm:spPr/>
      <dgm:t>
        <a:bodyPr/>
        <a:lstStyle/>
        <a:p>
          <a:pPr rtl="1"/>
          <a:r>
            <a:rPr lang="fa-IR" dirty="0" smtClean="0">
              <a:cs typeface="B Zar" pitchFamily="2" charset="-78"/>
            </a:rPr>
            <a:t>شرکت‌ها برای تأمین سرمایه در گردش به بورس مراجعه می‌کنند.</a:t>
          </a:r>
          <a:endParaRPr lang="fa-IR" dirty="0">
            <a:cs typeface="B Zar" pitchFamily="2" charset="-78"/>
          </a:endParaRPr>
        </a:p>
      </dgm:t>
    </dgm:pt>
    <dgm:pt modelId="{822C7E70-DF98-428B-BFEA-B298C22BD59B}" type="parTrans" cxnId="{A72F8CAC-0AB0-4768-B6F0-5CE59F5B99C4}">
      <dgm:prSet/>
      <dgm:spPr/>
      <dgm:t>
        <a:bodyPr/>
        <a:lstStyle/>
        <a:p>
          <a:endParaRPr lang="en-US"/>
        </a:p>
      </dgm:t>
    </dgm:pt>
    <dgm:pt modelId="{B2371A64-F5D1-48E8-80B2-6B0E668DD49E}" type="sibTrans" cxnId="{A72F8CAC-0AB0-4768-B6F0-5CE59F5B99C4}">
      <dgm:prSet/>
      <dgm:spPr/>
      <dgm:t>
        <a:bodyPr/>
        <a:lstStyle/>
        <a:p>
          <a:endParaRPr lang="en-US"/>
        </a:p>
      </dgm:t>
    </dgm:pt>
    <dgm:pt modelId="{2C8C0607-A662-4169-8162-6B0EBF475C61}" type="pres">
      <dgm:prSet presAssocID="{705ABDCC-00C7-428F-8D37-C8254BA18A38}" presName="linearFlow" presStyleCnt="0">
        <dgm:presLayoutVars>
          <dgm:dir/>
          <dgm:animLvl val="lvl"/>
          <dgm:resizeHandles val="exact"/>
        </dgm:presLayoutVars>
      </dgm:prSet>
      <dgm:spPr/>
      <dgm:t>
        <a:bodyPr/>
        <a:lstStyle/>
        <a:p>
          <a:endParaRPr lang="en-US"/>
        </a:p>
      </dgm:t>
    </dgm:pt>
    <dgm:pt modelId="{A9783249-67AF-4795-BBC1-277619AB2909}" type="pres">
      <dgm:prSet presAssocID="{00B7B801-57B0-4B48-8283-FA3D9B73738D}" presName="composite" presStyleCnt="0"/>
      <dgm:spPr/>
    </dgm:pt>
    <dgm:pt modelId="{7AA2C9FF-B715-4DCA-A156-E3EDFEFBEA84}" type="pres">
      <dgm:prSet presAssocID="{00B7B801-57B0-4B48-8283-FA3D9B73738D}" presName="parTx" presStyleLbl="node1" presStyleIdx="0" presStyleCnt="1">
        <dgm:presLayoutVars>
          <dgm:chMax val="0"/>
          <dgm:chPref val="0"/>
          <dgm:bulletEnabled val="1"/>
        </dgm:presLayoutVars>
      </dgm:prSet>
      <dgm:spPr/>
      <dgm:t>
        <a:bodyPr/>
        <a:lstStyle/>
        <a:p>
          <a:endParaRPr lang="en-US"/>
        </a:p>
      </dgm:t>
    </dgm:pt>
    <dgm:pt modelId="{B81F8A28-7F2C-4D5C-A581-99DDA73530BC}" type="pres">
      <dgm:prSet presAssocID="{00B7B801-57B0-4B48-8283-FA3D9B73738D}" presName="parSh" presStyleLbl="node1" presStyleIdx="0" presStyleCnt="1"/>
      <dgm:spPr/>
      <dgm:t>
        <a:bodyPr/>
        <a:lstStyle/>
        <a:p>
          <a:endParaRPr lang="en-US"/>
        </a:p>
      </dgm:t>
    </dgm:pt>
    <dgm:pt modelId="{DE6533EF-91C2-488E-93F3-BF3609BF89B9}" type="pres">
      <dgm:prSet presAssocID="{00B7B801-57B0-4B48-8283-FA3D9B73738D}"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B5AC30FE-D343-4D02-8868-69451D310154}" srcId="{00B7B801-57B0-4B48-8283-FA3D9B73738D}" destId="{C9CD894D-E987-4ED6-958B-9E2873B4923E}" srcOrd="1" destOrd="0" parTransId="{8E8A6C6F-9ECF-4BBB-9560-7C506EDDCDD1}" sibTransId="{BAC994EA-3DE5-40A5-B36B-8244215B5E4C}"/>
    <dgm:cxn modelId="{A72F8CAC-0AB0-4768-B6F0-5CE59F5B99C4}" srcId="{00B7B801-57B0-4B48-8283-FA3D9B73738D}" destId="{F8480D03-2A4B-4092-9BAC-5E2106F0E493}" srcOrd="3" destOrd="0" parTransId="{822C7E70-DF98-428B-BFEA-B298C22BD59B}" sibTransId="{B2371A64-F5D1-48E8-80B2-6B0E668DD49E}"/>
    <dgm:cxn modelId="{985F363C-6B1E-4F84-889E-0AE849422637}" type="presOf" srcId="{C9CD894D-E987-4ED6-958B-9E2873B4923E}" destId="{DE6533EF-91C2-488E-93F3-BF3609BF89B9}" srcOrd="0" destOrd="1" presId="urn:microsoft.com/office/officeart/2005/8/layout/process3"/>
    <dgm:cxn modelId="{7F5F1929-8AAE-40CA-A7E3-B6F35F2F4AFE}" type="presOf" srcId="{00B7B801-57B0-4B48-8283-FA3D9B73738D}" destId="{7AA2C9FF-B715-4DCA-A156-E3EDFEFBEA84}" srcOrd="0" destOrd="0" presId="urn:microsoft.com/office/officeart/2005/8/layout/process3"/>
    <dgm:cxn modelId="{1EC6A7FA-19A9-4280-A3D6-A08A174EE917}" srcId="{705ABDCC-00C7-428F-8D37-C8254BA18A38}" destId="{00B7B801-57B0-4B48-8283-FA3D9B73738D}" srcOrd="0" destOrd="0" parTransId="{ADDF6040-620E-4150-B294-8318D07E6FD8}" sibTransId="{94861791-3BEA-40E2-8DB4-071541F27E40}"/>
    <dgm:cxn modelId="{E9FF9E81-C00B-4298-8E74-F94BE368F667}" type="presOf" srcId="{705ABDCC-00C7-428F-8D37-C8254BA18A38}" destId="{2C8C0607-A662-4169-8162-6B0EBF475C61}" srcOrd="0" destOrd="0" presId="urn:microsoft.com/office/officeart/2005/8/layout/process3"/>
    <dgm:cxn modelId="{465EB79B-2FF7-44C0-9642-70F6FE9C9272}" srcId="{00B7B801-57B0-4B48-8283-FA3D9B73738D}" destId="{A7A6FCBE-412C-4736-8658-0B6C41641E30}" srcOrd="0" destOrd="0" parTransId="{53993318-4070-4070-8157-A8E57BB1A122}" sibTransId="{F571230A-3903-45C6-95BA-CDE88D4ADB9A}"/>
    <dgm:cxn modelId="{0B44396A-4863-49A1-AB4F-89426E428E73}" type="presOf" srcId="{3EF98D31-8721-4BD1-B89D-B242189C1C47}" destId="{DE6533EF-91C2-488E-93F3-BF3609BF89B9}" srcOrd="0" destOrd="2" presId="urn:microsoft.com/office/officeart/2005/8/layout/process3"/>
    <dgm:cxn modelId="{3246903F-3FEC-47A9-BE22-A92047FB39D3}" type="presOf" srcId="{A7A6FCBE-412C-4736-8658-0B6C41641E30}" destId="{DE6533EF-91C2-488E-93F3-BF3609BF89B9}" srcOrd="0" destOrd="0" presId="urn:microsoft.com/office/officeart/2005/8/layout/process3"/>
    <dgm:cxn modelId="{92840573-8762-44E2-BD11-5020970125AF}" type="presOf" srcId="{F8480D03-2A4B-4092-9BAC-5E2106F0E493}" destId="{DE6533EF-91C2-488E-93F3-BF3609BF89B9}" srcOrd="0" destOrd="3" presId="urn:microsoft.com/office/officeart/2005/8/layout/process3"/>
    <dgm:cxn modelId="{C5C935E5-BC6F-4C3B-B3B6-02AA1D2B2E8A}" type="presOf" srcId="{00B7B801-57B0-4B48-8283-FA3D9B73738D}" destId="{B81F8A28-7F2C-4D5C-A581-99DDA73530BC}" srcOrd="1" destOrd="0" presId="urn:microsoft.com/office/officeart/2005/8/layout/process3"/>
    <dgm:cxn modelId="{2DDD387B-340D-4D2C-9FF2-B5545E8DAC2C}" srcId="{00B7B801-57B0-4B48-8283-FA3D9B73738D}" destId="{3EF98D31-8721-4BD1-B89D-B242189C1C47}" srcOrd="2" destOrd="0" parTransId="{A368229B-48D2-4B98-858F-1A193F5FED29}" sibTransId="{46347562-2C08-42A5-9AF6-307FD312F164}"/>
    <dgm:cxn modelId="{A52A8591-14F3-4BE9-9FE5-00DC5F6324FF}" type="presParOf" srcId="{2C8C0607-A662-4169-8162-6B0EBF475C61}" destId="{A9783249-67AF-4795-BBC1-277619AB2909}" srcOrd="0" destOrd="0" presId="urn:microsoft.com/office/officeart/2005/8/layout/process3"/>
    <dgm:cxn modelId="{B0342156-73A2-47ED-92B1-F748C6FBA5B4}" type="presParOf" srcId="{A9783249-67AF-4795-BBC1-277619AB2909}" destId="{7AA2C9FF-B715-4DCA-A156-E3EDFEFBEA84}" srcOrd="0" destOrd="0" presId="urn:microsoft.com/office/officeart/2005/8/layout/process3"/>
    <dgm:cxn modelId="{5296B83F-E7CF-40C0-AF6B-73B1A7E46657}" type="presParOf" srcId="{A9783249-67AF-4795-BBC1-277619AB2909}" destId="{B81F8A28-7F2C-4D5C-A581-99DDA73530BC}" srcOrd="1" destOrd="0" presId="urn:microsoft.com/office/officeart/2005/8/layout/process3"/>
    <dgm:cxn modelId="{30DC6050-B2F8-42E2-AEDE-B0ED35590715}" type="presParOf" srcId="{A9783249-67AF-4795-BBC1-277619AB2909}" destId="{DE6533EF-91C2-488E-93F3-BF3609BF89B9}"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FF54207-DC11-425B-9E4C-9BEF85784A70}" type="doc">
      <dgm:prSet loTypeId="urn:microsoft.com/office/officeart/2005/8/layout/arrow6" loCatId="relationship" qsTypeId="urn:microsoft.com/office/officeart/2005/8/quickstyle/simple2" qsCatId="simple" csTypeId="urn:microsoft.com/office/officeart/2005/8/colors/accent0_3" csCatId="mainScheme" phldr="1"/>
      <dgm:spPr/>
      <dgm:t>
        <a:bodyPr/>
        <a:lstStyle/>
        <a:p>
          <a:endParaRPr lang="en-US"/>
        </a:p>
      </dgm:t>
    </dgm:pt>
    <dgm:pt modelId="{66C6250C-AF61-49E3-BC95-B9A65C9328DA}">
      <dgm:prSet/>
      <dgm:spPr/>
      <dgm:t>
        <a:bodyPr/>
        <a:lstStyle/>
        <a:p>
          <a:pPr rtl="1"/>
          <a:r>
            <a:rPr lang="fa-IR" b="0" dirty="0" smtClean="0">
              <a:cs typeface="B Zar" pitchFamily="2" charset="-78"/>
            </a:rPr>
            <a:t>دارایی‌های ثابت</a:t>
          </a:r>
          <a:endParaRPr lang="en-US" b="0" dirty="0">
            <a:cs typeface="B Zar" pitchFamily="2" charset="-78"/>
          </a:endParaRPr>
        </a:p>
      </dgm:t>
    </dgm:pt>
    <dgm:pt modelId="{F2A73436-9A3C-4CC2-A371-EC4DA29C5138}" type="parTrans" cxnId="{1E38B05D-F2F6-4493-B7F7-DA27AECA8587}">
      <dgm:prSet/>
      <dgm:spPr/>
      <dgm:t>
        <a:bodyPr/>
        <a:lstStyle/>
        <a:p>
          <a:endParaRPr lang="en-US" b="0">
            <a:cs typeface="B Zar" pitchFamily="2" charset="-78"/>
          </a:endParaRPr>
        </a:p>
      </dgm:t>
    </dgm:pt>
    <dgm:pt modelId="{721E743A-6346-4641-88CC-D33BEA663E6C}" type="sibTrans" cxnId="{1E38B05D-F2F6-4493-B7F7-DA27AECA8587}">
      <dgm:prSet/>
      <dgm:spPr/>
      <dgm:t>
        <a:bodyPr/>
        <a:lstStyle/>
        <a:p>
          <a:endParaRPr lang="en-US" b="0">
            <a:cs typeface="B Zar" pitchFamily="2" charset="-78"/>
          </a:endParaRPr>
        </a:p>
      </dgm:t>
    </dgm:pt>
    <dgm:pt modelId="{12B47775-3B9F-4F17-90BB-8E7979E1644F}">
      <dgm:prSet/>
      <dgm:spPr/>
      <dgm:t>
        <a:bodyPr/>
        <a:lstStyle/>
        <a:p>
          <a:pPr rtl="1"/>
          <a:r>
            <a:rPr lang="fa-IR" b="0" dirty="0" smtClean="0">
              <a:cs typeface="B Zar" pitchFamily="2" charset="-78"/>
            </a:rPr>
            <a:t>سرمایه در گردش</a:t>
          </a:r>
          <a:endParaRPr lang="en-US" b="0" dirty="0">
            <a:cs typeface="B Zar" pitchFamily="2" charset="-78"/>
          </a:endParaRPr>
        </a:p>
      </dgm:t>
    </dgm:pt>
    <dgm:pt modelId="{47F59F19-6DBB-4FF6-8465-D1AFE291CB28}" type="parTrans" cxnId="{420845B7-AADB-4128-8FEC-F47E63724AB7}">
      <dgm:prSet/>
      <dgm:spPr/>
      <dgm:t>
        <a:bodyPr/>
        <a:lstStyle/>
        <a:p>
          <a:endParaRPr lang="en-US" b="0">
            <a:cs typeface="B Zar" pitchFamily="2" charset="-78"/>
          </a:endParaRPr>
        </a:p>
      </dgm:t>
    </dgm:pt>
    <dgm:pt modelId="{C36FEECA-EE28-4ACB-B225-6DB5B34B00E0}" type="sibTrans" cxnId="{420845B7-AADB-4128-8FEC-F47E63724AB7}">
      <dgm:prSet/>
      <dgm:spPr/>
      <dgm:t>
        <a:bodyPr/>
        <a:lstStyle/>
        <a:p>
          <a:endParaRPr lang="en-US" b="0">
            <a:cs typeface="B Zar" pitchFamily="2" charset="-78"/>
          </a:endParaRPr>
        </a:p>
      </dgm:t>
    </dgm:pt>
    <dgm:pt modelId="{03410E46-407B-416E-9AE1-A4A9452C6739}" type="pres">
      <dgm:prSet presAssocID="{EFF54207-DC11-425B-9E4C-9BEF85784A70}" presName="compositeShape" presStyleCnt="0">
        <dgm:presLayoutVars>
          <dgm:chMax val="2"/>
          <dgm:dir/>
          <dgm:resizeHandles val="exact"/>
        </dgm:presLayoutVars>
      </dgm:prSet>
      <dgm:spPr/>
      <dgm:t>
        <a:bodyPr/>
        <a:lstStyle/>
        <a:p>
          <a:endParaRPr lang="en-US"/>
        </a:p>
      </dgm:t>
    </dgm:pt>
    <dgm:pt modelId="{BD47EE12-72E5-47D7-A110-61C57007101A}" type="pres">
      <dgm:prSet presAssocID="{EFF54207-DC11-425B-9E4C-9BEF85784A70}" presName="ribbon" presStyleLbl="node1" presStyleIdx="0" presStyleCnt="1"/>
      <dgm:spPr/>
      <dgm:t>
        <a:bodyPr/>
        <a:lstStyle/>
        <a:p>
          <a:endParaRPr lang="en-US"/>
        </a:p>
      </dgm:t>
    </dgm:pt>
    <dgm:pt modelId="{8001D9CF-4E3F-488F-B55F-EDC4BB98A849}" type="pres">
      <dgm:prSet presAssocID="{EFF54207-DC11-425B-9E4C-9BEF85784A70}" presName="leftArrowText" presStyleLbl="node1" presStyleIdx="0" presStyleCnt="1">
        <dgm:presLayoutVars>
          <dgm:chMax val="0"/>
          <dgm:bulletEnabled val="1"/>
        </dgm:presLayoutVars>
      </dgm:prSet>
      <dgm:spPr/>
      <dgm:t>
        <a:bodyPr/>
        <a:lstStyle/>
        <a:p>
          <a:endParaRPr lang="en-US"/>
        </a:p>
      </dgm:t>
    </dgm:pt>
    <dgm:pt modelId="{DA9BB3C4-B6F4-4DA4-8D83-ED890E03EBD5}" type="pres">
      <dgm:prSet presAssocID="{EFF54207-DC11-425B-9E4C-9BEF85784A70}" presName="rightArrowText" presStyleLbl="node1" presStyleIdx="0" presStyleCnt="1">
        <dgm:presLayoutVars>
          <dgm:chMax val="0"/>
          <dgm:bulletEnabled val="1"/>
        </dgm:presLayoutVars>
      </dgm:prSet>
      <dgm:spPr/>
      <dgm:t>
        <a:bodyPr/>
        <a:lstStyle/>
        <a:p>
          <a:endParaRPr lang="en-US"/>
        </a:p>
      </dgm:t>
    </dgm:pt>
  </dgm:ptLst>
  <dgm:cxnLst>
    <dgm:cxn modelId="{1E38B05D-F2F6-4493-B7F7-DA27AECA8587}" srcId="{EFF54207-DC11-425B-9E4C-9BEF85784A70}" destId="{66C6250C-AF61-49E3-BC95-B9A65C9328DA}" srcOrd="0" destOrd="0" parTransId="{F2A73436-9A3C-4CC2-A371-EC4DA29C5138}" sibTransId="{721E743A-6346-4641-88CC-D33BEA663E6C}"/>
    <dgm:cxn modelId="{420845B7-AADB-4128-8FEC-F47E63724AB7}" srcId="{EFF54207-DC11-425B-9E4C-9BEF85784A70}" destId="{12B47775-3B9F-4F17-90BB-8E7979E1644F}" srcOrd="1" destOrd="0" parTransId="{47F59F19-6DBB-4FF6-8465-D1AFE291CB28}" sibTransId="{C36FEECA-EE28-4ACB-B225-6DB5B34B00E0}"/>
    <dgm:cxn modelId="{6AD6B2C0-B4FA-42BD-8B4A-A545967B5A3E}" type="presOf" srcId="{12B47775-3B9F-4F17-90BB-8E7979E1644F}" destId="{DA9BB3C4-B6F4-4DA4-8D83-ED890E03EBD5}" srcOrd="0" destOrd="0" presId="urn:microsoft.com/office/officeart/2005/8/layout/arrow6"/>
    <dgm:cxn modelId="{2516276D-721F-4F5A-BED0-EBCE0DC554C1}" type="presOf" srcId="{66C6250C-AF61-49E3-BC95-B9A65C9328DA}" destId="{8001D9CF-4E3F-488F-B55F-EDC4BB98A849}" srcOrd="0" destOrd="0" presId="urn:microsoft.com/office/officeart/2005/8/layout/arrow6"/>
    <dgm:cxn modelId="{A607E567-A979-43D0-95C6-320591209B15}" type="presOf" srcId="{EFF54207-DC11-425B-9E4C-9BEF85784A70}" destId="{03410E46-407B-416E-9AE1-A4A9452C6739}" srcOrd="0" destOrd="0" presId="urn:microsoft.com/office/officeart/2005/8/layout/arrow6"/>
    <dgm:cxn modelId="{21DB3BE8-4F51-44E3-963B-D3527BA2ECAA}" type="presParOf" srcId="{03410E46-407B-416E-9AE1-A4A9452C6739}" destId="{BD47EE12-72E5-47D7-A110-61C57007101A}" srcOrd="0" destOrd="0" presId="urn:microsoft.com/office/officeart/2005/8/layout/arrow6"/>
    <dgm:cxn modelId="{2295AA44-9601-48DC-B757-75D2A90BDD19}" type="presParOf" srcId="{03410E46-407B-416E-9AE1-A4A9452C6739}" destId="{8001D9CF-4E3F-488F-B55F-EDC4BB98A849}" srcOrd="1" destOrd="0" presId="urn:microsoft.com/office/officeart/2005/8/layout/arrow6"/>
    <dgm:cxn modelId="{FB9141E5-D467-488C-AAD9-3C62A2E2BA1E}" type="presParOf" srcId="{03410E46-407B-416E-9AE1-A4A9452C6739}" destId="{DA9BB3C4-B6F4-4DA4-8D83-ED890E03EBD5}"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318B594-4349-43AA-A660-D2C6BBA4B418}">
      <dsp:nvSpPr>
        <dsp:cNvPr id="0" name=""/>
        <dsp:cNvSpPr/>
      </dsp:nvSpPr>
      <dsp:spPr>
        <a:xfrm>
          <a:off x="0" y="672107"/>
          <a:ext cx="8229600" cy="138915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37388" rIns="638708" bIns="149352" numCol="1" spcCol="1270" anchor="t" anchorCtr="0">
          <a:noAutofit/>
        </a:bodyPr>
        <a:lstStyle/>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بر کاربرد دانش مالی برای اخذ تصمیمات مالی در شرکت‌های بزرگی تمرکز دارد که معمولاً سهامشان در بورس اوراق بهادار معامله می‌شوند.</a:t>
          </a:r>
          <a:endParaRPr lang="en-US" sz="2100" kern="1200" dirty="0">
            <a:cs typeface="B Zar" pitchFamily="2" charset="-78"/>
          </a:endParaRPr>
        </a:p>
      </dsp:txBody>
      <dsp:txXfrm>
        <a:off x="0" y="672107"/>
        <a:ext cx="8229600" cy="1389150"/>
      </dsp:txXfrm>
    </dsp:sp>
    <dsp:sp modelId="{BB531908-3FCA-45D6-98E4-BCC01A579BE1}">
      <dsp:nvSpPr>
        <dsp:cNvPr id="0" name=""/>
        <dsp:cNvSpPr/>
      </dsp:nvSpPr>
      <dsp:spPr>
        <a:xfrm>
          <a:off x="411480" y="362147"/>
          <a:ext cx="5760720" cy="6199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933450" rtl="1">
            <a:lnSpc>
              <a:spcPct val="90000"/>
            </a:lnSpc>
            <a:spcBef>
              <a:spcPct val="0"/>
            </a:spcBef>
            <a:spcAft>
              <a:spcPct val="35000"/>
            </a:spcAft>
          </a:pPr>
          <a:r>
            <a:rPr lang="fa-IR" sz="2100" kern="1200" dirty="0" smtClean="0">
              <a:cs typeface="B Titr" pitchFamily="2" charset="-78"/>
            </a:rPr>
            <a:t>مالی شرکت‌ها (</a:t>
          </a:r>
          <a:r>
            <a:rPr lang="en-US" sz="2100" kern="1200" dirty="0" smtClean="0">
              <a:cs typeface="B Titr" pitchFamily="2" charset="-78"/>
            </a:rPr>
            <a:t>corporate finance</a:t>
          </a:r>
          <a:r>
            <a:rPr lang="fa-IR" sz="2100" kern="1200" dirty="0" smtClean="0">
              <a:cs typeface="B Titr" pitchFamily="2" charset="-78"/>
            </a:rPr>
            <a:t>) </a:t>
          </a:r>
          <a:endParaRPr lang="fa-IR" sz="2100" kern="1200" dirty="0">
            <a:cs typeface="B Titr" pitchFamily="2" charset="-78"/>
          </a:endParaRPr>
        </a:p>
      </dsp:txBody>
      <dsp:txXfrm>
        <a:off x="411480" y="362147"/>
        <a:ext cx="5760720" cy="619920"/>
      </dsp:txXfrm>
    </dsp:sp>
    <dsp:sp modelId="{86B49C44-3107-4010-A269-85D99890D003}">
      <dsp:nvSpPr>
        <dsp:cNvPr id="0" name=""/>
        <dsp:cNvSpPr/>
      </dsp:nvSpPr>
      <dsp:spPr>
        <a:xfrm>
          <a:off x="0" y="2484617"/>
          <a:ext cx="8229600" cy="992250"/>
        </a:xfrm>
        <a:prstGeom prst="rect">
          <a:avLst/>
        </a:prstGeom>
        <a:solidFill>
          <a:schemeClr val="lt1">
            <a:alpha val="90000"/>
            <a:hueOff val="0"/>
            <a:satOff val="0"/>
            <a:lumOff val="0"/>
            <a:alphaOff val="0"/>
          </a:schemeClr>
        </a:solidFill>
        <a:ln w="9525" cap="flat" cmpd="sng" algn="ctr">
          <a:solidFill>
            <a:schemeClr val="accent3">
              <a:hueOff val="5812304"/>
              <a:satOff val="-18573"/>
              <a:lumOff val="-470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37388" rIns="638708" bIns="149352" numCol="1" spcCol="1270" anchor="t" anchorCtr="0">
          <a:noAutofit/>
        </a:bodyPr>
        <a:lstStyle/>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بر کاربرد دانش مالی برای اخذ تصمیمات مالی در تمام انواع شرکت‌ها تمرکز دارد.</a:t>
          </a:r>
          <a:endParaRPr lang="en-US" sz="2100" kern="1200" dirty="0">
            <a:cs typeface="B Zar" pitchFamily="2" charset="-78"/>
          </a:endParaRPr>
        </a:p>
      </dsp:txBody>
      <dsp:txXfrm>
        <a:off x="0" y="2484617"/>
        <a:ext cx="8229600" cy="992250"/>
      </dsp:txXfrm>
    </dsp:sp>
    <dsp:sp modelId="{8C9D65B2-0A1C-44AD-BA11-CDAE5162245F}">
      <dsp:nvSpPr>
        <dsp:cNvPr id="0" name=""/>
        <dsp:cNvSpPr/>
      </dsp:nvSpPr>
      <dsp:spPr>
        <a:xfrm>
          <a:off x="411480" y="2174657"/>
          <a:ext cx="5760720" cy="619920"/>
        </a:xfrm>
        <a:prstGeom prst="roundRect">
          <a:avLst/>
        </a:prstGeom>
        <a:gradFill rotWithShape="0">
          <a:gsLst>
            <a:gs pos="0">
              <a:schemeClr val="accent3">
                <a:hueOff val="5812304"/>
                <a:satOff val="-18573"/>
                <a:lumOff val="-4706"/>
                <a:alphaOff val="0"/>
                <a:shade val="51000"/>
                <a:satMod val="130000"/>
              </a:schemeClr>
            </a:gs>
            <a:gs pos="80000">
              <a:schemeClr val="accent3">
                <a:hueOff val="5812304"/>
                <a:satOff val="-18573"/>
                <a:lumOff val="-4706"/>
                <a:alphaOff val="0"/>
                <a:shade val="93000"/>
                <a:satMod val="130000"/>
              </a:schemeClr>
            </a:gs>
            <a:gs pos="100000">
              <a:schemeClr val="accent3">
                <a:hueOff val="5812304"/>
                <a:satOff val="-18573"/>
                <a:lumOff val="-470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933450" rtl="1">
            <a:lnSpc>
              <a:spcPct val="90000"/>
            </a:lnSpc>
            <a:spcBef>
              <a:spcPct val="0"/>
            </a:spcBef>
            <a:spcAft>
              <a:spcPct val="35000"/>
            </a:spcAft>
          </a:pPr>
          <a:r>
            <a:rPr lang="fa-IR" sz="2100" kern="1200" dirty="0" smtClean="0">
              <a:cs typeface="B Titr" pitchFamily="2" charset="-78"/>
            </a:rPr>
            <a:t>مالی </a:t>
          </a:r>
          <a:r>
            <a:rPr lang="fa-IR" sz="2100" kern="1200" dirty="0" smtClean="0">
              <a:cs typeface="B Titr" pitchFamily="2" charset="-78"/>
            </a:rPr>
            <a:t>مدیریتی(</a:t>
          </a:r>
          <a:r>
            <a:rPr lang="en-US" sz="2100" kern="1200" dirty="0" smtClean="0">
              <a:cs typeface="B Titr" pitchFamily="2" charset="-78"/>
            </a:rPr>
            <a:t>managerial finance</a:t>
          </a:r>
          <a:r>
            <a:rPr lang="fa-IR" sz="2100" kern="1200" dirty="0" smtClean="0">
              <a:cs typeface="B Titr" pitchFamily="2" charset="-78"/>
            </a:rPr>
            <a:t>)</a:t>
          </a:r>
          <a:endParaRPr lang="en-US" sz="2100" kern="1200" dirty="0">
            <a:cs typeface="B Titr" pitchFamily="2" charset="-78"/>
          </a:endParaRPr>
        </a:p>
      </dsp:txBody>
      <dsp:txXfrm>
        <a:off x="411480" y="2174657"/>
        <a:ext cx="5760720" cy="619920"/>
      </dsp:txXfrm>
    </dsp:sp>
    <dsp:sp modelId="{ED202B4F-016F-4461-937B-125FF28107E3}">
      <dsp:nvSpPr>
        <dsp:cNvPr id="0" name=""/>
        <dsp:cNvSpPr/>
      </dsp:nvSpPr>
      <dsp:spPr>
        <a:xfrm>
          <a:off x="0" y="3900227"/>
          <a:ext cx="8229600" cy="992250"/>
        </a:xfrm>
        <a:prstGeom prst="rect">
          <a:avLst/>
        </a:prstGeom>
        <a:solidFill>
          <a:schemeClr val="lt1">
            <a:alpha val="90000"/>
            <a:hueOff val="0"/>
            <a:satOff val="0"/>
            <a:lumOff val="0"/>
            <a:alphaOff val="0"/>
          </a:schemeClr>
        </a:solidFill>
        <a:ln w="9525" cap="flat" cmpd="sng" algn="ctr">
          <a:solidFill>
            <a:schemeClr val="accent3">
              <a:hueOff val="11624607"/>
              <a:satOff val="-37145"/>
              <a:lumOff val="-9412"/>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437388" rIns="638708" bIns="149352" numCol="1" spcCol="1270" anchor="t" anchorCtr="0">
          <a:noAutofit/>
        </a:bodyPr>
        <a:lstStyle/>
        <a:p>
          <a:pPr marL="228600" lvl="1" indent="-228600" algn="justLow" defTabSz="933450" rtl="1">
            <a:lnSpc>
              <a:spcPct val="90000"/>
            </a:lnSpc>
            <a:spcBef>
              <a:spcPct val="0"/>
            </a:spcBef>
            <a:spcAft>
              <a:spcPct val="15000"/>
            </a:spcAft>
            <a:buChar char="••"/>
          </a:pPr>
          <a:r>
            <a:rPr lang="fa-IR" sz="2100" kern="1200" dirty="0" smtClean="0">
              <a:cs typeface="B Zar" pitchFamily="2" charset="-78"/>
            </a:rPr>
            <a:t>بر کاربرد اصول مالی برای اخذ تصمیمات مالی در سطح فرد یا خانواده تمرکز دارد.</a:t>
          </a:r>
          <a:endParaRPr lang="en-US" sz="2100" kern="1200" dirty="0">
            <a:cs typeface="B Zar" pitchFamily="2" charset="-78"/>
          </a:endParaRPr>
        </a:p>
      </dsp:txBody>
      <dsp:txXfrm>
        <a:off x="0" y="3900227"/>
        <a:ext cx="8229600" cy="992250"/>
      </dsp:txXfrm>
    </dsp:sp>
    <dsp:sp modelId="{7A4AB257-A00D-4E75-9835-3BA08575F1FE}">
      <dsp:nvSpPr>
        <dsp:cNvPr id="0" name=""/>
        <dsp:cNvSpPr/>
      </dsp:nvSpPr>
      <dsp:spPr>
        <a:xfrm>
          <a:off x="411480" y="3590267"/>
          <a:ext cx="5760720" cy="619920"/>
        </a:xfrm>
        <a:prstGeom prst="roundRect">
          <a:avLst/>
        </a:prstGeom>
        <a:gradFill rotWithShape="0">
          <a:gsLst>
            <a:gs pos="0">
              <a:schemeClr val="accent3">
                <a:hueOff val="11624607"/>
                <a:satOff val="-37145"/>
                <a:lumOff val="-9412"/>
                <a:alphaOff val="0"/>
                <a:shade val="51000"/>
                <a:satMod val="130000"/>
              </a:schemeClr>
            </a:gs>
            <a:gs pos="80000">
              <a:schemeClr val="accent3">
                <a:hueOff val="11624607"/>
                <a:satOff val="-37145"/>
                <a:lumOff val="-9412"/>
                <a:alphaOff val="0"/>
                <a:shade val="93000"/>
                <a:satMod val="130000"/>
              </a:schemeClr>
            </a:gs>
            <a:gs pos="100000">
              <a:schemeClr val="accent3">
                <a:hueOff val="11624607"/>
                <a:satOff val="-37145"/>
                <a:lumOff val="-941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933450" rtl="1">
            <a:lnSpc>
              <a:spcPct val="90000"/>
            </a:lnSpc>
            <a:spcBef>
              <a:spcPct val="0"/>
            </a:spcBef>
            <a:spcAft>
              <a:spcPct val="35000"/>
            </a:spcAft>
          </a:pPr>
          <a:r>
            <a:rPr lang="fa-IR" sz="2100" kern="1200" dirty="0" smtClean="0">
              <a:cs typeface="B Titr" pitchFamily="2" charset="-78"/>
            </a:rPr>
            <a:t>مالی شخصی (</a:t>
          </a:r>
          <a:r>
            <a:rPr lang="en-US" sz="2100" kern="1200" dirty="0" smtClean="0">
              <a:cs typeface="B Titr" pitchFamily="2" charset="-78"/>
            </a:rPr>
            <a:t>personal finance</a:t>
          </a:r>
          <a:r>
            <a:rPr lang="fa-IR" sz="2100" kern="1200" dirty="0" smtClean="0">
              <a:cs typeface="B Titr" pitchFamily="2" charset="-78"/>
            </a:rPr>
            <a:t>)</a:t>
          </a:r>
          <a:endParaRPr lang="en-US" sz="2100" kern="1200" dirty="0">
            <a:cs typeface="B Titr" pitchFamily="2" charset="-78"/>
          </a:endParaRPr>
        </a:p>
      </dsp:txBody>
      <dsp:txXfrm>
        <a:off x="411480" y="3590267"/>
        <a:ext cx="5760720" cy="619920"/>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4CE935-B1FB-4A3D-B2C0-3CDF8FFECBEC}">
      <dsp:nvSpPr>
        <dsp:cNvPr id="0" name=""/>
        <dsp:cNvSpPr/>
      </dsp:nvSpPr>
      <dsp:spPr>
        <a:xfrm>
          <a:off x="0" y="392612"/>
          <a:ext cx="4267200" cy="45360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31182" tIns="416560" rIns="331182" bIns="142240" numCol="1" spcCol="1270" anchor="t" anchorCtr="0">
          <a:noAutofit/>
        </a:bodyPr>
        <a:lstStyle/>
        <a:p>
          <a:pPr marL="228600" lvl="1" indent="-228600" algn="r" defTabSz="889000" rtl="1">
            <a:lnSpc>
              <a:spcPct val="90000"/>
            </a:lnSpc>
            <a:spcBef>
              <a:spcPct val="0"/>
            </a:spcBef>
            <a:spcAft>
              <a:spcPct val="15000"/>
            </a:spcAft>
            <a:buChar char="••"/>
          </a:pPr>
          <a:r>
            <a:rPr lang="fa-IR" sz="2000" kern="1200" spc="300" dirty="0" smtClean="0">
              <a:cs typeface="B Zar" pitchFamily="2" charset="-78"/>
            </a:rPr>
            <a:t>اوراق قرضه</a:t>
          </a:r>
          <a:endParaRPr lang="en-US" sz="2000" kern="1200" spc="300" dirty="0">
            <a:cs typeface="B Zar" pitchFamily="2" charset="-78"/>
          </a:endParaRPr>
        </a:p>
        <a:p>
          <a:pPr marL="228600" lvl="1" indent="-228600" algn="r" defTabSz="889000" rtl="1">
            <a:lnSpc>
              <a:spcPct val="90000"/>
            </a:lnSpc>
            <a:spcBef>
              <a:spcPct val="0"/>
            </a:spcBef>
            <a:spcAft>
              <a:spcPct val="15000"/>
            </a:spcAft>
            <a:buChar char="••"/>
          </a:pPr>
          <a:r>
            <a:rPr lang="fa-IR" sz="2000" kern="1200" spc="300" dirty="0" smtClean="0">
              <a:cs typeface="B Zar" pitchFamily="2" charset="-78"/>
            </a:rPr>
            <a:t>اوراق مشارکت</a:t>
          </a:r>
          <a:endParaRPr lang="en-US" sz="2000" kern="1200" spc="300" dirty="0">
            <a:cs typeface="B Zar" pitchFamily="2" charset="-78"/>
          </a:endParaRPr>
        </a:p>
        <a:p>
          <a:pPr marL="228600" lvl="1" indent="-228600" algn="r" defTabSz="889000" rtl="1">
            <a:lnSpc>
              <a:spcPct val="90000"/>
            </a:lnSpc>
            <a:spcBef>
              <a:spcPct val="0"/>
            </a:spcBef>
            <a:spcAft>
              <a:spcPct val="15000"/>
            </a:spcAft>
            <a:buChar char="••"/>
          </a:pPr>
          <a:r>
            <a:rPr lang="fa-IR" sz="2000" kern="1200" spc="300" dirty="0" smtClean="0">
              <a:cs typeface="B Zar" pitchFamily="2" charset="-78"/>
            </a:rPr>
            <a:t>صکوک</a:t>
          </a:r>
          <a:endParaRPr lang="en-US" sz="2000" kern="1200" spc="3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گواهی سپرده خاص</a:t>
          </a:r>
          <a:endParaRPr lang="en-US" sz="2000" kern="1200" spc="300" dirty="0">
            <a:cs typeface="B Zar" pitchFamily="2" charset="-78"/>
          </a:endParaRPr>
        </a:p>
        <a:p>
          <a:pPr marL="228600" lvl="1" indent="-228600" algn="r" defTabSz="889000" rtl="1">
            <a:lnSpc>
              <a:spcPct val="90000"/>
            </a:lnSpc>
            <a:spcBef>
              <a:spcPct val="0"/>
            </a:spcBef>
            <a:spcAft>
              <a:spcPct val="15000"/>
            </a:spcAft>
            <a:buChar char="••"/>
          </a:pPr>
          <a:r>
            <a:rPr lang="fa-IR" sz="2000" kern="1200" spc="300" dirty="0" smtClean="0">
              <a:cs typeface="B Zar" pitchFamily="2" charset="-78"/>
            </a:rPr>
            <a:t>وام بلندمدت</a:t>
          </a:r>
          <a:endParaRPr lang="en-US" sz="2000" kern="1200" spc="300" dirty="0">
            <a:cs typeface="B Zar" pitchFamily="2" charset="-78"/>
          </a:endParaRPr>
        </a:p>
        <a:p>
          <a:pPr marL="228600" lvl="1" indent="-228600" algn="r" defTabSz="889000" rtl="1">
            <a:lnSpc>
              <a:spcPct val="90000"/>
            </a:lnSpc>
            <a:spcBef>
              <a:spcPct val="0"/>
            </a:spcBef>
            <a:spcAft>
              <a:spcPct val="15000"/>
            </a:spcAft>
            <a:buChar char="••"/>
          </a:pPr>
          <a:r>
            <a:rPr lang="fa-IR" sz="2000" kern="1200" spc="300" dirty="0" smtClean="0">
              <a:cs typeface="B Zar" pitchFamily="2" charset="-78"/>
            </a:rPr>
            <a:t>اجارۀ بلندمدت (لیزینگ)</a:t>
          </a:r>
          <a:endParaRPr lang="en-US" sz="2000" kern="1200" spc="300" dirty="0">
            <a:cs typeface="B Zar" pitchFamily="2" charset="-78"/>
          </a:endParaRPr>
        </a:p>
        <a:p>
          <a:pPr marL="228600" lvl="1" indent="-228600" algn="r" defTabSz="889000" rtl="1">
            <a:lnSpc>
              <a:spcPct val="90000"/>
            </a:lnSpc>
            <a:spcBef>
              <a:spcPct val="0"/>
            </a:spcBef>
            <a:spcAft>
              <a:spcPct val="15000"/>
            </a:spcAft>
            <a:buChar char="••"/>
          </a:pPr>
          <a:r>
            <a:rPr lang="fa-IR" sz="2000" kern="1200" spc="300" dirty="0" smtClean="0">
              <a:cs typeface="B Zar" pitchFamily="2" charset="-78"/>
            </a:rPr>
            <a:t>وام سندیکایی</a:t>
          </a:r>
          <a:endParaRPr lang="en-US" sz="2000" kern="1200" spc="300" dirty="0">
            <a:cs typeface="B Zar" pitchFamily="2" charset="-78"/>
          </a:endParaRPr>
        </a:p>
        <a:p>
          <a:pPr marL="228600" lvl="1" indent="-228600" algn="r" defTabSz="889000" rtl="1">
            <a:lnSpc>
              <a:spcPct val="90000"/>
            </a:lnSpc>
            <a:spcBef>
              <a:spcPct val="0"/>
            </a:spcBef>
            <a:spcAft>
              <a:spcPct val="15000"/>
            </a:spcAft>
            <a:buChar char="••"/>
          </a:pPr>
          <a:r>
            <a:rPr lang="fa-IR" sz="2000" kern="1200" spc="300" dirty="0" smtClean="0">
              <a:cs typeface="B Zar" pitchFamily="2" charset="-78"/>
            </a:rPr>
            <a:t>تأمین مالی پروژه</a:t>
          </a:r>
          <a:endParaRPr lang="en-US" sz="2000" kern="1200" spc="300" dirty="0">
            <a:cs typeface="B Zar" pitchFamily="2" charset="-78"/>
          </a:endParaRPr>
        </a:p>
        <a:p>
          <a:pPr marL="228600" lvl="1" indent="-228600" algn="r" defTabSz="889000" rtl="1">
            <a:lnSpc>
              <a:spcPct val="90000"/>
            </a:lnSpc>
            <a:spcBef>
              <a:spcPct val="0"/>
            </a:spcBef>
            <a:spcAft>
              <a:spcPct val="15000"/>
            </a:spcAft>
            <a:buChar char="••"/>
          </a:pPr>
          <a:r>
            <a:rPr lang="fa-IR" sz="2000" kern="1200" spc="300" dirty="0" smtClean="0">
              <a:cs typeface="B Zar" pitchFamily="2" charset="-78"/>
            </a:rPr>
            <a:t>سایر</a:t>
          </a:r>
          <a:endParaRPr lang="en-US" sz="2000" kern="1200" spc="300" dirty="0">
            <a:cs typeface="B Zar" pitchFamily="2" charset="-78"/>
          </a:endParaRPr>
        </a:p>
      </dsp:txBody>
      <dsp:txXfrm>
        <a:off x="0" y="392612"/>
        <a:ext cx="4267200" cy="4536000"/>
      </dsp:txXfrm>
    </dsp:sp>
    <dsp:sp modelId="{4EE8B1F2-F009-4D3E-996F-876EA1050D47}">
      <dsp:nvSpPr>
        <dsp:cNvPr id="0" name=""/>
        <dsp:cNvSpPr/>
      </dsp:nvSpPr>
      <dsp:spPr>
        <a:xfrm>
          <a:off x="213360" y="97412"/>
          <a:ext cx="2987040" cy="59040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2903" tIns="0" rIns="112903" bIns="0" numCol="1" spcCol="1270" anchor="ctr" anchorCtr="0">
          <a:noAutofit/>
        </a:bodyPr>
        <a:lstStyle/>
        <a:p>
          <a:pPr lvl="0" algn="ctr" defTabSz="889000" rtl="1">
            <a:lnSpc>
              <a:spcPct val="90000"/>
            </a:lnSpc>
            <a:spcBef>
              <a:spcPct val="0"/>
            </a:spcBef>
            <a:spcAft>
              <a:spcPct val="35000"/>
            </a:spcAft>
          </a:pPr>
          <a:r>
            <a:rPr lang="fa-IR" sz="2000" kern="1200" dirty="0" smtClean="0">
              <a:cs typeface="B Titr" pitchFamily="2" charset="-78"/>
            </a:rPr>
            <a:t>مبتنی بر بدهی</a:t>
          </a:r>
          <a:endParaRPr lang="en-US" sz="2000" kern="1200" dirty="0">
            <a:cs typeface="B Titr" pitchFamily="2" charset="-78"/>
          </a:endParaRPr>
        </a:p>
      </dsp:txBody>
      <dsp:txXfrm>
        <a:off x="213360" y="97412"/>
        <a:ext cx="2987040" cy="59040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4CE935-B1FB-4A3D-B2C0-3CDF8FFECBEC}">
      <dsp:nvSpPr>
        <dsp:cNvPr id="0" name=""/>
        <dsp:cNvSpPr/>
      </dsp:nvSpPr>
      <dsp:spPr>
        <a:xfrm>
          <a:off x="0" y="381000"/>
          <a:ext cx="4267200" cy="40194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31182" tIns="604012" rIns="331182" bIns="206248" numCol="1" spcCol="1270" anchor="t" anchorCtr="0">
          <a:noAutofit/>
        </a:bodyPr>
        <a:lstStyle/>
        <a:p>
          <a:pPr marL="285750" lvl="1" indent="-285750" algn="r" defTabSz="1289050" rtl="1">
            <a:lnSpc>
              <a:spcPct val="90000"/>
            </a:lnSpc>
            <a:spcBef>
              <a:spcPct val="0"/>
            </a:spcBef>
            <a:spcAft>
              <a:spcPct val="15000"/>
            </a:spcAft>
            <a:buChar char="••"/>
          </a:pPr>
          <a:r>
            <a:rPr lang="fa-IR" sz="2900" kern="1200" spc="300" dirty="0" smtClean="0">
              <a:cs typeface="B Zar" pitchFamily="2" charset="-78"/>
            </a:rPr>
            <a:t>سهام عادی</a:t>
          </a:r>
          <a:endParaRPr lang="en-US" sz="2900" kern="1200" spc="300" dirty="0">
            <a:cs typeface="B Zar" pitchFamily="2" charset="-78"/>
          </a:endParaRPr>
        </a:p>
        <a:p>
          <a:pPr marL="285750" lvl="1" indent="-285750" algn="r" defTabSz="1289050" rtl="1">
            <a:lnSpc>
              <a:spcPct val="90000"/>
            </a:lnSpc>
            <a:spcBef>
              <a:spcPct val="0"/>
            </a:spcBef>
            <a:spcAft>
              <a:spcPct val="15000"/>
            </a:spcAft>
            <a:buChar char="••"/>
          </a:pPr>
          <a:r>
            <a:rPr lang="fa-IR" sz="2900" kern="1200" spc="300" dirty="0" smtClean="0">
              <a:cs typeface="B Zar" pitchFamily="2" charset="-78"/>
            </a:rPr>
            <a:t>سهام پروژه</a:t>
          </a:r>
          <a:endParaRPr lang="en-US" sz="2900" kern="1200" spc="300" dirty="0">
            <a:cs typeface="B Zar" pitchFamily="2" charset="-78"/>
          </a:endParaRPr>
        </a:p>
        <a:p>
          <a:pPr marL="285750" lvl="1" indent="-285750" algn="r" defTabSz="1289050" rtl="1">
            <a:lnSpc>
              <a:spcPct val="90000"/>
            </a:lnSpc>
            <a:spcBef>
              <a:spcPct val="0"/>
            </a:spcBef>
            <a:spcAft>
              <a:spcPct val="15000"/>
            </a:spcAft>
            <a:buChar char="••"/>
          </a:pPr>
          <a:r>
            <a:rPr lang="fa-IR" sz="2900" kern="1200" spc="300" dirty="0" smtClean="0">
              <a:cs typeface="B Zar" pitchFamily="2" charset="-78"/>
            </a:rPr>
            <a:t>صندوق سهام اختصاصی</a:t>
          </a:r>
          <a:endParaRPr lang="en-US" sz="2900" kern="1200" spc="300" dirty="0">
            <a:cs typeface="B Zar" pitchFamily="2" charset="-78"/>
          </a:endParaRPr>
        </a:p>
        <a:p>
          <a:pPr marL="285750" lvl="1" indent="-285750" algn="r" defTabSz="1289050" rtl="1">
            <a:lnSpc>
              <a:spcPct val="90000"/>
            </a:lnSpc>
            <a:spcBef>
              <a:spcPct val="0"/>
            </a:spcBef>
            <a:spcAft>
              <a:spcPct val="15000"/>
            </a:spcAft>
            <a:buChar char="••"/>
          </a:pPr>
          <a:r>
            <a:rPr lang="fa-IR" sz="2900" kern="1200" spc="300" dirty="0" smtClean="0">
              <a:cs typeface="B Zar" pitchFamily="2" charset="-78"/>
            </a:rPr>
            <a:t>صندوق‌های</a:t>
          </a:r>
          <a:r>
            <a:rPr lang="fa-IR" sz="2900" kern="1200" dirty="0" smtClean="0"/>
            <a:t> </a:t>
          </a:r>
          <a:r>
            <a:rPr lang="fa-IR" sz="2900" kern="1200" spc="300" dirty="0" smtClean="0">
              <a:cs typeface="B Zar" pitchFamily="2" charset="-78"/>
            </a:rPr>
            <a:t>تخصصی</a:t>
          </a:r>
          <a:endParaRPr lang="en-US" sz="2900" kern="1200" spc="300" dirty="0" smtClean="0">
            <a:cs typeface="B Zar" pitchFamily="2" charset="-78"/>
          </a:endParaRPr>
        </a:p>
        <a:p>
          <a:pPr marL="285750" lvl="1" indent="-285750" algn="r" defTabSz="1289050" rtl="1">
            <a:lnSpc>
              <a:spcPct val="90000"/>
            </a:lnSpc>
            <a:spcBef>
              <a:spcPct val="0"/>
            </a:spcBef>
            <a:spcAft>
              <a:spcPct val="15000"/>
            </a:spcAft>
            <a:buChar char="••"/>
          </a:pPr>
          <a:r>
            <a:rPr lang="fa-IR" sz="2900" kern="1200" spc="300" dirty="0" smtClean="0">
              <a:cs typeface="B Zar" pitchFamily="2" charset="-78"/>
            </a:rPr>
            <a:t>سایر</a:t>
          </a:r>
          <a:endParaRPr lang="en-US" sz="2900" kern="1200" spc="300" dirty="0" smtClean="0">
            <a:cs typeface="B Zar" pitchFamily="2" charset="-78"/>
          </a:endParaRPr>
        </a:p>
      </dsp:txBody>
      <dsp:txXfrm>
        <a:off x="0" y="381000"/>
        <a:ext cx="4267200" cy="4019400"/>
      </dsp:txXfrm>
    </dsp:sp>
    <dsp:sp modelId="{4EE8B1F2-F009-4D3E-996F-876EA1050D47}">
      <dsp:nvSpPr>
        <dsp:cNvPr id="0" name=""/>
        <dsp:cNvSpPr/>
      </dsp:nvSpPr>
      <dsp:spPr>
        <a:xfrm>
          <a:off x="213360" y="0"/>
          <a:ext cx="2987040" cy="85608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2903" tIns="0" rIns="112903" bIns="0" numCol="1" spcCol="1270" anchor="ctr" anchorCtr="0">
          <a:noAutofit/>
        </a:bodyPr>
        <a:lstStyle/>
        <a:p>
          <a:pPr lvl="0" algn="ctr" defTabSz="1289050" rtl="1">
            <a:lnSpc>
              <a:spcPct val="90000"/>
            </a:lnSpc>
            <a:spcBef>
              <a:spcPct val="0"/>
            </a:spcBef>
            <a:spcAft>
              <a:spcPct val="35000"/>
            </a:spcAft>
          </a:pPr>
          <a:r>
            <a:rPr lang="fa-IR" sz="2900" kern="1200" dirty="0" smtClean="0">
              <a:cs typeface="B Titr" pitchFamily="2" charset="-78"/>
            </a:rPr>
            <a:t>مبتنی بر حق مالی</a:t>
          </a:r>
          <a:endParaRPr lang="en-US" sz="2900" kern="1200" dirty="0">
            <a:cs typeface="B Titr" pitchFamily="2" charset="-78"/>
          </a:endParaRPr>
        </a:p>
      </dsp:txBody>
      <dsp:txXfrm>
        <a:off x="213360" y="0"/>
        <a:ext cx="2987040" cy="85608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F4CE935-B1FB-4A3D-B2C0-3CDF8FFECBEC}">
      <dsp:nvSpPr>
        <dsp:cNvPr id="0" name=""/>
        <dsp:cNvSpPr/>
      </dsp:nvSpPr>
      <dsp:spPr>
        <a:xfrm>
          <a:off x="0" y="908177"/>
          <a:ext cx="4267200" cy="377055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331182" tIns="791464" rIns="331182" bIns="227584" numCol="1" spcCol="1270" anchor="t" anchorCtr="0">
          <a:noAutofit/>
        </a:bodyPr>
        <a:lstStyle/>
        <a:p>
          <a:pPr marL="285750" lvl="1" indent="-285750" algn="r" defTabSz="1422400" rtl="1">
            <a:lnSpc>
              <a:spcPct val="90000"/>
            </a:lnSpc>
            <a:spcBef>
              <a:spcPct val="0"/>
            </a:spcBef>
            <a:spcAft>
              <a:spcPct val="15000"/>
            </a:spcAft>
            <a:buChar char="••"/>
          </a:pPr>
          <a:r>
            <a:rPr lang="fa-IR" sz="3200" kern="1200" spc="300" dirty="0" smtClean="0">
              <a:cs typeface="B Zar" pitchFamily="2" charset="-78"/>
            </a:rPr>
            <a:t>سهام ممتاز</a:t>
          </a:r>
          <a:endParaRPr lang="en-US" sz="3200" kern="1200" spc="300" dirty="0">
            <a:cs typeface="B Zar" pitchFamily="2" charset="-78"/>
          </a:endParaRPr>
        </a:p>
        <a:p>
          <a:pPr marL="285750" lvl="1" indent="-285750" algn="r" defTabSz="1422400" rtl="1">
            <a:lnSpc>
              <a:spcPct val="90000"/>
            </a:lnSpc>
            <a:spcBef>
              <a:spcPct val="0"/>
            </a:spcBef>
            <a:spcAft>
              <a:spcPct val="15000"/>
            </a:spcAft>
            <a:buChar char="••"/>
          </a:pPr>
          <a:r>
            <a:rPr lang="fa-IR" sz="3200" kern="1200" spc="300" dirty="0" smtClean="0">
              <a:cs typeface="B Zar" pitchFamily="2" charset="-78"/>
            </a:rPr>
            <a:t>گواهی خرید سهام</a:t>
          </a:r>
          <a:endParaRPr lang="en-US" sz="3200" kern="1200" spc="300" dirty="0">
            <a:cs typeface="B Zar" pitchFamily="2" charset="-78"/>
          </a:endParaRPr>
        </a:p>
        <a:p>
          <a:pPr marL="285750" lvl="1" indent="-285750" algn="r" defTabSz="1422400" rtl="1">
            <a:lnSpc>
              <a:spcPct val="90000"/>
            </a:lnSpc>
            <a:spcBef>
              <a:spcPct val="0"/>
            </a:spcBef>
            <a:spcAft>
              <a:spcPct val="15000"/>
            </a:spcAft>
            <a:buChar char="••"/>
          </a:pPr>
          <a:r>
            <a:rPr lang="fa-IR" sz="3200" kern="1200" dirty="0" smtClean="0">
              <a:cs typeface="B Zar" pitchFamily="2" charset="-78"/>
            </a:rPr>
            <a:t>اوراق</a:t>
          </a:r>
          <a:r>
            <a:rPr lang="fa-IR" sz="3200" kern="1200" dirty="0" smtClean="0"/>
            <a:t> </a:t>
          </a:r>
          <a:r>
            <a:rPr lang="fa-IR" sz="3200" kern="1200" spc="300" dirty="0" smtClean="0">
              <a:cs typeface="B Zar" pitchFamily="2" charset="-78"/>
            </a:rPr>
            <a:t>قرضۀ</a:t>
          </a:r>
          <a:r>
            <a:rPr lang="fa-IR" sz="3200" kern="1200" dirty="0" smtClean="0"/>
            <a:t> </a:t>
          </a:r>
          <a:r>
            <a:rPr lang="fa-IR" sz="3200" kern="1200" spc="300" dirty="0" smtClean="0">
              <a:cs typeface="B Zar" pitchFamily="2" charset="-78"/>
            </a:rPr>
            <a:t>قابل‌تبدیل</a:t>
          </a:r>
          <a:endParaRPr lang="en-US" sz="3200" kern="1200" spc="300" dirty="0" smtClean="0">
            <a:cs typeface="B Zar" pitchFamily="2" charset="-78"/>
          </a:endParaRPr>
        </a:p>
        <a:p>
          <a:pPr marL="285750" lvl="1" indent="-285750" algn="r" defTabSz="1422400" rtl="1">
            <a:lnSpc>
              <a:spcPct val="90000"/>
            </a:lnSpc>
            <a:spcBef>
              <a:spcPct val="0"/>
            </a:spcBef>
            <a:spcAft>
              <a:spcPct val="15000"/>
            </a:spcAft>
            <a:buChar char="••"/>
          </a:pPr>
          <a:r>
            <a:rPr lang="fa-IR" sz="3200" kern="1200" spc="300" dirty="0" smtClean="0">
              <a:cs typeface="B Zar" pitchFamily="2" charset="-78"/>
            </a:rPr>
            <a:t>سایر</a:t>
          </a:r>
          <a:endParaRPr lang="en-US" sz="3200" kern="1200" spc="300" dirty="0" smtClean="0">
            <a:cs typeface="B Zar" pitchFamily="2" charset="-78"/>
          </a:endParaRPr>
        </a:p>
      </dsp:txBody>
      <dsp:txXfrm>
        <a:off x="0" y="908177"/>
        <a:ext cx="4267200" cy="3770550"/>
      </dsp:txXfrm>
    </dsp:sp>
    <dsp:sp modelId="{4EE8B1F2-F009-4D3E-996F-876EA1050D47}">
      <dsp:nvSpPr>
        <dsp:cNvPr id="0" name=""/>
        <dsp:cNvSpPr/>
      </dsp:nvSpPr>
      <dsp:spPr>
        <a:xfrm>
          <a:off x="213360" y="347297"/>
          <a:ext cx="2987040" cy="112176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2903" tIns="0" rIns="112903" bIns="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با ماهیت دوگانه</a:t>
          </a:r>
          <a:endParaRPr lang="en-US" sz="3800" kern="1200" dirty="0">
            <a:cs typeface="B Titr" pitchFamily="2" charset="-78"/>
          </a:endParaRPr>
        </a:p>
      </dsp:txBody>
      <dsp:txXfrm>
        <a:off x="213360" y="347297"/>
        <a:ext cx="2987040" cy="112176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586818-2FC9-405F-81BD-3A2CD09144CE}">
      <dsp:nvSpPr>
        <dsp:cNvPr id="0" name=""/>
        <dsp:cNvSpPr/>
      </dsp:nvSpPr>
      <dsp:spPr>
        <a:xfrm>
          <a:off x="1846168" y="3652"/>
          <a:ext cx="4491543" cy="4491543"/>
        </a:xfrm>
        <a:prstGeom prst="star24">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27584" tIns="227584" rIns="227584" bIns="227584" numCol="1" spcCol="1270" anchor="ctr" anchorCtr="0">
          <a:noAutofit/>
        </a:bodyPr>
        <a:lstStyle/>
        <a:p>
          <a:pPr lvl="0" algn="ctr" defTabSz="1422400" rtl="1">
            <a:lnSpc>
              <a:spcPct val="90000"/>
            </a:lnSpc>
            <a:spcBef>
              <a:spcPct val="0"/>
            </a:spcBef>
            <a:spcAft>
              <a:spcPct val="35000"/>
            </a:spcAft>
          </a:pPr>
          <a:r>
            <a:rPr lang="fa-IR" sz="3200" kern="1200" dirty="0" smtClean="0">
              <a:latin typeface="Arial Unicode MS" pitchFamily="34" charset="-128"/>
              <a:ea typeface="Arial Unicode MS" pitchFamily="34" charset="-128"/>
              <a:cs typeface="Arial Unicode MS" pitchFamily="34" charset="-128"/>
            </a:rPr>
            <a:t>بروز مشکل سرمایه در گردش</a:t>
          </a:r>
          <a:endParaRPr lang="fa-IR" sz="3200" kern="1200" dirty="0">
            <a:latin typeface="Arial Unicode MS" pitchFamily="34" charset="-128"/>
            <a:ea typeface="Arial Unicode MS" pitchFamily="34" charset="-128"/>
            <a:cs typeface="Arial Unicode MS" pitchFamily="34" charset="-128"/>
          </a:endParaRPr>
        </a:p>
      </dsp:txBody>
      <dsp:txXfrm>
        <a:off x="1846168" y="3652"/>
        <a:ext cx="4491543" cy="4491543"/>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0EDF82A-B6AE-48A1-A841-29B329AFB03C}">
      <dsp:nvSpPr>
        <dsp:cNvPr id="0" name=""/>
        <dsp:cNvSpPr/>
      </dsp:nvSpPr>
      <dsp:spPr>
        <a:xfrm>
          <a:off x="0" y="380012"/>
          <a:ext cx="8229600" cy="27720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16560" rIns="638708" bIns="142240" numCol="1" spcCol="1270" anchor="t" anchorCtr="0">
          <a:noAutofit/>
        </a:bodyPr>
        <a:lstStyle/>
        <a:p>
          <a:pPr marL="228600" lvl="1" indent="-228600" algn="r" defTabSz="889000" rtl="1">
            <a:lnSpc>
              <a:spcPct val="90000"/>
            </a:lnSpc>
            <a:spcBef>
              <a:spcPct val="0"/>
            </a:spcBef>
            <a:spcAft>
              <a:spcPct val="15000"/>
            </a:spcAft>
            <a:buChar char="••"/>
          </a:pPr>
          <a:r>
            <a:rPr lang="fa-IR" sz="2000" kern="1200" dirty="0" smtClean="0">
              <a:cs typeface="B Zar" pitchFamily="2" charset="-78"/>
            </a:rPr>
            <a:t>اعتبارات اسنادی</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ضمانت‌نامه ارزی و ریالی</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ضمانت‌نامه اعتبار خرید</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بیمه‌نامه خرید دین</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بیمه‌نامه خاص صادرات</a:t>
          </a:r>
          <a:endParaRPr lang="en-US" sz="2000" kern="1200" dirty="0">
            <a:cs typeface="B Zar" pitchFamily="2" charset="-78"/>
          </a:endParaRPr>
        </a:p>
      </dsp:txBody>
      <dsp:txXfrm>
        <a:off x="0" y="380012"/>
        <a:ext cx="8229600" cy="2772000"/>
      </dsp:txXfrm>
    </dsp:sp>
    <dsp:sp modelId="{53C93D3B-6584-4989-ACD2-A9B22BABE9D9}">
      <dsp:nvSpPr>
        <dsp:cNvPr id="0" name=""/>
        <dsp:cNvSpPr/>
      </dsp:nvSpPr>
      <dsp:spPr>
        <a:xfrm>
          <a:off x="411480" y="84812"/>
          <a:ext cx="5760720" cy="5904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889000" rtl="1">
            <a:lnSpc>
              <a:spcPct val="90000"/>
            </a:lnSpc>
            <a:spcBef>
              <a:spcPct val="0"/>
            </a:spcBef>
            <a:spcAft>
              <a:spcPct val="35000"/>
            </a:spcAft>
          </a:pPr>
          <a:r>
            <a:rPr lang="fa-IR" sz="2000" kern="1200" dirty="0" smtClean="0">
              <a:cs typeface="B Zar" pitchFamily="2" charset="-78"/>
            </a:rPr>
            <a:t>مالی تجاری</a:t>
          </a:r>
          <a:endParaRPr lang="en-US" sz="2000" kern="1200" dirty="0">
            <a:cs typeface="B Zar" pitchFamily="2" charset="-78"/>
          </a:endParaRPr>
        </a:p>
      </dsp:txBody>
      <dsp:txXfrm>
        <a:off x="411480" y="84812"/>
        <a:ext cx="5760720" cy="590400"/>
      </dsp:txXfrm>
    </dsp:sp>
    <dsp:sp modelId="{6FA054C4-54E9-4522-B8CD-AB8B49004B2D}">
      <dsp:nvSpPr>
        <dsp:cNvPr id="0" name=""/>
        <dsp:cNvSpPr/>
      </dsp:nvSpPr>
      <dsp:spPr>
        <a:xfrm>
          <a:off x="0" y="3555212"/>
          <a:ext cx="8229600" cy="13860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16560" rIns="638708" bIns="142240" numCol="1" spcCol="1270" anchor="t" anchorCtr="0">
          <a:noAutofit/>
        </a:bodyPr>
        <a:lstStyle/>
        <a:p>
          <a:pPr marL="228600" lvl="1" indent="-228600" algn="r" defTabSz="889000" rtl="1">
            <a:lnSpc>
              <a:spcPct val="90000"/>
            </a:lnSpc>
            <a:spcBef>
              <a:spcPct val="0"/>
            </a:spcBef>
            <a:spcAft>
              <a:spcPct val="15000"/>
            </a:spcAft>
            <a:buChar char="••"/>
          </a:pPr>
          <a:r>
            <a:rPr lang="fa-IR" sz="2000" kern="1200" dirty="0" smtClean="0">
              <a:cs typeface="B Zar" pitchFamily="2" charset="-78"/>
            </a:rPr>
            <a:t>تأمین مالی سرمایه‌ در گردش</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مدیریت سرمایه در گردش</a:t>
          </a:r>
          <a:endParaRPr lang="en-US" sz="2000" kern="1200" dirty="0">
            <a:cs typeface="B Zar" pitchFamily="2" charset="-78"/>
          </a:endParaRPr>
        </a:p>
      </dsp:txBody>
      <dsp:txXfrm>
        <a:off x="0" y="3555212"/>
        <a:ext cx="8229600" cy="1386000"/>
      </dsp:txXfrm>
    </dsp:sp>
    <dsp:sp modelId="{8E88FA52-EEFB-4878-8AF0-00D5087A7DB9}">
      <dsp:nvSpPr>
        <dsp:cNvPr id="0" name=""/>
        <dsp:cNvSpPr/>
      </dsp:nvSpPr>
      <dsp:spPr>
        <a:xfrm>
          <a:off x="411480" y="3260012"/>
          <a:ext cx="5760720" cy="59040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889000" rtl="1">
            <a:lnSpc>
              <a:spcPct val="90000"/>
            </a:lnSpc>
            <a:spcBef>
              <a:spcPct val="0"/>
            </a:spcBef>
            <a:spcAft>
              <a:spcPct val="35000"/>
            </a:spcAft>
          </a:pPr>
          <a:r>
            <a:rPr lang="fa-IR" sz="2000" kern="1200" dirty="0" smtClean="0">
              <a:cs typeface="B Zar" pitchFamily="2" charset="-78"/>
            </a:rPr>
            <a:t>سرمایه در گردش</a:t>
          </a:r>
          <a:endParaRPr lang="en-US" sz="2000" kern="1200" dirty="0">
            <a:cs typeface="B Zar" pitchFamily="2" charset="-78"/>
          </a:endParaRPr>
        </a:p>
      </dsp:txBody>
      <dsp:txXfrm>
        <a:off x="411480" y="3260012"/>
        <a:ext cx="5760720" cy="590400"/>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7404B6-79F7-4F0F-990E-99A29141CEB9}">
      <dsp:nvSpPr>
        <dsp:cNvPr id="0" name=""/>
        <dsp:cNvSpPr/>
      </dsp:nvSpPr>
      <dsp:spPr>
        <a:xfrm rot="5400000">
          <a:off x="-867092" y="867092"/>
          <a:ext cx="5026025" cy="3291840"/>
        </a:xfrm>
        <a:prstGeom prst="chevron">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rtl="1">
            <a:lnSpc>
              <a:spcPct val="90000"/>
            </a:lnSpc>
            <a:spcBef>
              <a:spcPct val="0"/>
            </a:spcBef>
            <a:spcAft>
              <a:spcPct val="35000"/>
            </a:spcAft>
          </a:pPr>
          <a:r>
            <a:rPr lang="fa-IR" sz="4400" b="1" kern="1200" dirty="0" smtClean="0">
              <a:cs typeface="B Titr" pitchFamily="2" charset="-78"/>
            </a:rPr>
            <a:t>ابزار مالی </a:t>
          </a:r>
          <a:endParaRPr lang="en-US" sz="4400" kern="1200" dirty="0">
            <a:cs typeface="B Titr" pitchFamily="2" charset="-78"/>
          </a:endParaRPr>
        </a:p>
      </dsp:txBody>
      <dsp:txXfrm rot="5400000">
        <a:off x="-867092" y="867092"/>
        <a:ext cx="5026025" cy="3291840"/>
      </dsp:txXfrm>
    </dsp:sp>
    <dsp:sp modelId="{6CDF2006-6381-489A-9E13-B3555C90FDB6}">
      <dsp:nvSpPr>
        <dsp:cNvPr id="0" name=""/>
        <dsp:cNvSpPr/>
      </dsp:nvSpPr>
      <dsp:spPr>
        <a:xfrm rot="5400000">
          <a:off x="4070667" y="-778827"/>
          <a:ext cx="3380105" cy="4937760"/>
        </a:xfrm>
        <a:prstGeom prst="round2SameRect">
          <a:avLst/>
        </a:prstGeom>
        <a:solidFill>
          <a:schemeClr val="lt2">
            <a:alpha val="90000"/>
            <a:hueOff val="0"/>
            <a:satOff val="0"/>
            <a:lumOff val="0"/>
            <a:alphaOff val="0"/>
          </a:schemeClr>
        </a:solidFill>
        <a:ln w="9525" cap="flat" cmpd="sng" algn="ctr">
          <a:solidFill>
            <a:schemeClr val="dk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35128" tIns="12065" rIns="12065" bIns="12065" numCol="1" spcCol="1270" anchor="ctr" anchorCtr="0">
          <a:noAutofit/>
        </a:bodyPr>
        <a:lstStyle/>
        <a:p>
          <a:pPr marL="171450" lvl="1" indent="-171450" algn="r" defTabSz="844550" rtl="1">
            <a:lnSpc>
              <a:spcPct val="90000"/>
            </a:lnSpc>
            <a:spcBef>
              <a:spcPct val="0"/>
            </a:spcBef>
            <a:spcAft>
              <a:spcPct val="15000"/>
            </a:spcAft>
            <a:buChar char="••"/>
          </a:pPr>
          <a:r>
            <a:rPr lang="fa-IR" sz="1900" kern="1200" dirty="0" smtClean="0">
              <a:cs typeface="B Zar" pitchFamily="2" charset="-78"/>
            </a:rPr>
            <a:t>اسناد خزانه</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اوراق تجاری</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اعتبار اسنادی</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گواهی سپردۀ قابل‌معامله</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وام بانکی</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اوراق بهادار به پشتوانۀ حساب‌های دریافتنی</a:t>
          </a:r>
          <a:endParaRPr lang="en-US" sz="1900" kern="1200" dirty="0">
            <a:cs typeface="B Zar" pitchFamily="2" charset="-78"/>
          </a:endParaRPr>
        </a:p>
        <a:p>
          <a:pPr marL="171450" lvl="1" indent="-171450" algn="r" defTabSz="844550" rtl="1">
            <a:lnSpc>
              <a:spcPct val="90000"/>
            </a:lnSpc>
            <a:spcBef>
              <a:spcPct val="0"/>
            </a:spcBef>
            <a:spcAft>
              <a:spcPct val="15000"/>
            </a:spcAft>
            <a:buChar char="••"/>
          </a:pPr>
          <a:r>
            <a:rPr lang="fa-IR" sz="1900" kern="1200" dirty="0" smtClean="0">
              <a:cs typeface="B Zar" pitchFamily="2" charset="-78"/>
            </a:rPr>
            <a:t>سایر</a:t>
          </a:r>
          <a:endParaRPr lang="en-US" sz="1900" kern="1200" dirty="0">
            <a:cs typeface="B Zar" pitchFamily="2" charset="-78"/>
          </a:endParaRPr>
        </a:p>
      </dsp:txBody>
      <dsp:txXfrm rot="5400000">
        <a:off x="4070667" y="-778827"/>
        <a:ext cx="3380105" cy="4937760"/>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B64F0B-CF1A-4F37-ADDE-3FEBAD7BB47F}">
      <dsp:nvSpPr>
        <dsp:cNvPr id="0" name=""/>
        <dsp:cNvSpPr/>
      </dsp:nvSpPr>
      <dsp:spPr>
        <a:xfrm>
          <a:off x="0" y="384332"/>
          <a:ext cx="8229600" cy="4611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عدم‌توسعۀ کافی بازار سرمایه نسبت به بازار پول و کاهش امکان تأمین مالی شرکت‌های بزرگ در بازار سرمایه</a:t>
          </a:r>
          <a:endParaRPr lang="en-US" sz="2400" kern="1200" dirty="0">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عدم‌کارایی بازار پول در تخصیص وجوه به شرکت‌هایی که برای دریافت منابع مالی شایسته‌ترند.</a:t>
          </a:r>
          <a:endParaRPr lang="en-US" sz="2400" kern="1200" dirty="0">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گستردگی اعطای تسهیلات بانکی رانت‌محور و کاهش منابع مالی بانک‌های برای اعطای تسهیلات به اشخاص فاقد رانت</a:t>
          </a:r>
          <a:endParaRPr lang="en-US" sz="2400" kern="1200" dirty="0">
            <a:cs typeface="B Zar" pitchFamily="2" charset="-78"/>
          </a:endParaRPr>
        </a:p>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عدم‌توازن نرخ بهره و تورم و ایجاد زمینه‌های فساد برای اعطای وام‌های ارزان‌قیمت بر اساس معیارهایی خارج از ریسک و بازده</a:t>
          </a:r>
          <a:endParaRPr lang="en-US" sz="2400" kern="1200" dirty="0">
            <a:cs typeface="B Zar" pitchFamily="2" charset="-78"/>
          </a:endParaRPr>
        </a:p>
      </dsp:txBody>
      <dsp:txXfrm>
        <a:off x="0" y="384332"/>
        <a:ext cx="8229600" cy="4611600"/>
      </dsp:txXfrm>
    </dsp:sp>
    <dsp:sp modelId="{9CB2BCC1-9E27-4EAA-9950-F1186E5EF437}">
      <dsp:nvSpPr>
        <dsp:cNvPr id="0" name=""/>
        <dsp:cNvSpPr/>
      </dsp:nvSpPr>
      <dsp:spPr>
        <a:xfrm>
          <a:off x="411480" y="30092"/>
          <a:ext cx="5760720" cy="7084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مسائل عمده</a:t>
          </a:r>
          <a:endParaRPr lang="en-US" sz="2400" kern="1200" dirty="0">
            <a:cs typeface="B Titr" pitchFamily="2" charset="-78"/>
          </a:endParaRPr>
        </a:p>
      </dsp:txBody>
      <dsp:txXfrm>
        <a:off x="411480" y="30092"/>
        <a:ext cx="5760720" cy="708480"/>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50C238-AA74-45A7-B357-876FBE49E41B}">
      <dsp:nvSpPr>
        <dsp:cNvPr id="0" name=""/>
        <dsp:cNvSpPr/>
      </dsp:nvSpPr>
      <dsp:spPr>
        <a:xfrm>
          <a:off x="0" y="452642"/>
          <a:ext cx="8229600" cy="45045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541528" rIns="638708" bIns="184912" numCol="1" spcCol="1270" anchor="t" anchorCtr="0">
          <a:noAutofit/>
        </a:bodyPr>
        <a:lstStyle/>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گستردگی تحریم‌های خارجی علیه کشور و سلب امکان تأمین مالی مستقیم و غیرمستقیم خارجی شرکت‌ها </a:t>
          </a:r>
          <a:endParaRPr lang="en-US" sz="2600" kern="1200" dirty="0">
            <a:cs typeface="B Zar" pitchFamily="2" charset="-78"/>
          </a:endParaRPr>
        </a:p>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گستردگی تحریم‌های خارجی علیه کشور و سلب امکان تأمین مالی تجاری بین‌المللی ( </a:t>
          </a:r>
          <a:r>
            <a:rPr lang="en-US" sz="2600" kern="1200" dirty="0" smtClean="0">
              <a:cs typeface="B Zar" pitchFamily="2" charset="-78"/>
            </a:rPr>
            <a:t>trade finance</a:t>
          </a:r>
          <a:r>
            <a:rPr lang="fa-IR" sz="2600" kern="1200" dirty="0" smtClean="0">
              <a:cs typeface="B Zar" pitchFamily="2" charset="-78"/>
            </a:rPr>
            <a:t>) </a:t>
          </a:r>
          <a:endParaRPr lang="en-US" sz="2600" kern="1200" dirty="0">
            <a:cs typeface="B Zar" pitchFamily="2" charset="-78"/>
          </a:endParaRPr>
        </a:p>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تحمیل اعطای تسهیلات تکلیفی بر بانک‌ها از طریق اجرایی طرح‌هایی مانند طرح بنگاه‌های زودبازده و طرح مسکن مهر</a:t>
          </a:r>
          <a:endParaRPr lang="en-US" sz="2600" kern="1200" dirty="0">
            <a:cs typeface="B Zar" pitchFamily="2" charset="-78"/>
          </a:endParaRPr>
        </a:p>
        <a:p>
          <a:pPr marL="228600" lvl="1" indent="-228600" algn="justLow" defTabSz="1155700" rtl="1">
            <a:lnSpc>
              <a:spcPct val="90000"/>
            </a:lnSpc>
            <a:spcBef>
              <a:spcPct val="0"/>
            </a:spcBef>
            <a:spcAft>
              <a:spcPct val="15000"/>
            </a:spcAft>
            <a:buChar char="••"/>
          </a:pPr>
          <a:r>
            <a:rPr lang="fa-IR" sz="2600" kern="1200" dirty="0" smtClean="0">
              <a:cs typeface="B Zar" pitchFamily="2" charset="-78"/>
            </a:rPr>
            <a:t>...</a:t>
          </a:r>
          <a:endParaRPr lang="en-US" sz="2600" kern="1200" dirty="0">
            <a:cs typeface="B Zar" pitchFamily="2" charset="-78"/>
          </a:endParaRPr>
        </a:p>
      </dsp:txBody>
      <dsp:txXfrm>
        <a:off x="0" y="452642"/>
        <a:ext cx="8229600" cy="4504500"/>
      </dsp:txXfrm>
    </dsp:sp>
    <dsp:sp modelId="{97CD2B51-4579-4196-B03A-80CB083FEB9F}">
      <dsp:nvSpPr>
        <dsp:cNvPr id="0" name=""/>
        <dsp:cNvSpPr/>
      </dsp:nvSpPr>
      <dsp:spPr>
        <a:xfrm>
          <a:off x="411480" y="68882"/>
          <a:ext cx="5760720" cy="76752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155700" rtl="1">
            <a:lnSpc>
              <a:spcPct val="90000"/>
            </a:lnSpc>
            <a:spcBef>
              <a:spcPct val="0"/>
            </a:spcBef>
            <a:spcAft>
              <a:spcPct val="35000"/>
            </a:spcAft>
          </a:pPr>
          <a:r>
            <a:rPr lang="fa-IR" sz="2600" kern="1200" dirty="0" smtClean="0">
              <a:cs typeface="B Titr" pitchFamily="2" charset="-78"/>
            </a:rPr>
            <a:t>مسائل عمده</a:t>
          </a:r>
          <a:endParaRPr lang="en-US" sz="2600" kern="1200" dirty="0">
            <a:cs typeface="B Titr" pitchFamily="2" charset="-78"/>
          </a:endParaRPr>
        </a:p>
      </dsp:txBody>
      <dsp:txXfrm>
        <a:off x="411480" y="68882"/>
        <a:ext cx="5760720" cy="767520"/>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9671AD-D893-48D2-AE31-BC1ED36DD1A1}">
      <dsp:nvSpPr>
        <dsp:cNvPr id="0" name=""/>
        <dsp:cNvSpPr/>
      </dsp:nvSpPr>
      <dsp:spPr>
        <a:xfrm>
          <a:off x="0" y="402332"/>
          <a:ext cx="8229600" cy="5544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FA613F91-AD51-426C-BE4F-743B8260E33A}">
      <dsp:nvSpPr>
        <dsp:cNvPr id="0" name=""/>
        <dsp:cNvSpPr/>
      </dsp:nvSpPr>
      <dsp:spPr>
        <a:xfrm>
          <a:off x="411480" y="77612"/>
          <a:ext cx="5760720" cy="64944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b="0" kern="1200" dirty="0" smtClean="0">
              <a:cs typeface="B Zar" pitchFamily="2" charset="-78"/>
            </a:rPr>
            <a:t>اعتبارات تجاري</a:t>
          </a:r>
          <a:endParaRPr lang="en-US" sz="1800" b="0" kern="1200" dirty="0">
            <a:cs typeface="B Zar" pitchFamily="2" charset="-78"/>
          </a:endParaRPr>
        </a:p>
      </dsp:txBody>
      <dsp:txXfrm>
        <a:off x="411480" y="77612"/>
        <a:ext cx="5760720" cy="649440"/>
      </dsp:txXfrm>
    </dsp:sp>
    <dsp:sp modelId="{D70E6343-C022-47C8-978B-DB7476C044F3}">
      <dsp:nvSpPr>
        <dsp:cNvPr id="0" name=""/>
        <dsp:cNvSpPr/>
      </dsp:nvSpPr>
      <dsp:spPr>
        <a:xfrm>
          <a:off x="0" y="1400252"/>
          <a:ext cx="8229600" cy="5544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BB7C5715-D59C-4BF8-AF00-D79D5D551217}">
      <dsp:nvSpPr>
        <dsp:cNvPr id="0" name=""/>
        <dsp:cNvSpPr/>
      </dsp:nvSpPr>
      <dsp:spPr>
        <a:xfrm>
          <a:off x="411480" y="1075532"/>
          <a:ext cx="5760720" cy="64944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b="0" kern="1200" dirty="0" smtClean="0">
              <a:cs typeface="B Zar" pitchFamily="2" charset="-78"/>
            </a:rPr>
            <a:t>اعتبارات مشتريان</a:t>
          </a:r>
          <a:endParaRPr lang="en-US" sz="1800" b="0" kern="1200" dirty="0">
            <a:cs typeface="B Zar" pitchFamily="2" charset="-78"/>
          </a:endParaRPr>
        </a:p>
      </dsp:txBody>
      <dsp:txXfrm>
        <a:off x="411480" y="1075532"/>
        <a:ext cx="5760720" cy="649440"/>
      </dsp:txXfrm>
    </dsp:sp>
    <dsp:sp modelId="{FBBC17B0-5447-4BF2-8D78-5669EC05E62A}">
      <dsp:nvSpPr>
        <dsp:cNvPr id="0" name=""/>
        <dsp:cNvSpPr/>
      </dsp:nvSpPr>
      <dsp:spPr>
        <a:xfrm>
          <a:off x="0" y="2398172"/>
          <a:ext cx="8229600" cy="5544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5C5499D9-D2E0-4E7A-82F7-86289E5344B4}">
      <dsp:nvSpPr>
        <dsp:cNvPr id="0" name=""/>
        <dsp:cNvSpPr/>
      </dsp:nvSpPr>
      <dsp:spPr>
        <a:xfrm>
          <a:off x="411480" y="2073452"/>
          <a:ext cx="5760720" cy="649440"/>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b="0" kern="1200" dirty="0" smtClean="0">
              <a:cs typeface="B Zar" pitchFamily="2" charset="-78"/>
            </a:rPr>
            <a:t>فروش حساب‌هاي دريافتني يا سياهه‌پردازي </a:t>
          </a:r>
          <a:r>
            <a:rPr lang="en-US" sz="1800" b="0" kern="1200" dirty="0" smtClean="0">
              <a:cs typeface="B Zar" pitchFamily="2" charset="-78"/>
            </a:rPr>
            <a:t>(factoring)</a:t>
          </a:r>
          <a:endParaRPr lang="en-US" sz="1800" b="0" kern="1200" dirty="0">
            <a:cs typeface="B Zar" pitchFamily="2" charset="-78"/>
          </a:endParaRPr>
        </a:p>
      </dsp:txBody>
      <dsp:txXfrm>
        <a:off x="411480" y="2073452"/>
        <a:ext cx="5760720" cy="649440"/>
      </dsp:txXfrm>
    </dsp:sp>
    <dsp:sp modelId="{0A71C133-8095-49E6-894F-034FD82638F7}">
      <dsp:nvSpPr>
        <dsp:cNvPr id="0" name=""/>
        <dsp:cNvSpPr/>
      </dsp:nvSpPr>
      <dsp:spPr>
        <a:xfrm>
          <a:off x="0" y="3396092"/>
          <a:ext cx="8229600" cy="5544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BA2079F3-B735-4309-B9CE-F04BAA22D5BC}">
      <dsp:nvSpPr>
        <dsp:cNvPr id="0" name=""/>
        <dsp:cNvSpPr/>
      </dsp:nvSpPr>
      <dsp:spPr>
        <a:xfrm>
          <a:off x="411480" y="3071372"/>
          <a:ext cx="5760720" cy="649440"/>
        </a:xfrm>
        <a:prstGeom prst="round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b="0" kern="1200" dirty="0" smtClean="0">
              <a:cs typeface="B Zar" pitchFamily="2" charset="-78"/>
            </a:rPr>
            <a:t>صندوق‌هاي بهره‌برداري (واگذاري‌هاي عمومي يا اختصاصي)</a:t>
          </a:r>
          <a:endParaRPr lang="en-US" sz="1800" b="0" kern="1200" dirty="0">
            <a:cs typeface="B Zar" pitchFamily="2" charset="-78"/>
          </a:endParaRPr>
        </a:p>
      </dsp:txBody>
      <dsp:txXfrm>
        <a:off x="411480" y="3071372"/>
        <a:ext cx="5760720" cy="649440"/>
      </dsp:txXfrm>
    </dsp:sp>
    <dsp:sp modelId="{F7E810C8-FF3D-423B-9EA0-C481B4F88BF8}">
      <dsp:nvSpPr>
        <dsp:cNvPr id="0" name=""/>
        <dsp:cNvSpPr/>
      </dsp:nvSpPr>
      <dsp:spPr>
        <a:xfrm>
          <a:off x="0" y="4394012"/>
          <a:ext cx="8229600" cy="554400"/>
        </a:xfrm>
        <a:prstGeom prst="rect">
          <a:avLst/>
        </a:prstGeom>
        <a:solidFill>
          <a:schemeClr val="lt1">
            <a:alpha val="90000"/>
            <a:hueOff val="0"/>
            <a:satOff val="0"/>
            <a:lumOff val="0"/>
            <a:alphaOff val="0"/>
          </a:schemeClr>
        </a:solidFill>
        <a:ln w="9525" cap="flat" cmpd="sng" algn="ctr">
          <a:solidFill>
            <a:schemeClr val="accent6">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D2224CCD-A4D0-46D6-8C91-B93EBF1591D8}">
      <dsp:nvSpPr>
        <dsp:cNvPr id="0" name=""/>
        <dsp:cNvSpPr/>
      </dsp:nvSpPr>
      <dsp:spPr>
        <a:xfrm>
          <a:off x="411480" y="4069292"/>
          <a:ext cx="5760720" cy="649440"/>
        </a:xfrm>
        <a:prstGeom prst="roundRect">
          <a:avLst/>
        </a:prstGeom>
        <a:solidFill>
          <a:schemeClr val="accent6">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b="0" kern="1200" dirty="0" smtClean="0">
              <a:cs typeface="B Zar" pitchFamily="2" charset="-78"/>
            </a:rPr>
            <a:t>فروش سهام و افزايش سرمايه </a:t>
          </a:r>
          <a:endParaRPr lang="en-US" sz="1800" b="0" kern="1200" dirty="0">
            <a:cs typeface="B Zar" pitchFamily="2" charset="-78"/>
          </a:endParaRPr>
        </a:p>
      </dsp:txBody>
      <dsp:txXfrm>
        <a:off x="411480" y="4069292"/>
        <a:ext cx="5760720" cy="649440"/>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DBFDF55-F2D2-4DC8-925A-F6521B699FC9}">
      <dsp:nvSpPr>
        <dsp:cNvPr id="0" name=""/>
        <dsp:cNvSpPr/>
      </dsp:nvSpPr>
      <dsp:spPr>
        <a:xfrm>
          <a:off x="0" y="357107"/>
          <a:ext cx="8229600" cy="5796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E194C18F-3F98-4B07-9B13-DDC8FDD546C8}">
      <dsp:nvSpPr>
        <dsp:cNvPr id="0" name=""/>
        <dsp:cNvSpPr/>
      </dsp:nvSpPr>
      <dsp:spPr>
        <a:xfrm>
          <a:off x="411480" y="17627"/>
          <a:ext cx="5760720" cy="678960"/>
        </a:xfrm>
        <a:prstGeom prst="round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b="0" kern="1200" dirty="0" smtClean="0">
              <a:cs typeface="B Zar" pitchFamily="2" charset="-78"/>
            </a:rPr>
            <a:t>فروش انواع ابزارهاي با درآمد ثابت</a:t>
          </a:r>
          <a:endParaRPr lang="en-US" sz="1800" b="0" kern="1200" dirty="0">
            <a:cs typeface="B Zar" pitchFamily="2" charset="-78"/>
          </a:endParaRPr>
        </a:p>
      </dsp:txBody>
      <dsp:txXfrm>
        <a:off x="411480" y="17627"/>
        <a:ext cx="5760720" cy="678960"/>
      </dsp:txXfrm>
    </dsp:sp>
    <dsp:sp modelId="{11AE1B13-86F2-4822-84A1-231CDA53C39D}">
      <dsp:nvSpPr>
        <dsp:cNvPr id="0" name=""/>
        <dsp:cNvSpPr/>
      </dsp:nvSpPr>
      <dsp:spPr>
        <a:xfrm>
          <a:off x="0" y="1400387"/>
          <a:ext cx="8229600" cy="5796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64853355-A1E4-4E21-82D4-84B3A946E877}">
      <dsp:nvSpPr>
        <dsp:cNvPr id="0" name=""/>
        <dsp:cNvSpPr/>
      </dsp:nvSpPr>
      <dsp:spPr>
        <a:xfrm>
          <a:off x="411480" y="1060907"/>
          <a:ext cx="5760720" cy="678960"/>
        </a:xfrm>
        <a:prstGeom prst="roundRect">
          <a:avLst/>
        </a:prstGeom>
        <a:solidFill>
          <a:schemeClr val="accent3">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b="0" kern="1200" dirty="0" smtClean="0">
              <a:cs typeface="B Zar" pitchFamily="2" charset="-78"/>
            </a:rPr>
            <a:t>تأسيس انواع صندوق‌ها </a:t>
          </a:r>
          <a:endParaRPr lang="en-US" sz="1800" b="0" kern="1200" dirty="0">
            <a:cs typeface="B Zar" pitchFamily="2" charset="-78"/>
          </a:endParaRPr>
        </a:p>
      </dsp:txBody>
      <dsp:txXfrm>
        <a:off x="411480" y="1060907"/>
        <a:ext cx="5760720" cy="678960"/>
      </dsp:txXfrm>
    </dsp:sp>
    <dsp:sp modelId="{1940D40C-7BA2-4A23-90D5-3769A2D91FBB}">
      <dsp:nvSpPr>
        <dsp:cNvPr id="0" name=""/>
        <dsp:cNvSpPr/>
      </dsp:nvSpPr>
      <dsp:spPr>
        <a:xfrm>
          <a:off x="0" y="2443667"/>
          <a:ext cx="8229600" cy="5796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1F5BB855-A95C-4A9D-B86B-DB40847CFAF7}">
      <dsp:nvSpPr>
        <dsp:cNvPr id="0" name=""/>
        <dsp:cNvSpPr/>
      </dsp:nvSpPr>
      <dsp:spPr>
        <a:xfrm>
          <a:off x="411480" y="2104187"/>
          <a:ext cx="5760720" cy="678960"/>
        </a:xfrm>
        <a:prstGeom prst="roundRect">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b="0" kern="1200" dirty="0" smtClean="0">
              <a:cs typeface="B Zar" pitchFamily="2" charset="-78"/>
            </a:rPr>
            <a:t>اجارة بلندمدت </a:t>
          </a:r>
          <a:r>
            <a:rPr lang="en-US" sz="1800" b="0" kern="1200" dirty="0" smtClean="0">
              <a:cs typeface="B Zar" pitchFamily="2" charset="-78"/>
            </a:rPr>
            <a:t>lease</a:t>
          </a:r>
          <a:r>
            <a:rPr lang="fa-IR" sz="1800" b="0" kern="1200" dirty="0" smtClean="0">
              <a:cs typeface="B Zar" pitchFamily="2" charset="-78"/>
            </a:rPr>
            <a:t> (زمين و ساختمان و ماشين‌آلات) </a:t>
          </a:r>
          <a:endParaRPr lang="en-US" sz="1800" b="0" kern="1200" dirty="0">
            <a:cs typeface="B Zar" pitchFamily="2" charset="-78"/>
          </a:endParaRPr>
        </a:p>
      </dsp:txBody>
      <dsp:txXfrm>
        <a:off x="411480" y="2104187"/>
        <a:ext cx="5760720" cy="678960"/>
      </dsp:txXfrm>
    </dsp:sp>
    <dsp:sp modelId="{42E5C920-B87A-42D1-A55F-D581FAF7CF1E}">
      <dsp:nvSpPr>
        <dsp:cNvPr id="0" name=""/>
        <dsp:cNvSpPr/>
      </dsp:nvSpPr>
      <dsp:spPr>
        <a:xfrm>
          <a:off x="0" y="3486947"/>
          <a:ext cx="8229600" cy="1521449"/>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638708" tIns="479044" rIns="638708"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b="0" kern="1200" dirty="0" smtClean="0">
              <a:cs typeface="B Zar" pitchFamily="2" charset="-78"/>
            </a:rPr>
            <a:t>سرمايه در گردش، تسهيلات رابط، تأمين مالي با موجودي‌ها، وام‌هاي ديداري، خط اعتباري، تسهيلات عملياتي، وام‌هاي بلندمدت، وام بدون اولويت و ...</a:t>
          </a:r>
          <a:endParaRPr lang="en-US" sz="2300" b="0" kern="1200" dirty="0">
            <a:cs typeface="B Zar" pitchFamily="2" charset="-78"/>
          </a:endParaRPr>
        </a:p>
      </dsp:txBody>
      <dsp:txXfrm>
        <a:off x="0" y="3486947"/>
        <a:ext cx="8229600" cy="1521449"/>
      </dsp:txXfrm>
    </dsp:sp>
    <dsp:sp modelId="{4AB7B185-2148-461F-B515-58833B9ED20A}">
      <dsp:nvSpPr>
        <dsp:cNvPr id="0" name=""/>
        <dsp:cNvSpPr/>
      </dsp:nvSpPr>
      <dsp:spPr>
        <a:xfrm>
          <a:off x="411480" y="3147467"/>
          <a:ext cx="5760720" cy="678960"/>
        </a:xfrm>
        <a:prstGeom prst="roundRect">
          <a:avLst/>
        </a:prstGeom>
        <a:solidFill>
          <a:schemeClr val="accent5">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800100" rtl="1">
            <a:lnSpc>
              <a:spcPct val="90000"/>
            </a:lnSpc>
            <a:spcBef>
              <a:spcPct val="0"/>
            </a:spcBef>
            <a:spcAft>
              <a:spcPct val="35000"/>
            </a:spcAft>
          </a:pPr>
          <a:r>
            <a:rPr lang="fa-IR" sz="1800" b="0" kern="1200" dirty="0" smtClean="0">
              <a:cs typeface="B Zar" pitchFamily="2" charset="-78"/>
            </a:rPr>
            <a:t>تسهيلات </a:t>
          </a:r>
          <a:r>
            <a:rPr lang="fa-IR" sz="1800" b="0" kern="1200" dirty="0" smtClean="0">
              <a:cs typeface="B Zar" pitchFamily="2" charset="-78"/>
            </a:rPr>
            <a:t>بانكي</a:t>
          </a:r>
          <a:endParaRPr lang="en-US" sz="1800" b="0" kern="1200" dirty="0">
            <a:cs typeface="B Zar" pitchFamily="2" charset="-78"/>
          </a:endParaRPr>
        </a:p>
      </dsp:txBody>
      <dsp:txXfrm>
        <a:off x="411480" y="3147467"/>
        <a:ext cx="5760720" cy="6789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8FE278-46D6-404A-9456-67916FCB14CF}">
      <dsp:nvSpPr>
        <dsp:cNvPr id="0" name=""/>
        <dsp:cNvSpPr/>
      </dsp:nvSpPr>
      <dsp:spPr>
        <a:xfrm>
          <a:off x="312419" y="0"/>
          <a:ext cx="7147560" cy="4467225"/>
        </a:xfrm>
        <a:prstGeom prst="swooshArrow">
          <a:avLst>
            <a:gd name="adj1" fmla="val 25000"/>
            <a:gd name="adj2" fmla="val 25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EC564C04-DA37-4529-AB49-B8791334FA26}">
      <dsp:nvSpPr>
        <dsp:cNvPr id="0" name=""/>
        <dsp:cNvSpPr/>
      </dsp:nvSpPr>
      <dsp:spPr>
        <a:xfrm>
          <a:off x="1016454" y="3321828"/>
          <a:ext cx="164393" cy="164393"/>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19AEC8D6-1749-415D-B93B-4275F6DED529}">
      <dsp:nvSpPr>
        <dsp:cNvPr id="0" name=""/>
        <dsp:cNvSpPr/>
      </dsp:nvSpPr>
      <dsp:spPr>
        <a:xfrm>
          <a:off x="1098651" y="3404025"/>
          <a:ext cx="1222232" cy="1063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109" tIns="0" rIns="0" bIns="0" numCol="1" spcCol="1270" anchor="t" anchorCtr="0">
          <a:noAutofit/>
        </a:bodyPr>
        <a:lstStyle/>
        <a:p>
          <a:pPr lvl="0" algn="ctr" defTabSz="666750" rtl="1">
            <a:lnSpc>
              <a:spcPct val="90000"/>
            </a:lnSpc>
            <a:spcBef>
              <a:spcPct val="0"/>
            </a:spcBef>
            <a:spcAft>
              <a:spcPct val="35000"/>
            </a:spcAft>
          </a:pPr>
          <a:r>
            <a:rPr lang="fa-IR" sz="1500" kern="1200" dirty="0" smtClean="0">
              <a:cs typeface="B Titr" pitchFamily="2" charset="-78"/>
            </a:rPr>
            <a:t>فرد یا خانواده</a:t>
          </a:r>
          <a:endParaRPr lang="en-US" sz="1500" kern="1200" dirty="0" smtClean="0">
            <a:cs typeface="B Titr" pitchFamily="2" charset="-78"/>
          </a:endParaRPr>
        </a:p>
      </dsp:txBody>
      <dsp:txXfrm>
        <a:off x="1098651" y="3404025"/>
        <a:ext cx="1222232" cy="1063199"/>
      </dsp:txXfrm>
    </dsp:sp>
    <dsp:sp modelId="{C75DCD67-51E0-47D0-9D76-1A52A311A266}">
      <dsp:nvSpPr>
        <dsp:cNvPr id="0" name=""/>
        <dsp:cNvSpPr/>
      </dsp:nvSpPr>
      <dsp:spPr>
        <a:xfrm>
          <a:off x="2177933" y="2282751"/>
          <a:ext cx="285902" cy="285902"/>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551E2E6-B972-46FA-A69E-F8C6D0AD7A15}">
      <dsp:nvSpPr>
        <dsp:cNvPr id="0" name=""/>
        <dsp:cNvSpPr/>
      </dsp:nvSpPr>
      <dsp:spPr>
        <a:xfrm>
          <a:off x="2320884" y="2425703"/>
          <a:ext cx="1500987" cy="20415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494" tIns="0" rIns="0" bIns="0" numCol="1" spcCol="1270" anchor="t" anchorCtr="0">
          <a:noAutofit/>
        </a:bodyPr>
        <a:lstStyle/>
        <a:p>
          <a:pPr lvl="0" algn="ctr" defTabSz="666750" rtl="1">
            <a:lnSpc>
              <a:spcPct val="90000"/>
            </a:lnSpc>
            <a:spcBef>
              <a:spcPct val="0"/>
            </a:spcBef>
            <a:spcAft>
              <a:spcPct val="35000"/>
            </a:spcAft>
          </a:pPr>
          <a:r>
            <a:rPr lang="fa-IR" sz="1500" kern="1200" dirty="0" smtClean="0">
              <a:cs typeface="B Titr" pitchFamily="2" charset="-78"/>
            </a:rPr>
            <a:t>شرکت‌های کوچک</a:t>
          </a:r>
          <a:endParaRPr lang="en-US" sz="1500" kern="1200" dirty="0">
            <a:cs typeface="B Titr" pitchFamily="2" charset="-78"/>
          </a:endParaRPr>
        </a:p>
      </dsp:txBody>
      <dsp:txXfrm>
        <a:off x="2320884" y="2425703"/>
        <a:ext cx="1500987" cy="2041521"/>
      </dsp:txXfrm>
    </dsp:sp>
    <dsp:sp modelId="{72FAA6CC-6162-44FE-9669-95E9F6F2F361}">
      <dsp:nvSpPr>
        <dsp:cNvPr id="0" name=""/>
        <dsp:cNvSpPr/>
      </dsp:nvSpPr>
      <dsp:spPr>
        <a:xfrm>
          <a:off x="3661051" y="1517069"/>
          <a:ext cx="378820" cy="37882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927B271F-5CB5-4A22-8464-5DAF4029EB42}">
      <dsp:nvSpPr>
        <dsp:cNvPr id="0" name=""/>
        <dsp:cNvSpPr/>
      </dsp:nvSpPr>
      <dsp:spPr>
        <a:xfrm>
          <a:off x="3850462" y="1706479"/>
          <a:ext cx="1500987" cy="2760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729"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شرکت‌های متوسط </a:t>
          </a:r>
          <a:endParaRPr lang="en-US" sz="1500" kern="1200" dirty="0">
            <a:cs typeface="B Titr" pitchFamily="2" charset="-78"/>
          </a:endParaRPr>
        </a:p>
      </dsp:txBody>
      <dsp:txXfrm>
        <a:off x="3850462" y="1706479"/>
        <a:ext cx="1500987" cy="2760745"/>
      </dsp:txXfrm>
    </dsp:sp>
    <dsp:sp modelId="{B56C71E8-5702-4856-8F5D-367E9BD46380}">
      <dsp:nvSpPr>
        <dsp:cNvPr id="0" name=""/>
        <dsp:cNvSpPr/>
      </dsp:nvSpPr>
      <dsp:spPr>
        <a:xfrm>
          <a:off x="5276400" y="1010486"/>
          <a:ext cx="507476" cy="507476"/>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2A6D0B7-B338-41BD-8EFA-A8BEA5FF81A8}">
      <dsp:nvSpPr>
        <dsp:cNvPr id="0" name=""/>
        <dsp:cNvSpPr/>
      </dsp:nvSpPr>
      <dsp:spPr>
        <a:xfrm>
          <a:off x="5530138" y="1264224"/>
          <a:ext cx="1500987" cy="3203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8901"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شرکت‌های بزرگ </a:t>
          </a:r>
          <a:endParaRPr lang="en-US" sz="1500" kern="1200" dirty="0">
            <a:cs typeface="B Titr" pitchFamily="2" charset="-78"/>
          </a:endParaRPr>
        </a:p>
      </dsp:txBody>
      <dsp:txXfrm>
        <a:off x="5530138" y="1264224"/>
        <a:ext cx="1500987" cy="3203000"/>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D51D52B-90FD-453E-9127-FC7BB67F6E3D}">
      <dsp:nvSpPr>
        <dsp:cNvPr id="0" name=""/>
        <dsp:cNvSpPr/>
      </dsp:nvSpPr>
      <dsp:spPr>
        <a:xfrm>
          <a:off x="0" y="10496"/>
          <a:ext cx="6792620" cy="1424711"/>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118110" numCol="1" spcCol="1270" anchor="t" anchorCtr="0">
          <a:noAutofit/>
        </a:bodyPr>
        <a:lstStyle/>
        <a:p>
          <a:pPr lvl="0" algn="ctr" defTabSz="1377950" rtl="1">
            <a:lnSpc>
              <a:spcPct val="90000"/>
            </a:lnSpc>
            <a:spcBef>
              <a:spcPct val="0"/>
            </a:spcBef>
            <a:spcAft>
              <a:spcPct val="35000"/>
            </a:spcAft>
          </a:pPr>
          <a:r>
            <a:rPr lang="fa-IR" sz="3100" b="0" kern="1200" dirty="0" smtClean="0">
              <a:latin typeface="Arial Unicode MS" pitchFamily="34" charset="-128"/>
              <a:ea typeface="Arial Unicode MS" pitchFamily="34" charset="-128"/>
              <a:cs typeface="B Zar" pitchFamily="2" charset="-78"/>
            </a:rPr>
            <a:t>تأمین مالی ساختاریافته</a:t>
          </a:r>
          <a:endParaRPr lang="fa-IR" sz="3100" b="0" kern="1200" dirty="0">
            <a:latin typeface="Arial Unicode MS" pitchFamily="34" charset="-128"/>
            <a:ea typeface="Arial Unicode MS" pitchFamily="34" charset="-128"/>
            <a:cs typeface="B Zar" pitchFamily="2" charset="-78"/>
          </a:endParaRPr>
        </a:p>
      </dsp:txBody>
      <dsp:txXfrm>
        <a:off x="0" y="10496"/>
        <a:ext cx="6792620" cy="949807"/>
      </dsp:txXfrm>
    </dsp:sp>
    <dsp:sp modelId="{E4B96191-3B1C-4C6A-9CCC-E57DC30B1668}">
      <dsp:nvSpPr>
        <dsp:cNvPr id="0" name=""/>
        <dsp:cNvSpPr/>
      </dsp:nvSpPr>
      <dsp:spPr>
        <a:xfrm>
          <a:off x="1391259" y="960303"/>
          <a:ext cx="6792620" cy="3906000"/>
        </a:xfrm>
        <a:prstGeom prst="doubleWave">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20472" tIns="220472" rIns="220472" bIns="220472" numCol="1" spcCol="1270" anchor="t" anchorCtr="0">
          <a:noAutofit/>
        </a:bodyPr>
        <a:lstStyle/>
        <a:p>
          <a:pPr marL="285750" lvl="1" indent="-285750" algn="justLow" defTabSz="1377950" rtl="1">
            <a:lnSpc>
              <a:spcPct val="90000"/>
            </a:lnSpc>
            <a:spcBef>
              <a:spcPct val="0"/>
            </a:spcBef>
            <a:spcAft>
              <a:spcPct val="15000"/>
            </a:spcAft>
            <a:buChar char="••"/>
          </a:pPr>
          <a:r>
            <a:rPr lang="fa-IR" sz="3100" kern="1200" dirty="0" smtClean="0">
              <a:latin typeface="Arial Unicode MS" pitchFamily="34" charset="-128"/>
              <a:ea typeface="Arial Unicode MS" pitchFamily="34" charset="-128"/>
              <a:cs typeface="B Zar" pitchFamily="2" charset="-78"/>
            </a:rPr>
            <a:t>حوزه‌ای از دانش مالی است که برای رفع نیازهای مالی منحصر به فرد شرکت‌ها توسعه یافته است. این نیازهای مالی معمولاً با ابزار مالی موجود در بازار مرتفع نمی‌شود.</a:t>
          </a:r>
          <a:endParaRPr lang="en-US" sz="3100" kern="1200" dirty="0">
            <a:latin typeface="Arial Unicode MS" pitchFamily="34" charset="-128"/>
            <a:ea typeface="Arial Unicode MS" pitchFamily="34" charset="-128"/>
            <a:cs typeface="B Zar" pitchFamily="2" charset="-78"/>
          </a:endParaRPr>
        </a:p>
      </dsp:txBody>
      <dsp:txXfrm>
        <a:off x="1391259" y="960303"/>
        <a:ext cx="6792620" cy="3906000"/>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CED89C-ACFA-4F6D-83D5-5200397831B0}">
      <dsp:nvSpPr>
        <dsp:cNvPr id="0" name=""/>
        <dsp:cNvSpPr/>
      </dsp:nvSpPr>
      <dsp:spPr>
        <a:xfrm>
          <a:off x="0" y="0"/>
          <a:ext cx="7513320" cy="150780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dirty="0" smtClean="0">
              <a:cs typeface="B Zar" pitchFamily="2" charset="-78"/>
            </a:rPr>
            <a:t>مجموعه‌ای از دارايی‌ها در قالب يك سبد دارایی جمع‌آوری می‌شود.</a:t>
          </a:r>
          <a:endParaRPr lang="en-US" sz="1800" kern="1200" dirty="0">
            <a:cs typeface="B Zar" pitchFamily="2" charset="-78"/>
          </a:endParaRPr>
        </a:p>
      </dsp:txBody>
      <dsp:txXfrm>
        <a:off x="0" y="0"/>
        <a:ext cx="5974602" cy="1507807"/>
      </dsp:txXfrm>
    </dsp:sp>
    <dsp:sp modelId="{182F50BA-A1C2-4C7B-8BCC-2F6669DA41B5}">
      <dsp:nvSpPr>
        <dsp:cNvPr id="0" name=""/>
        <dsp:cNvSpPr/>
      </dsp:nvSpPr>
      <dsp:spPr>
        <a:xfrm>
          <a:off x="662939" y="1759108"/>
          <a:ext cx="7513320" cy="150780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dirty="0" smtClean="0">
              <a:cs typeface="B Zar" pitchFamily="2" charset="-78"/>
            </a:rPr>
            <a:t>تعهداتی كه با دارايی‌ها پشتيبانی می‌شود در طبقات سرمايه‌گذاری مختلف رده بندی‌شده تعريف می‌شود .</a:t>
          </a:r>
          <a:endParaRPr lang="en-US" sz="1800" kern="1200" dirty="0">
            <a:cs typeface="B Zar" pitchFamily="2" charset="-78"/>
          </a:endParaRPr>
        </a:p>
      </dsp:txBody>
      <dsp:txXfrm>
        <a:off x="662939" y="1759108"/>
        <a:ext cx="5870305" cy="1507807"/>
      </dsp:txXfrm>
    </dsp:sp>
    <dsp:sp modelId="{EB8D8B91-F05A-4279-98A8-F6F6EDD0A615}">
      <dsp:nvSpPr>
        <dsp:cNvPr id="0" name=""/>
        <dsp:cNvSpPr/>
      </dsp:nvSpPr>
      <dsp:spPr>
        <a:xfrm>
          <a:off x="1325879" y="3518217"/>
          <a:ext cx="7513320" cy="1507807"/>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kern="1200" dirty="0" smtClean="0">
              <a:cs typeface="B Zar" pitchFamily="2" charset="-78"/>
            </a:rPr>
            <a:t>با تشكيل يك نهاد قانونی مقاصد خاص با عمر محدود، </a:t>
          </a:r>
          <a:r>
            <a:rPr lang="en-US" sz="1800" kern="1200" dirty="0" smtClean="0">
              <a:cs typeface="B Zar" pitchFamily="2" charset="-78"/>
            </a:rPr>
            <a:t>(Special Purpose Legal Entity)</a:t>
          </a:r>
          <a:r>
            <a:rPr lang="fa-IR" sz="1800" kern="1200" dirty="0" smtClean="0">
              <a:cs typeface="B Zar" pitchFamily="2" charset="-78"/>
            </a:rPr>
            <a:t> ريسك اعتباری مجموعه دارايی‌ها از ريسك اعتباری تعهدگر اوليه منفك و در محدودۀ فعاليت مالی تعریف‌شده تمركز می‌یابد.</a:t>
          </a:r>
          <a:endParaRPr lang="en-US" sz="1800" kern="1200" dirty="0">
            <a:cs typeface="B Zar" pitchFamily="2" charset="-78"/>
          </a:endParaRPr>
        </a:p>
      </dsp:txBody>
      <dsp:txXfrm>
        <a:off x="1325879" y="3518217"/>
        <a:ext cx="5870305" cy="1507807"/>
      </dsp:txXfrm>
    </dsp:sp>
    <dsp:sp modelId="{7B6669A2-B146-45DB-8DB8-0B3563418268}">
      <dsp:nvSpPr>
        <dsp:cNvPr id="0" name=""/>
        <dsp:cNvSpPr/>
      </dsp:nvSpPr>
      <dsp:spPr>
        <a:xfrm>
          <a:off x="6533245" y="1143420"/>
          <a:ext cx="980074" cy="980074"/>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justLow" defTabSz="1600200">
            <a:lnSpc>
              <a:spcPct val="90000"/>
            </a:lnSpc>
            <a:spcBef>
              <a:spcPct val="0"/>
            </a:spcBef>
            <a:spcAft>
              <a:spcPct val="35000"/>
            </a:spcAft>
          </a:pPr>
          <a:endParaRPr lang="en-US" sz="3600" kern="1200">
            <a:cs typeface="B Zar" pitchFamily="2" charset="-78"/>
          </a:endParaRPr>
        </a:p>
      </dsp:txBody>
      <dsp:txXfrm>
        <a:off x="6533245" y="1143420"/>
        <a:ext cx="980074" cy="980074"/>
      </dsp:txXfrm>
    </dsp:sp>
    <dsp:sp modelId="{70CF71D2-DC75-4750-9C48-2A5B14F2B371}">
      <dsp:nvSpPr>
        <dsp:cNvPr id="0" name=""/>
        <dsp:cNvSpPr/>
      </dsp:nvSpPr>
      <dsp:spPr>
        <a:xfrm>
          <a:off x="7196185" y="2892477"/>
          <a:ext cx="980074" cy="980074"/>
        </a:xfrm>
        <a:prstGeom prst="downArrow">
          <a:avLst>
            <a:gd name="adj1" fmla="val 55000"/>
            <a:gd name="adj2" fmla="val 45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justLow" defTabSz="1600200">
            <a:lnSpc>
              <a:spcPct val="90000"/>
            </a:lnSpc>
            <a:spcBef>
              <a:spcPct val="0"/>
            </a:spcBef>
            <a:spcAft>
              <a:spcPct val="35000"/>
            </a:spcAft>
          </a:pPr>
          <a:endParaRPr lang="en-US" sz="3600" kern="1200">
            <a:cs typeface="B Zar" pitchFamily="2" charset="-78"/>
          </a:endParaRPr>
        </a:p>
      </dsp:txBody>
      <dsp:txXfrm>
        <a:off x="7196185" y="2892477"/>
        <a:ext cx="980074" cy="980074"/>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E49FB33-83A9-4339-8873-0568D9CF1318}">
      <dsp:nvSpPr>
        <dsp:cNvPr id="0" name=""/>
        <dsp:cNvSpPr/>
      </dsp:nvSpPr>
      <dsp:spPr>
        <a:xfrm>
          <a:off x="0" y="614912"/>
          <a:ext cx="8229600" cy="15876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روشي است كه طي آن تأمين مالي به پشتوانۀ سبدی از اسناد دريافتني (نظير سبد تسهيلات اعتباري ) از طريق انتشاراوراق بهادار صورت می‌گیرد.</a:t>
          </a:r>
          <a:endParaRPr lang="en-US" sz="2400" kern="1200" dirty="0">
            <a:cs typeface="B Zar" pitchFamily="2" charset="-78"/>
          </a:endParaRPr>
        </a:p>
      </dsp:txBody>
      <dsp:txXfrm>
        <a:off x="0" y="614912"/>
        <a:ext cx="8229600" cy="1587600"/>
      </dsp:txXfrm>
    </dsp:sp>
    <dsp:sp modelId="{7FBABB37-5C21-479D-873E-165853F9E3AF}">
      <dsp:nvSpPr>
        <dsp:cNvPr id="0" name=""/>
        <dsp:cNvSpPr/>
      </dsp:nvSpPr>
      <dsp:spPr>
        <a:xfrm>
          <a:off x="411480" y="260672"/>
          <a:ext cx="5760720" cy="7084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justLow" defTabSz="1066800" rtl="1">
            <a:lnSpc>
              <a:spcPct val="90000"/>
            </a:lnSpc>
            <a:spcBef>
              <a:spcPct val="0"/>
            </a:spcBef>
            <a:spcAft>
              <a:spcPct val="35000"/>
            </a:spcAft>
          </a:pPr>
          <a:r>
            <a:rPr lang="fa-IR" sz="2400" kern="1200" dirty="0" smtClean="0">
              <a:cs typeface="B Zar" pitchFamily="2" charset="-78"/>
            </a:rPr>
            <a:t>تبديل به اوراق بهادار کردن </a:t>
          </a:r>
          <a:r>
            <a:rPr lang="en-US" sz="2400" kern="1200" dirty="0" smtClean="0">
              <a:cs typeface="B Zar" pitchFamily="2" charset="-78"/>
            </a:rPr>
            <a:t>(securitization)</a:t>
          </a:r>
          <a:r>
            <a:rPr lang="fa-IR" sz="2400" kern="1200" dirty="0" smtClean="0">
              <a:cs typeface="B Zar" pitchFamily="2" charset="-78"/>
            </a:rPr>
            <a:t> </a:t>
          </a:r>
          <a:endParaRPr lang="fa-IR" sz="2400" kern="1200" dirty="0">
            <a:cs typeface="B Zar" pitchFamily="2" charset="-78"/>
          </a:endParaRPr>
        </a:p>
      </dsp:txBody>
      <dsp:txXfrm>
        <a:off x="411480" y="260672"/>
        <a:ext cx="5760720" cy="708480"/>
      </dsp:txXfrm>
    </dsp:sp>
    <dsp:sp modelId="{E029F9C2-47B7-464C-8148-2963B7D94FA5}">
      <dsp:nvSpPr>
        <dsp:cNvPr id="0" name=""/>
        <dsp:cNvSpPr/>
      </dsp:nvSpPr>
      <dsp:spPr>
        <a:xfrm>
          <a:off x="0" y="2686352"/>
          <a:ext cx="8229600" cy="20790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38708" tIns="499872" rIns="638708" bIns="170688" numCol="1" spcCol="1270" anchor="t" anchorCtr="0">
          <a:noAutofit/>
        </a:bodyPr>
        <a:lstStyle/>
        <a:p>
          <a:pPr marL="228600" lvl="1" indent="-228600" algn="justLow" defTabSz="1066800" rtl="1">
            <a:lnSpc>
              <a:spcPct val="90000"/>
            </a:lnSpc>
            <a:spcBef>
              <a:spcPct val="0"/>
            </a:spcBef>
            <a:spcAft>
              <a:spcPct val="15000"/>
            </a:spcAft>
            <a:buChar char="••"/>
          </a:pPr>
          <a:r>
            <a:rPr lang="fa-IR" sz="2400" kern="1200" dirty="0" smtClean="0">
              <a:cs typeface="B Zar" pitchFamily="2" charset="-78"/>
            </a:rPr>
            <a:t>در اين روش فرآيند وام دهي در مقابل سبدی از حساب‌های دریافتنی شرکت (به‌عنوان وثیقه) صورت می‌گیرد. این روش نوعی تبدیل به اوراق بهادار کردن به‌شمار می‌رود.</a:t>
          </a:r>
          <a:endParaRPr lang="en-US" sz="2400" kern="1200" dirty="0">
            <a:cs typeface="B Zar" pitchFamily="2" charset="-78"/>
          </a:endParaRPr>
        </a:p>
      </dsp:txBody>
      <dsp:txXfrm>
        <a:off x="0" y="2686352"/>
        <a:ext cx="8229600" cy="2079000"/>
      </dsp:txXfrm>
    </dsp:sp>
    <dsp:sp modelId="{BA4A4F57-D74A-4D81-A756-397B704D2714}">
      <dsp:nvSpPr>
        <dsp:cNvPr id="0" name=""/>
        <dsp:cNvSpPr/>
      </dsp:nvSpPr>
      <dsp:spPr>
        <a:xfrm>
          <a:off x="411480" y="2332112"/>
          <a:ext cx="5760720" cy="70848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justLow" defTabSz="1066800" rtl="1">
            <a:lnSpc>
              <a:spcPct val="90000"/>
            </a:lnSpc>
            <a:spcBef>
              <a:spcPct val="0"/>
            </a:spcBef>
            <a:spcAft>
              <a:spcPct val="35000"/>
            </a:spcAft>
          </a:pPr>
          <a:r>
            <a:rPr lang="fa-IR" sz="2400" kern="1200" dirty="0" smtClean="0">
              <a:cs typeface="B Zar" pitchFamily="2" charset="-78"/>
            </a:rPr>
            <a:t>تأمين مالي دریافتنی‌ها </a:t>
          </a:r>
          <a:r>
            <a:rPr lang="en-US" sz="2400" kern="1200" dirty="0" smtClean="0">
              <a:cs typeface="B Zar" pitchFamily="2" charset="-78"/>
            </a:rPr>
            <a:t>(receivables finance)</a:t>
          </a:r>
          <a:r>
            <a:rPr lang="fa-IR" sz="2400" kern="1200" dirty="0" smtClean="0">
              <a:cs typeface="B Zar" pitchFamily="2" charset="-78"/>
            </a:rPr>
            <a:t> </a:t>
          </a:r>
          <a:endParaRPr lang="en-US" sz="2400" kern="1200" dirty="0">
            <a:cs typeface="B Zar" pitchFamily="2" charset="-78"/>
          </a:endParaRPr>
        </a:p>
      </dsp:txBody>
      <dsp:txXfrm>
        <a:off x="411480" y="2332112"/>
        <a:ext cx="5760720" cy="708480"/>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0D45A0-63BC-45D9-BC6C-9C0A1B0679B3}">
      <dsp:nvSpPr>
        <dsp:cNvPr id="0" name=""/>
        <dsp:cNvSpPr/>
      </dsp:nvSpPr>
      <dsp:spPr>
        <a:xfrm>
          <a:off x="0" y="339962"/>
          <a:ext cx="8229600" cy="23562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58216" rIns="638708" bIns="156464" numCol="1" spcCol="1270" anchor="t" anchorCtr="0">
          <a:noAutofit/>
        </a:bodyPr>
        <a:lstStyle/>
        <a:p>
          <a:pPr marL="228600" lvl="1" indent="-228600" algn="justLow" defTabSz="977900" rtl="1">
            <a:lnSpc>
              <a:spcPct val="90000"/>
            </a:lnSpc>
            <a:spcBef>
              <a:spcPct val="0"/>
            </a:spcBef>
            <a:spcAft>
              <a:spcPct val="15000"/>
            </a:spcAft>
            <a:buChar char="••"/>
          </a:pPr>
          <a:r>
            <a:rPr lang="fa-IR" sz="2200" kern="1200" dirty="0" smtClean="0">
              <a:cs typeface="B Zar" pitchFamily="2" charset="-78"/>
            </a:rPr>
            <a:t>در اين روش تأمين مالي خريد سهام يك شركت توسط كارمندان (</a:t>
          </a:r>
          <a:r>
            <a:rPr lang="en-US" sz="2200" kern="1200" dirty="0" smtClean="0">
              <a:cs typeface="B Zar" pitchFamily="2" charset="-78"/>
            </a:rPr>
            <a:t>EBO</a:t>
          </a:r>
          <a:r>
            <a:rPr lang="fa-IR" sz="2200" kern="1200" dirty="0" smtClean="0">
              <a:cs typeface="B Zar" pitchFamily="2" charset="-78"/>
            </a:rPr>
            <a:t>) همان شركت و يا گروه سرمایه‌گذاران خارج از آن شركت و در</a:t>
          </a:r>
          <a:r>
            <a:rPr lang="en-US" sz="2200" kern="1200" dirty="0" smtClean="0">
              <a:cs typeface="B Zar" pitchFamily="2" charset="-78"/>
            </a:rPr>
            <a:t> </a:t>
          </a:r>
          <a:r>
            <a:rPr lang="fa-IR" sz="2200" kern="1200" dirty="0" smtClean="0">
              <a:cs typeface="B Zar" pitchFamily="2" charset="-78"/>
            </a:rPr>
            <a:t>نسبتهاي اهرم بدهي بالا (</a:t>
          </a:r>
          <a:r>
            <a:rPr lang="en-US" sz="2200" kern="1200" dirty="0" smtClean="0">
              <a:cs typeface="B Zar" pitchFamily="2" charset="-78"/>
            </a:rPr>
            <a:t>LBO</a:t>
          </a:r>
          <a:r>
            <a:rPr lang="fa-IR" sz="2200" kern="1200" dirty="0" smtClean="0">
              <a:cs typeface="B Zar" pitchFamily="2" charset="-78"/>
            </a:rPr>
            <a:t>) صورت می‌گیرد و تركيبي از جريان نقدي حاصل از فعاليت شركت و ارزش</a:t>
          </a:r>
          <a:r>
            <a:rPr lang="en-US" sz="2200" kern="1200" dirty="0" smtClean="0">
              <a:cs typeface="B Zar" pitchFamily="2" charset="-78"/>
            </a:rPr>
            <a:t> </a:t>
          </a:r>
          <a:r>
            <a:rPr lang="fa-IR" sz="2200" kern="1200" dirty="0" smtClean="0">
              <a:cs typeface="B Zar" pitchFamily="2" charset="-78"/>
            </a:rPr>
            <a:t>دارایی‌های آن براي دريافت وام توثيق می‌شود.</a:t>
          </a:r>
          <a:endParaRPr lang="en-US" sz="2200" kern="1200" dirty="0">
            <a:cs typeface="B Zar" pitchFamily="2" charset="-78"/>
          </a:endParaRPr>
        </a:p>
      </dsp:txBody>
      <dsp:txXfrm>
        <a:off x="0" y="339962"/>
        <a:ext cx="8229600" cy="2356200"/>
      </dsp:txXfrm>
    </dsp:sp>
    <dsp:sp modelId="{34EF5CC3-B16B-43BC-82E2-D8BB47AE4F36}">
      <dsp:nvSpPr>
        <dsp:cNvPr id="0" name=""/>
        <dsp:cNvSpPr/>
      </dsp:nvSpPr>
      <dsp:spPr>
        <a:xfrm>
          <a:off x="411480" y="15242"/>
          <a:ext cx="5760720" cy="6494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تأمين مالي خريد سهام </a:t>
          </a:r>
          <a:r>
            <a:rPr lang="en-US" sz="2200" kern="1200" dirty="0" smtClean="0">
              <a:cs typeface="B Zar" pitchFamily="2" charset="-78"/>
            </a:rPr>
            <a:t>(buyout finance ) </a:t>
          </a:r>
          <a:endParaRPr lang="fa-IR" sz="2200" kern="1200" dirty="0">
            <a:cs typeface="B Zar" pitchFamily="2" charset="-78"/>
          </a:endParaRPr>
        </a:p>
      </dsp:txBody>
      <dsp:txXfrm>
        <a:off x="411480" y="15242"/>
        <a:ext cx="5760720" cy="649440"/>
      </dsp:txXfrm>
    </dsp:sp>
    <dsp:sp modelId="{74A37C4D-DB32-4AD5-B7E1-7927CAD7FD29}">
      <dsp:nvSpPr>
        <dsp:cNvPr id="0" name=""/>
        <dsp:cNvSpPr/>
      </dsp:nvSpPr>
      <dsp:spPr>
        <a:xfrm>
          <a:off x="0" y="3139682"/>
          <a:ext cx="8229600" cy="18711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58216" rIns="638708" bIns="156464" numCol="1" spcCol="1270" anchor="t" anchorCtr="0">
          <a:noAutofit/>
        </a:bodyPr>
        <a:lstStyle/>
        <a:p>
          <a:pPr marL="228600" lvl="1" indent="-228600" algn="justLow" defTabSz="977900" rtl="1">
            <a:lnSpc>
              <a:spcPct val="90000"/>
            </a:lnSpc>
            <a:spcBef>
              <a:spcPct val="0"/>
            </a:spcBef>
            <a:spcAft>
              <a:spcPct val="15000"/>
            </a:spcAft>
            <a:buChar char="••"/>
          </a:pPr>
          <a:r>
            <a:rPr lang="fa-IR" sz="2200" kern="1200" dirty="0" smtClean="0">
              <a:cs typeface="B Zar" pitchFamily="2" charset="-78"/>
            </a:rPr>
            <a:t>کسب مالکیت شرکت«ب» توسط شركت «الف». این روش كسب مالكيت چون روش فوق تأمين مالي مي شود با اين تفاوت كه تركيب جريان نقدي و ارزش دارایی‌های هر دو شركت به عنوان وثيقه وام اعطايي مقرر مي شود ..</a:t>
          </a:r>
          <a:endParaRPr lang="en-US" sz="2200" kern="1200" dirty="0">
            <a:cs typeface="B Zar" pitchFamily="2" charset="-78"/>
          </a:endParaRPr>
        </a:p>
      </dsp:txBody>
      <dsp:txXfrm>
        <a:off x="0" y="3139682"/>
        <a:ext cx="8229600" cy="1871100"/>
      </dsp:txXfrm>
    </dsp:sp>
    <dsp:sp modelId="{1FA69AE9-E3EE-49EE-B3CD-0ACC854B789E}">
      <dsp:nvSpPr>
        <dsp:cNvPr id="0" name=""/>
        <dsp:cNvSpPr/>
      </dsp:nvSpPr>
      <dsp:spPr>
        <a:xfrm>
          <a:off x="411480" y="2814962"/>
          <a:ext cx="5760720" cy="64944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تأمين مالي كسب مالكيت </a:t>
          </a:r>
          <a:r>
            <a:rPr lang="en-US" sz="2200" kern="1200" dirty="0" smtClean="0">
              <a:cs typeface="B Zar" pitchFamily="2" charset="-78"/>
            </a:rPr>
            <a:t>(acquisition finance)</a:t>
          </a:r>
          <a:endParaRPr lang="fa-IR" sz="2200" kern="1200" dirty="0">
            <a:cs typeface="B Zar" pitchFamily="2" charset="-78"/>
          </a:endParaRPr>
        </a:p>
      </dsp:txBody>
      <dsp:txXfrm>
        <a:off x="411480" y="2814962"/>
        <a:ext cx="5760720" cy="649440"/>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73C462-4A85-482A-BCF3-716CC9A3A674}">
      <dsp:nvSpPr>
        <dsp:cNvPr id="0" name=""/>
        <dsp:cNvSpPr/>
      </dsp:nvSpPr>
      <dsp:spPr>
        <a:xfrm>
          <a:off x="0" y="404199"/>
          <a:ext cx="8229600" cy="2064825"/>
        </a:xfrm>
        <a:prstGeom prst="doubleWave">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79044" rIns="638708"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دراين روش وام‌دهی در مقابل ارزش دارایی‌های تجاري (نظير هواپيما يا مستغلات تجاري) انجام می‌شود.</a:t>
          </a:r>
          <a:endParaRPr lang="en-US" sz="2300" kern="1200" dirty="0">
            <a:cs typeface="B Zar" pitchFamily="2" charset="-78"/>
          </a:endParaRPr>
        </a:p>
      </dsp:txBody>
      <dsp:txXfrm>
        <a:off x="0" y="404199"/>
        <a:ext cx="8229600" cy="2064825"/>
      </dsp:txXfrm>
    </dsp:sp>
    <dsp:sp modelId="{5EC1BE37-E380-4580-9D77-E0036553C1A6}">
      <dsp:nvSpPr>
        <dsp:cNvPr id="0" name=""/>
        <dsp:cNvSpPr/>
      </dsp:nvSpPr>
      <dsp:spPr>
        <a:xfrm>
          <a:off x="411480" y="64719"/>
          <a:ext cx="5760720" cy="6789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تأمين مالي دارايي</a:t>
          </a:r>
          <a:r>
            <a:rPr lang="en-US" sz="2300" kern="1200" dirty="0" smtClean="0">
              <a:cs typeface="B Zar" pitchFamily="2" charset="-78"/>
            </a:rPr>
            <a:t> (asset finance) </a:t>
          </a:r>
          <a:endParaRPr lang="fa-IR" sz="2300" kern="1200" dirty="0">
            <a:cs typeface="B Zar" pitchFamily="2" charset="-78"/>
          </a:endParaRPr>
        </a:p>
      </dsp:txBody>
      <dsp:txXfrm>
        <a:off x="411480" y="64719"/>
        <a:ext cx="5760720" cy="678960"/>
      </dsp:txXfrm>
    </dsp:sp>
    <dsp:sp modelId="{EE29C765-94B4-4E82-85B8-2522385C8B5B}">
      <dsp:nvSpPr>
        <dsp:cNvPr id="0" name=""/>
        <dsp:cNvSpPr/>
      </dsp:nvSpPr>
      <dsp:spPr>
        <a:xfrm>
          <a:off x="0" y="2932704"/>
          <a:ext cx="8229600" cy="2028600"/>
        </a:xfrm>
        <a:prstGeom prst="doubleWave">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479044" rIns="638708"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نوعي از تأمين مالي دارايي است كه دارايي در مالکیت اجاره‌دهنده باقي مي ماند .</a:t>
          </a:r>
          <a:endParaRPr lang="en-US" sz="2300" kern="1200" dirty="0">
            <a:cs typeface="B Zar" pitchFamily="2" charset="-78"/>
          </a:endParaRPr>
        </a:p>
      </dsp:txBody>
      <dsp:txXfrm>
        <a:off x="0" y="2932704"/>
        <a:ext cx="8229600" cy="2028600"/>
      </dsp:txXfrm>
    </dsp:sp>
    <dsp:sp modelId="{040B84EA-14D7-4ABC-BB58-B58D3BE757AA}">
      <dsp:nvSpPr>
        <dsp:cNvPr id="0" name=""/>
        <dsp:cNvSpPr/>
      </dsp:nvSpPr>
      <dsp:spPr>
        <a:xfrm>
          <a:off x="411480" y="2593225"/>
          <a:ext cx="5760720" cy="6789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ليزينگ (</a:t>
          </a:r>
          <a:r>
            <a:rPr lang="en-US" sz="2300" kern="1200" dirty="0" smtClean="0">
              <a:cs typeface="B Zar" pitchFamily="2" charset="-78"/>
            </a:rPr>
            <a:t>leasing</a:t>
          </a:r>
          <a:r>
            <a:rPr lang="fa-IR" sz="2300" kern="1200" dirty="0" smtClean="0">
              <a:cs typeface="B Zar" pitchFamily="2" charset="-78"/>
            </a:rPr>
            <a:t>)</a:t>
          </a:r>
          <a:endParaRPr lang="en-US" sz="2300" kern="1200" dirty="0">
            <a:cs typeface="B Zar" pitchFamily="2" charset="-78"/>
          </a:endParaRPr>
        </a:p>
      </dsp:txBody>
      <dsp:txXfrm>
        <a:off x="411480" y="2593225"/>
        <a:ext cx="5760720" cy="678960"/>
      </dsp:txXfrm>
    </dsp:sp>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D6A324-A3B6-4B8B-8114-27C70E292C1A}">
      <dsp:nvSpPr>
        <dsp:cNvPr id="0" name=""/>
        <dsp:cNvSpPr/>
      </dsp:nvSpPr>
      <dsp:spPr>
        <a:xfrm>
          <a:off x="0" y="677552"/>
          <a:ext cx="8229600" cy="4158000"/>
        </a:xfrm>
        <a:prstGeom prst="rect">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38708" tIns="687324" rIns="638708" bIns="234696" numCol="1" spcCol="1270" anchor="t" anchorCtr="0">
          <a:noAutofit/>
        </a:bodyPr>
        <a:lstStyle/>
        <a:p>
          <a:pPr marL="285750" lvl="1" indent="-285750" algn="justLow" defTabSz="1466850" rtl="1">
            <a:lnSpc>
              <a:spcPct val="90000"/>
            </a:lnSpc>
            <a:spcBef>
              <a:spcPct val="0"/>
            </a:spcBef>
            <a:spcAft>
              <a:spcPct val="15000"/>
            </a:spcAft>
            <a:buChar char="••"/>
          </a:pPr>
          <a:r>
            <a:rPr lang="fa-IR" sz="3300" kern="1200" dirty="0" smtClean="0">
              <a:cs typeface="B Zar" pitchFamily="2" charset="-78"/>
            </a:rPr>
            <a:t>شیوه‌ای از تأمین مالی است که در آن با به‌کارگیری فنون مهندسي مالي، منابع لازم براي اجراي پروژه‌های بزرگ با استفاده از وام‌های بلندمدت فراهم می‌آید. در اين روش، تأمین مالی به‌پشتوانۀ جريان نقدي كه توسط پروژه ايجاد خواهد شد، ارزيابي و عملي می‌شود.</a:t>
          </a:r>
          <a:endParaRPr lang="en-US" sz="3300" kern="1200" dirty="0">
            <a:cs typeface="B Zar" pitchFamily="2" charset="-78"/>
          </a:endParaRPr>
        </a:p>
      </dsp:txBody>
      <dsp:txXfrm>
        <a:off x="0" y="677552"/>
        <a:ext cx="8229600" cy="4158000"/>
      </dsp:txXfrm>
    </dsp:sp>
    <dsp:sp modelId="{59A9A268-787D-4B5A-959F-AEC6E43689D3}">
      <dsp:nvSpPr>
        <dsp:cNvPr id="0" name=""/>
        <dsp:cNvSpPr/>
      </dsp:nvSpPr>
      <dsp:spPr>
        <a:xfrm>
          <a:off x="411480" y="190472"/>
          <a:ext cx="5760720" cy="974160"/>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l" defTabSz="1466850" rtl="1">
            <a:lnSpc>
              <a:spcPct val="90000"/>
            </a:lnSpc>
            <a:spcBef>
              <a:spcPct val="0"/>
            </a:spcBef>
            <a:spcAft>
              <a:spcPct val="35000"/>
            </a:spcAft>
          </a:pPr>
          <a:r>
            <a:rPr lang="fa-IR" sz="3300" kern="1200" dirty="0" smtClean="0">
              <a:cs typeface="B Zar" pitchFamily="2" charset="-78"/>
            </a:rPr>
            <a:t>تأمين مالی پروژه (</a:t>
          </a:r>
          <a:r>
            <a:rPr lang="en-US" sz="3300" kern="1200" dirty="0" smtClean="0">
              <a:cs typeface="B Zar" pitchFamily="2" charset="-78"/>
            </a:rPr>
            <a:t>(project finance</a:t>
          </a:r>
          <a:endParaRPr lang="fa-IR" sz="3300" kern="1200" dirty="0">
            <a:cs typeface="B Zar" pitchFamily="2" charset="-78"/>
          </a:endParaRPr>
        </a:p>
      </dsp:txBody>
      <dsp:txXfrm>
        <a:off x="411480" y="190472"/>
        <a:ext cx="5760720" cy="974160"/>
      </dsp:txXfrm>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D43BF7-C7BF-43AA-9FAF-D55FE64FF9B0}">
      <dsp:nvSpPr>
        <dsp:cNvPr id="0" name=""/>
        <dsp:cNvSpPr/>
      </dsp:nvSpPr>
      <dsp:spPr>
        <a:xfrm rot="5400000">
          <a:off x="4413599" y="-1397572"/>
          <a:ext cx="1743264" cy="4974336"/>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060" tIns="49530" rIns="99060" bIns="49530" numCol="1" spcCol="1270" anchor="ctr" anchorCtr="0">
          <a:noAutofit/>
        </a:bodyPr>
        <a:lstStyle/>
        <a:p>
          <a:pPr marL="228600" lvl="1" indent="-228600" algn="justLow" defTabSz="1155700" rtl="1">
            <a:lnSpc>
              <a:spcPct val="90000"/>
            </a:lnSpc>
            <a:spcBef>
              <a:spcPct val="0"/>
            </a:spcBef>
            <a:spcAft>
              <a:spcPct val="15000"/>
            </a:spcAft>
            <a:buChar char="••"/>
          </a:pPr>
          <a:r>
            <a:rPr lang="fa-IR" sz="2600" b="1" kern="1200" dirty="0" smtClean="0">
              <a:cs typeface="B Nazanin" pitchFamily="2" charset="-78"/>
            </a:rPr>
            <a:t>خرید اجباری یک شرکت توسط شرکت دیگر (غالباً شرکت بزرگ‌تر</a:t>
          </a:r>
          <a:r>
            <a:rPr lang="fa-IR" sz="2600" kern="1200" dirty="0" smtClean="0"/>
            <a:t>)</a:t>
          </a:r>
          <a:r>
            <a:rPr lang="fa-IR" sz="2600" b="1" kern="1200" dirty="0" smtClean="0">
              <a:cs typeface="B Nazanin" pitchFamily="2" charset="-78"/>
            </a:rPr>
            <a:t> که معمولاً به تشکیل هلدینگ‌ جدید می‌انجامد. </a:t>
          </a:r>
        </a:p>
      </dsp:txBody>
      <dsp:txXfrm rot="5400000">
        <a:off x="4413599" y="-1397572"/>
        <a:ext cx="1743264" cy="4974336"/>
      </dsp:txXfrm>
    </dsp:sp>
    <dsp:sp modelId="{27D5FB3B-A583-481C-BE2D-417D69EDE5FB}">
      <dsp:nvSpPr>
        <dsp:cNvPr id="0" name=""/>
        <dsp:cNvSpPr/>
      </dsp:nvSpPr>
      <dsp:spPr>
        <a:xfrm>
          <a:off x="0" y="54"/>
          <a:ext cx="2798064" cy="217908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fa-IR" sz="3600" b="1" kern="1200" dirty="0" smtClean="0">
              <a:cs typeface="B Titr" pitchFamily="2" charset="-78"/>
            </a:rPr>
            <a:t>قبضۀ مالکیت</a:t>
          </a:r>
          <a:endParaRPr lang="fa-IR" sz="3600" kern="1200" dirty="0">
            <a:cs typeface="B Titr" pitchFamily="2" charset="-78"/>
          </a:endParaRPr>
        </a:p>
      </dsp:txBody>
      <dsp:txXfrm>
        <a:off x="0" y="54"/>
        <a:ext cx="2798064" cy="2179080"/>
      </dsp:txXfrm>
    </dsp:sp>
    <dsp:sp modelId="{2EC5861A-2FEF-446D-8CF9-9F531C38C90F}">
      <dsp:nvSpPr>
        <dsp:cNvPr id="0" name=""/>
        <dsp:cNvSpPr/>
      </dsp:nvSpPr>
      <dsp:spPr>
        <a:xfrm rot="5400000">
          <a:off x="4413599" y="890461"/>
          <a:ext cx="1743264" cy="4974336"/>
        </a:xfrm>
        <a:prstGeom prst="round2SameRect">
          <a:avLst/>
        </a:prstGeom>
        <a:solidFill>
          <a:schemeClr val="accent5">
            <a:tint val="40000"/>
            <a:alpha val="90000"/>
            <a:hueOff val="6879340"/>
            <a:satOff val="2278"/>
            <a:lumOff val="-16"/>
            <a:alphaOff val="0"/>
          </a:schemeClr>
        </a:solidFill>
        <a:ln w="9525" cap="flat" cmpd="sng" algn="ctr">
          <a:solidFill>
            <a:schemeClr val="accent5">
              <a:tint val="40000"/>
              <a:alpha val="90000"/>
              <a:hueOff val="6879340"/>
              <a:satOff val="2278"/>
              <a:lumOff val="-1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9060" tIns="49530" rIns="99060" bIns="49530" numCol="1" spcCol="1270" anchor="ctr" anchorCtr="0">
          <a:noAutofit/>
        </a:bodyPr>
        <a:lstStyle/>
        <a:p>
          <a:pPr marL="228600" lvl="1" indent="-228600" algn="justLow" defTabSz="1155700" rtl="1">
            <a:lnSpc>
              <a:spcPct val="90000"/>
            </a:lnSpc>
            <a:spcBef>
              <a:spcPct val="0"/>
            </a:spcBef>
            <a:spcAft>
              <a:spcPct val="15000"/>
            </a:spcAft>
            <a:buChar char="••"/>
          </a:pPr>
          <a:r>
            <a:rPr lang="fa-IR" sz="2600" b="1" kern="1200" dirty="0" smtClean="0">
              <a:cs typeface="B Nazanin" pitchFamily="2" charset="-78"/>
            </a:rPr>
            <a:t>یکی‌شدن</a:t>
          </a:r>
          <a:r>
            <a:rPr lang="fa-IR" sz="2600" kern="1200" dirty="0" smtClean="0"/>
            <a:t> </a:t>
          </a:r>
          <a:r>
            <a:rPr lang="fa-IR" sz="2600" b="1" kern="1200" dirty="0" smtClean="0">
              <a:cs typeface="B Nazanin" pitchFamily="2" charset="-78"/>
            </a:rPr>
            <a:t>و یکپارچه‌شدن</a:t>
          </a:r>
          <a:r>
            <a:rPr lang="fa-IR" sz="2600" b="1" kern="1200" dirty="0" smtClean="0"/>
            <a:t> </a:t>
          </a:r>
          <a:r>
            <a:rPr lang="fa-IR" sz="2600" b="1" kern="1200" dirty="0" smtClean="0">
              <a:cs typeface="B Nazanin" pitchFamily="2" charset="-78"/>
            </a:rPr>
            <a:t>دو شرکت بر اساس توافق داوطلبانه.</a:t>
          </a:r>
          <a:endParaRPr lang="fa-IR" sz="2600" b="1" kern="1200" dirty="0">
            <a:cs typeface="B Nazanin" pitchFamily="2" charset="-78"/>
          </a:endParaRPr>
        </a:p>
      </dsp:txBody>
      <dsp:txXfrm rot="5400000">
        <a:off x="4413599" y="890461"/>
        <a:ext cx="1743264" cy="4974336"/>
      </dsp:txXfrm>
    </dsp:sp>
    <dsp:sp modelId="{63851A01-EE12-44EF-822C-FB78F7CD7507}">
      <dsp:nvSpPr>
        <dsp:cNvPr id="0" name=""/>
        <dsp:cNvSpPr/>
      </dsp:nvSpPr>
      <dsp:spPr>
        <a:xfrm>
          <a:off x="0" y="2288089"/>
          <a:ext cx="2798064" cy="2179080"/>
        </a:xfrm>
        <a:prstGeom prst="roundRect">
          <a:avLst/>
        </a:prstGeom>
        <a:gradFill rotWithShape="0">
          <a:gsLst>
            <a:gs pos="0">
              <a:schemeClr val="accent5">
                <a:hueOff val="6718553"/>
                <a:satOff val="9479"/>
                <a:lumOff val="-1176"/>
                <a:alphaOff val="0"/>
                <a:shade val="51000"/>
                <a:satMod val="130000"/>
              </a:schemeClr>
            </a:gs>
            <a:gs pos="80000">
              <a:schemeClr val="accent5">
                <a:hueOff val="6718553"/>
                <a:satOff val="9479"/>
                <a:lumOff val="-1176"/>
                <a:alphaOff val="0"/>
                <a:shade val="93000"/>
                <a:satMod val="130000"/>
              </a:schemeClr>
            </a:gs>
            <a:gs pos="100000">
              <a:schemeClr val="accent5">
                <a:hueOff val="6718553"/>
                <a:satOff val="9479"/>
                <a:lumOff val="-11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fa-IR" sz="3600" b="1" kern="1200" dirty="0" smtClean="0">
              <a:cs typeface="B Titr" pitchFamily="2" charset="-78"/>
            </a:rPr>
            <a:t>ادغام</a:t>
          </a:r>
          <a:endParaRPr lang="fa-IR" sz="3600" kern="1200" dirty="0">
            <a:cs typeface="B Titr" pitchFamily="2" charset="-78"/>
          </a:endParaRPr>
        </a:p>
      </dsp:txBody>
      <dsp:txXfrm>
        <a:off x="0" y="2288089"/>
        <a:ext cx="2798064" cy="2179080"/>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52E4189-3097-45B6-85FF-E1A5BAD00C0F}">
      <dsp:nvSpPr>
        <dsp:cNvPr id="0" name=""/>
        <dsp:cNvSpPr/>
      </dsp:nvSpPr>
      <dsp:spPr>
        <a:xfrm>
          <a:off x="2769393" y="0"/>
          <a:ext cx="2233612" cy="2233612"/>
        </a:xfrm>
        <a:prstGeom prst="triangl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kern="1200" dirty="0" smtClean="0">
              <a:cs typeface="B Titr" pitchFamily="2" charset="-78"/>
            </a:rPr>
            <a:t>خرید نقدی</a:t>
          </a:r>
          <a:endParaRPr lang="en-US" sz="1700" kern="1200" dirty="0">
            <a:cs typeface="B Titr" pitchFamily="2" charset="-78"/>
          </a:endParaRPr>
        </a:p>
      </dsp:txBody>
      <dsp:txXfrm>
        <a:off x="2769393" y="0"/>
        <a:ext cx="2233612" cy="2233612"/>
      </dsp:txXfrm>
    </dsp:sp>
    <dsp:sp modelId="{44825716-050F-4F83-86A7-F7A4856198CE}">
      <dsp:nvSpPr>
        <dsp:cNvPr id="0" name=""/>
        <dsp:cNvSpPr/>
      </dsp:nvSpPr>
      <dsp:spPr>
        <a:xfrm>
          <a:off x="1652587" y="2233612"/>
          <a:ext cx="2233612" cy="2233612"/>
        </a:xfrm>
        <a:prstGeom prst="triangl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kern="1200" dirty="0" smtClean="0">
              <a:cs typeface="B Titr" pitchFamily="2" charset="-78"/>
            </a:rPr>
            <a:t>معاوضۀ سهام با سهام</a:t>
          </a:r>
          <a:endParaRPr lang="en-US" sz="1700" kern="1200" dirty="0">
            <a:cs typeface="B Titr" pitchFamily="2" charset="-78"/>
          </a:endParaRPr>
        </a:p>
      </dsp:txBody>
      <dsp:txXfrm>
        <a:off x="1652587" y="2233612"/>
        <a:ext cx="2233612" cy="2233612"/>
      </dsp:txXfrm>
    </dsp:sp>
    <dsp:sp modelId="{A04D3E6D-E602-448C-A4A4-9DDC9D7CC800}">
      <dsp:nvSpPr>
        <dsp:cNvPr id="0" name=""/>
        <dsp:cNvSpPr/>
      </dsp:nvSpPr>
      <dsp:spPr>
        <a:xfrm rot="10800000">
          <a:off x="2769393" y="2233612"/>
          <a:ext cx="2233612" cy="2233612"/>
        </a:xfrm>
        <a:prstGeom prst="triangl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kern="1200" dirty="0" smtClean="0">
              <a:cs typeface="B Titr" pitchFamily="2" charset="-78"/>
            </a:rPr>
            <a:t>ترکیبی</a:t>
          </a:r>
          <a:r>
            <a:rPr lang="en-US" sz="1700" kern="1200" dirty="0" smtClean="0">
              <a:cs typeface="B Titr" pitchFamily="2" charset="-78"/>
            </a:rPr>
            <a:t> </a:t>
          </a:r>
          <a:r>
            <a:rPr lang="fa-IR" sz="1700" kern="1200" dirty="0" smtClean="0">
              <a:cs typeface="B Titr" pitchFamily="2" charset="-78"/>
            </a:rPr>
            <a:t> از گزینه‌ها</a:t>
          </a:r>
          <a:endParaRPr lang="en-US" sz="1700" kern="1200" dirty="0" smtClean="0">
            <a:cs typeface="B Titr" pitchFamily="2" charset="-78"/>
          </a:endParaRPr>
        </a:p>
      </dsp:txBody>
      <dsp:txXfrm rot="10800000">
        <a:off x="2769393" y="2233612"/>
        <a:ext cx="2233612" cy="2233612"/>
      </dsp:txXfrm>
    </dsp:sp>
    <dsp:sp modelId="{CC8384AD-E8A7-4E18-9FF8-A0A1CC7EA423}">
      <dsp:nvSpPr>
        <dsp:cNvPr id="0" name=""/>
        <dsp:cNvSpPr/>
      </dsp:nvSpPr>
      <dsp:spPr>
        <a:xfrm>
          <a:off x="3886200" y="2233612"/>
          <a:ext cx="2233612" cy="2233612"/>
        </a:xfrm>
        <a:prstGeom prst="triangle">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rtl="1">
            <a:lnSpc>
              <a:spcPct val="90000"/>
            </a:lnSpc>
            <a:spcBef>
              <a:spcPct val="0"/>
            </a:spcBef>
            <a:spcAft>
              <a:spcPct val="35000"/>
            </a:spcAft>
          </a:pPr>
          <a:r>
            <a:rPr lang="fa-IR" sz="1700" kern="1200" dirty="0" smtClean="0">
              <a:cs typeface="B Titr" pitchFamily="2" charset="-78"/>
            </a:rPr>
            <a:t>خرید با اوراق قرضه</a:t>
          </a:r>
          <a:endParaRPr lang="en-US" sz="1700" kern="1200" dirty="0">
            <a:cs typeface="B Titr" pitchFamily="2" charset="-78"/>
          </a:endParaRPr>
        </a:p>
      </dsp:txBody>
      <dsp:txXfrm>
        <a:off x="3886200" y="2233612"/>
        <a:ext cx="2233612" cy="2233612"/>
      </dsp:txXfrm>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0BAE09F-4D92-44B4-AAC8-0F4C8382DA69}">
      <dsp:nvSpPr>
        <dsp:cNvPr id="0" name=""/>
        <dsp:cNvSpPr/>
      </dsp:nvSpPr>
      <dsp:spPr>
        <a:xfrm>
          <a:off x="0" y="67661"/>
          <a:ext cx="7772400" cy="1996312"/>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03225" tIns="1353820" rIns="603225" bIns="170688"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cs typeface="B Zar" pitchFamily="2" charset="-78"/>
            </a:rPr>
            <a:t>شرکت خریدار کل ریسک حاصل از تملک را متحمل می‌شود.</a:t>
          </a:r>
          <a:endParaRPr lang="en-US" sz="2400" kern="1200" dirty="0">
            <a:cs typeface="B Zar" pitchFamily="2" charset="-78"/>
          </a:endParaRPr>
        </a:p>
      </dsp:txBody>
      <dsp:txXfrm>
        <a:off x="0" y="67661"/>
        <a:ext cx="7772400" cy="1996312"/>
      </dsp:txXfrm>
    </dsp:sp>
    <dsp:sp modelId="{7580B710-34E4-495E-B80B-F03C48581005}">
      <dsp:nvSpPr>
        <dsp:cNvPr id="0" name=""/>
        <dsp:cNvSpPr/>
      </dsp:nvSpPr>
      <dsp:spPr>
        <a:xfrm>
          <a:off x="388620" y="79385"/>
          <a:ext cx="5440680" cy="947676"/>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5645" tIns="0" rIns="205645" bIns="0" numCol="1" spcCol="1270" anchor="ctr" anchorCtr="0">
          <a:noAutofit/>
        </a:bodyPr>
        <a:lstStyle/>
        <a:p>
          <a:pPr lvl="0" algn="ctr" defTabSz="1066800" rtl="1">
            <a:lnSpc>
              <a:spcPct val="90000"/>
            </a:lnSpc>
            <a:spcBef>
              <a:spcPct val="0"/>
            </a:spcBef>
            <a:spcAft>
              <a:spcPct val="35000"/>
            </a:spcAft>
          </a:pPr>
          <a:r>
            <a:rPr lang="ar-SA" sz="2400" kern="1200" dirty="0" smtClean="0">
              <a:cs typeface="B Titr" pitchFamily="2" charset="-78"/>
            </a:rPr>
            <a:t>پرداخت نقدی</a:t>
          </a:r>
          <a:endParaRPr lang="en-US" sz="2400" kern="1200" dirty="0">
            <a:cs typeface="B Titr" pitchFamily="2" charset="-78"/>
          </a:endParaRPr>
        </a:p>
      </dsp:txBody>
      <dsp:txXfrm>
        <a:off x="388620" y="79385"/>
        <a:ext cx="5440680" cy="947676"/>
      </dsp:txXfrm>
    </dsp:sp>
    <dsp:sp modelId="{FFCAE778-3FAF-4236-9674-A867A851CCB4}">
      <dsp:nvSpPr>
        <dsp:cNvPr id="0" name=""/>
        <dsp:cNvSpPr/>
      </dsp:nvSpPr>
      <dsp:spPr>
        <a:xfrm>
          <a:off x="0" y="2403250"/>
          <a:ext cx="7772400" cy="1996312"/>
        </a:xfrm>
        <a:prstGeom prst="rect">
          <a:avLst/>
        </a:prstGeom>
        <a:solidFill>
          <a:schemeClr val="lt1">
            <a:alpha val="90000"/>
            <a:hueOff val="0"/>
            <a:satOff val="0"/>
            <a:lumOff val="0"/>
            <a:alphaOff val="0"/>
          </a:schemeClr>
        </a:solidFill>
        <a:ln w="9525" cap="flat" cmpd="sng" algn="ctr">
          <a:solidFill>
            <a:schemeClr val="accent2">
              <a:hueOff val="-20163188"/>
              <a:satOff val="8769"/>
              <a:lumOff val="255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603225" tIns="1353820" rIns="603225" bIns="170688" numCol="1" spcCol="1270" anchor="t" anchorCtr="0">
          <a:noAutofit/>
        </a:bodyPr>
        <a:lstStyle/>
        <a:p>
          <a:pPr marL="228600" lvl="1" indent="-228600" algn="r" defTabSz="1066800" rtl="1">
            <a:lnSpc>
              <a:spcPct val="90000"/>
            </a:lnSpc>
            <a:spcBef>
              <a:spcPct val="0"/>
            </a:spcBef>
            <a:spcAft>
              <a:spcPct val="15000"/>
            </a:spcAft>
            <a:buChar char="••"/>
          </a:pPr>
          <a:r>
            <a:rPr lang="ar-SA" sz="2400" kern="1200" dirty="0" smtClean="0">
              <a:cs typeface="B Zar" pitchFamily="2" charset="-78"/>
            </a:rPr>
            <a:t>شرکت خریدار و هدف در ریسک حاصل از تملک شریک می‌شوند. </a:t>
          </a:r>
          <a:endParaRPr lang="en-US" sz="2400" kern="1200" dirty="0">
            <a:cs typeface="B Zar" pitchFamily="2" charset="-78"/>
          </a:endParaRPr>
        </a:p>
      </dsp:txBody>
      <dsp:txXfrm>
        <a:off x="0" y="2403250"/>
        <a:ext cx="7772400" cy="1996312"/>
      </dsp:txXfrm>
    </dsp:sp>
    <dsp:sp modelId="{D6B5956C-BA12-4C1D-A598-017642F392D5}">
      <dsp:nvSpPr>
        <dsp:cNvPr id="0" name=""/>
        <dsp:cNvSpPr/>
      </dsp:nvSpPr>
      <dsp:spPr>
        <a:xfrm>
          <a:off x="388620" y="2414974"/>
          <a:ext cx="5440680" cy="947676"/>
        </a:xfrm>
        <a:prstGeom prst="roundRect">
          <a:avLst/>
        </a:prstGeom>
        <a:gradFill rotWithShape="0">
          <a:gsLst>
            <a:gs pos="0">
              <a:schemeClr val="accent2">
                <a:hueOff val="-20163188"/>
                <a:satOff val="8769"/>
                <a:lumOff val="2550"/>
                <a:alphaOff val="0"/>
                <a:shade val="51000"/>
                <a:satMod val="130000"/>
              </a:schemeClr>
            </a:gs>
            <a:gs pos="80000">
              <a:schemeClr val="accent2">
                <a:hueOff val="-20163188"/>
                <a:satOff val="8769"/>
                <a:lumOff val="2550"/>
                <a:alphaOff val="0"/>
                <a:shade val="93000"/>
                <a:satMod val="130000"/>
              </a:schemeClr>
            </a:gs>
            <a:gs pos="100000">
              <a:schemeClr val="accent2">
                <a:hueOff val="-20163188"/>
                <a:satOff val="8769"/>
                <a:lumOff val="255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05645" tIns="0" rIns="205645" bIns="0"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itchFamily="2" charset="-78"/>
            </a:rPr>
            <a:t>معاوضۀ سهام</a:t>
          </a:r>
          <a:endParaRPr lang="en-US" sz="2400" kern="1200" dirty="0">
            <a:cs typeface="B Titr" pitchFamily="2" charset="-78"/>
          </a:endParaRPr>
        </a:p>
      </dsp:txBody>
      <dsp:txXfrm>
        <a:off x="388620" y="2414974"/>
        <a:ext cx="5440680" cy="947676"/>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1E8EEB-211E-4D8D-8F3B-056D934B7EE9}">
      <dsp:nvSpPr>
        <dsp:cNvPr id="0" name=""/>
        <dsp:cNvSpPr/>
      </dsp:nvSpPr>
      <dsp:spPr>
        <a:xfrm>
          <a:off x="0" y="196412"/>
          <a:ext cx="8229600" cy="4633199"/>
        </a:xfrm>
        <a:prstGeom prst="verticalScroll">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justLow" defTabSz="1600200" rtl="1">
            <a:lnSpc>
              <a:spcPct val="90000"/>
            </a:lnSpc>
            <a:spcBef>
              <a:spcPct val="0"/>
            </a:spcBef>
            <a:spcAft>
              <a:spcPct val="35000"/>
            </a:spcAft>
          </a:pPr>
          <a:r>
            <a:rPr lang="fa-IR" sz="3600" kern="1200" dirty="0" smtClean="0">
              <a:cs typeface="B Lotus" pitchFamily="2" charset="-78"/>
            </a:rPr>
            <a:t>واحد بانک‌داری شرکتی اغلب به زیرواحدهایی تفکیک می‌شود. هرکدام از زیرواحدها به صنعت مشخصی اختصاص دارد. کارکنان هر زیرواحد برای خدمت‌رسانی به شرکت‌های فعال در صنعت مربوطه تخصص یافته‌اند. </a:t>
          </a:r>
          <a:endParaRPr lang="en-US" sz="3600" kern="1200" dirty="0">
            <a:cs typeface="B Lotus" pitchFamily="2" charset="-78"/>
          </a:endParaRPr>
        </a:p>
      </dsp:txBody>
      <dsp:txXfrm>
        <a:off x="0" y="196412"/>
        <a:ext cx="8229600" cy="463319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7F058B9-2465-4ED7-B1AA-DD40194877EE}">
      <dsp:nvSpPr>
        <dsp:cNvPr id="0" name=""/>
        <dsp:cNvSpPr/>
      </dsp:nvSpPr>
      <dsp:spPr>
        <a:xfrm>
          <a:off x="0" y="18684"/>
          <a:ext cx="6830568" cy="1769785"/>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3576" tIns="163576" rIns="163576" bIns="87630" numCol="1" spcCol="1270" anchor="t" anchorCtr="0">
          <a:noAutofit/>
        </a:bodyPr>
        <a:lstStyle/>
        <a:p>
          <a:pPr lvl="0" algn="ctr" defTabSz="1022350" rtl="1">
            <a:lnSpc>
              <a:spcPct val="90000"/>
            </a:lnSpc>
            <a:spcBef>
              <a:spcPct val="0"/>
            </a:spcBef>
            <a:spcAft>
              <a:spcPct val="35000"/>
            </a:spcAft>
          </a:pPr>
          <a:r>
            <a:rPr lang="fa-IR" sz="2300" kern="1200" dirty="0" smtClean="0">
              <a:latin typeface="Btitr"/>
              <a:cs typeface="B Zar" pitchFamily="2" charset="-78"/>
            </a:rPr>
            <a:t>عموماً شرکت‌های بزرگ نسبت به شرکت‌های کوچک دسترسی بیشتری به منابع مالی دارند، چراکه:</a:t>
          </a:r>
          <a:endParaRPr lang="en-US" sz="2300" kern="1200" dirty="0">
            <a:latin typeface="Btitr"/>
            <a:cs typeface="B Zar" pitchFamily="2" charset="-78"/>
          </a:endParaRPr>
        </a:p>
      </dsp:txBody>
      <dsp:txXfrm>
        <a:off x="0" y="18684"/>
        <a:ext cx="6830568" cy="1179856"/>
      </dsp:txXfrm>
    </dsp:sp>
    <dsp:sp modelId="{219320E6-F675-4103-B44E-90989525B481}">
      <dsp:nvSpPr>
        <dsp:cNvPr id="0" name=""/>
        <dsp:cNvSpPr/>
      </dsp:nvSpPr>
      <dsp:spPr>
        <a:xfrm>
          <a:off x="1399032" y="1198540"/>
          <a:ext cx="6830568" cy="3808800"/>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3576" tIns="163576" rIns="163576" bIns="163576" numCol="1" spcCol="1270" anchor="t" anchorCtr="0">
          <a:noAutofit/>
        </a:bodyPr>
        <a:lstStyle/>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شرکت‌های بزرگ می‌توانند دارایی‌های خود را برای وام‌گیری توثیق نمایند. آن‌ها حتی می‌توانند در شرایط اضطراری دارایی‌های خود را بفروشند.</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شرکت‌های بزرگ‌تر عموماً سابقۀ کسب‌وکار طولانی‌تر دارند و در نتیجه پیش‌بینی عملکرد آتی آن‌ها ساده‌تر است.</a:t>
          </a:r>
          <a:endParaRPr lang="en-US" sz="2300" kern="1200" dirty="0">
            <a:cs typeface="B Zar" pitchFamily="2" charset="-78"/>
          </a:endParaRPr>
        </a:p>
        <a:p>
          <a:pPr marL="228600" lvl="1" indent="-228600" algn="justLow" defTabSz="1022350" rtl="1">
            <a:lnSpc>
              <a:spcPct val="90000"/>
            </a:lnSpc>
            <a:spcBef>
              <a:spcPct val="0"/>
            </a:spcBef>
            <a:spcAft>
              <a:spcPct val="15000"/>
            </a:spcAft>
            <a:buChar char="••"/>
          </a:pPr>
          <a:r>
            <a:rPr lang="fa-IR" sz="2300" kern="1200" dirty="0" smtClean="0">
              <a:cs typeface="B Zar" pitchFamily="2" charset="-78"/>
            </a:rPr>
            <a:t>شرکت‌های بزرگ‌تر عموماً مشهورترند و بازارهای مالی آمادگی بیشتری برای تأمین مالی غول‌های مشهور دارند.</a:t>
          </a:r>
          <a:endParaRPr lang="en-US" sz="2300" kern="1200" dirty="0">
            <a:cs typeface="B Zar" pitchFamily="2" charset="-78"/>
          </a:endParaRPr>
        </a:p>
      </dsp:txBody>
      <dsp:txXfrm>
        <a:off x="1399032" y="1198540"/>
        <a:ext cx="6830568" cy="3808800"/>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8FE278-46D6-404A-9456-67916FCB14CF}">
      <dsp:nvSpPr>
        <dsp:cNvPr id="0" name=""/>
        <dsp:cNvSpPr/>
      </dsp:nvSpPr>
      <dsp:spPr>
        <a:xfrm>
          <a:off x="312419" y="0"/>
          <a:ext cx="7147560" cy="4467225"/>
        </a:xfrm>
        <a:prstGeom prst="swooshArrow">
          <a:avLst>
            <a:gd name="adj1" fmla="val 25000"/>
            <a:gd name="adj2" fmla="val 25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E9153B65-BD4D-45CE-9E6A-85AA5619C37A}">
      <dsp:nvSpPr>
        <dsp:cNvPr id="0" name=""/>
        <dsp:cNvSpPr/>
      </dsp:nvSpPr>
      <dsp:spPr>
        <a:xfrm>
          <a:off x="1220160" y="3083278"/>
          <a:ext cx="185836" cy="185836"/>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33E933B-B0C2-48E5-8653-CAF054FBA9E1}">
      <dsp:nvSpPr>
        <dsp:cNvPr id="0" name=""/>
        <dsp:cNvSpPr/>
      </dsp:nvSpPr>
      <dsp:spPr>
        <a:xfrm>
          <a:off x="1313078" y="3176196"/>
          <a:ext cx="1665381" cy="12910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8471"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بانکداری خرده فروشی</a:t>
          </a:r>
          <a:endParaRPr lang="en-US" sz="1500" kern="1200" dirty="0" smtClean="0">
            <a:cs typeface="B Titr" pitchFamily="2" charset="-78"/>
          </a:endParaRPr>
        </a:p>
        <a:p>
          <a:pPr lvl="0" algn="l" defTabSz="666750">
            <a:lnSpc>
              <a:spcPct val="90000"/>
            </a:lnSpc>
            <a:spcBef>
              <a:spcPct val="0"/>
            </a:spcBef>
            <a:spcAft>
              <a:spcPct val="35000"/>
            </a:spcAft>
          </a:pPr>
          <a:r>
            <a:rPr lang="en-US" sz="1500" kern="1200" dirty="0" smtClean="0">
              <a:cs typeface="B Titr" pitchFamily="2" charset="-78"/>
            </a:rPr>
            <a:t>Retail banking</a:t>
          </a:r>
          <a:endParaRPr lang="en-US" sz="1500" kern="1200" dirty="0">
            <a:cs typeface="B Titr" pitchFamily="2" charset="-78"/>
          </a:endParaRPr>
        </a:p>
      </dsp:txBody>
      <dsp:txXfrm>
        <a:off x="1313078" y="3176196"/>
        <a:ext cx="1665381" cy="1291028"/>
      </dsp:txXfrm>
    </dsp:sp>
    <dsp:sp modelId="{F21D45AA-83EB-4680-8155-B8C11869F920}">
      <dsp:nvSpPr>
        <dsp:cNvPr id="0" name=""/>
        <dsp:cNvSpPr/>
      </dsp:nvSpPr>
      <dsp:spPr>
        <a:xfrm>
          <a:off x="2860525" y="1869086"/>
          <a:ext cx="335935" cy="335935"/>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0D4A75E-1F39-4E5A-A913-31477E61315F}">
      <dsp:nvSpPr>
        <dsp:cNvPr id="0" name=""/>
        <dsp:cNvSpPr/>
      </dsp:nvSpPr>
      <dsp:spPr>
        <a:xfrm>
          <a:off x="3028492" y="2037054"/>
          <a:ext cx="1715414" cy="2430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8005"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بانکداری کسب‌وکار</a:t>
          </a:r>
          <a:endParaRPr lang="en-US" sz="1500" kern="1200" dirty="0" smtClean="0">
            <a:cs typeface="B Titr" pitchFamily="2" charset="-78"/>
          </a:endParaRPr>
        </a:p>
        <a:p>
          <a:pPr lvl="0" algn="l" defTabSz="666750">
            <a:lnSpc>
              <a:spcPct val="90000"/>
            </a:lnSpc>
            <a:spcBef>
              <a:spcPct val="0"/>
            </a:spcBef>
            <a:spcAft>
              <a:spcPct val="35000"/>
            </a:spcAft>
          </a:pPr>
          <a:r>
            <a:rPr lang="en-US" sz="1500" kern="1200" dirty="0" smtClean="0">
              <a:cs typeface="B Titr" pitchFamily="2" charset="-78"/>
            </a:rPr>
            <a:t>Business banking</a:t>
          </a:r>
          <a:endParaRPr lang="en-US" sz="1500" kern="1200" dirty="0">
            <a:cs typeface="B Titr" pitchFamily="2" charset="-78"/>
          </a:endParaRPr>
        </a:p>
      </dsp:txBody>
      <dsp:txXfrm>
        <a:off x="3028492" y="2037054"/>
        <a:ext cx="1715414" cy="2430170"/>
      </dsp:txXfrm>
    </dsp:sp>
    <dsp:sp modelId="{4E3BA6DC-D100-429B-959E-39A58718739D}">
      <dsp:nvSpPr>
        <dsp:cNvPr id="0" name=""/>
        <dsp:cNvSpPr/>
      </dsp:nvSpPr>
      <dsp:spPr>
        <a:xfrm>
          <a:off x="4833251" y="1130207"/>
          <a:ext cx="464591" cy="464591"/>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C3388F6-A7AE-44F8-A15D-B948853AA579}">
      <dsp:nvSpPr>
        <dsp:cNvPr id="0" name=""/>
        <dsp:cNvSpPr/>
      </dsp:nvSpPr>
      <dsp:spPr>
        <a:xfrm>
          <a:off x="5065547" y="1362503"/>
          <a:ext cx="1715414" cy="3104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177" tIns="0" rIns="0" bIns="0" numCol="1" spcCol="1270" anchor="t" anchorCtr="0">
          <a:noAutofit/>
        </a:bodyPr>
        <a:lstStyle/>
        <a:p>
          <a:pPr lvl="0" algn="l" defTabSz="666750" rtl="1">
            <a:lnSpc>
              <a:spcPct val="90000"/>
            </a:lnSpc>
            <a:spcBef>
              <a:spcPct val="0"/>
            </a:spcBef>
            <a:spcAft>
              <a:spcPct val="35000"/>
            </a:spcAft>
          </a:pPr>
          <a:r>
            <a:rPr lang="fa-IR" sz="1500" kern="1200" dirty="0" smtClean="0">
              <a:cs typeface="B Titr" pitchFamily="2" charset="-78"/>
            </a:rPr>
            <a:t>بانکداری شرکتی</a:t>
          </a:r>
        </a:p>
        <a:p>
          <a:pPr lvl="0" algn="l" defTabSz="666750" rtl="1">
            <a:lnSpc>
              <a:spcPct val="90000"/>
            </a:lnSpc>
            <a:spcBef>
              <a:spcPct val="0"/>
            </a:spcBef>
            <a:spcAft>
              <a:spcPct val="35000"/>
            </a:spcAft>
          </a:pPr>
          <a:r>
            <a:rPr lang="en-US" sz="1500" kern="1200" dirty="0" smtClean="0">
              <a:cs typeface="B Titr" pitchFamily="2" charset="-78"/>
            </a:rPr>
            <a:t>Corporate banking</a:t>
          </a:r>
          <a:endParaRPr lang="en-US" sz="1500" kern="1200" dirty="0">
            <a:cs typeface="B Titr" pitchFamily="2" charset="-78"/>
          </a:endParaRPr>
        </a:p>
      </dsp:txBody>
      <dsp:txXfrm>
        <a:off x="5065547" y="1362503"/>
        <a:ext cx="1715414" cy="3104721"/>
      </dsp:txXfrm>
    </dsp:sp>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8247CC-1655-4CFA-B3DF-80C1811A0A3A}">
      <dsp:nvSpPr>
        <dsp:cNvPr id="0" name=""/>
        <dsp:cNvSpPr/>
      </dsp:nvSpPr>
      <dsp:spPr>
        <a:xfrm rot="5400000">
          <a:off x="5112176" y="-2026017"/>
          <a:ext cx="967902"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smtClean="0">
              <a:cs typeface="B Lotus" pitchFamily="2" charset="-78"/>
            </a:rPr>
            <a:t>با افراد و کسب‌وکارهای کوچک سروکار دارد.</a:t>
          </a:r>
          <a:endParaRPr lang="en-US" sz="2000" kern="1200" dirty="0">
            <a:cs typeface="B Lotus" pitchFamily="2" charset="-78"/>
          </a:endParaRPr>
        </a:p>
      </dsp:txBody>
      <dsp:txXfrm rot="5400000">
        <a:off x="5112176" y="-2026017"/>
        <a:ext cx="967902" cy="5266944"/>
      </dsp:txXfrm>
    </dsp:sp>
    <dsp:sp modelId="{4085F4B9-705D-42FC-BF35-B21DF4ACEDD5}">
      <dsp:nvSpPr>
        <dsp:cNvPr id="0" name=""/>
        <dsp:cNvSpPr/>
      </dsp:nvSpPr>
      <dsp:spPr>
        <a:xfrm>
          <a:off x="0" y="2515"/>
          <a:ext cx="2962656" cy="120987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Lotus" pitchFamily="2" charset="-78"/>
            </a:rPr>
            <a:t>بانکداری خرده فروشی</a:t>
          </a:r>
          <a:endParaRPr lang="en-US" sz="2900" kern="1200" dirty="0">
            <a:cs typeface="B Lotus" pitchFamily="2" charset="-78"/>
          </a:endParaRPr>
        </a:p>
      </dsp:txBody>
      <dsp:txXfrm>
        <a:off x="0" y="2515"/>
        <a:ext cx="2962656" cy="1209878"/>
      </dsp:txXfrm>
    </dsp:sp>
    <dsp:sp modelId="{59D31317-F5AB-4C2A-BC20-6C70905D6255}">
      <dsp:nvSpPr>
        <dsp:cNvPr id="0" name=""/>
        <dsp:cNvSpPr/>
      </dsp:nvSpPr>
      <dsp:spPr>
        <a:xfrm rot="5400000">
          <a:off x="5112176" y="-755645"/>
          <a:ext cx="967902"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smtClean="0">
              <a:cs typeface="B Lotus" pitchFamily="2" charset="-78"/>
            </a:rPr>
            <a:t>به کسب‌وکارهای میان‌اندازه خدمات می‌رساند.</a:t>
          </a:r>
          <a:endParaRPr lang="en-US" sz="2000" kern="1200" dirty="0">
            <a:cs typeface="B Lotus" pitchFamily="2" charset="-78"/>
          </a:endParaRPr>
        </a:p>
      </dsp:txBody>
      <dsp:txXfrm rot="5400000">
        <a:off x="5112176" y="-755645"/>
        <a:ext cx="967902" cy="5266944"/>
      </dsp:txXfrm>
    </dsp:sp>
    <dsp:sp modelId="{2F2E0A15-0CBA-47EA-AC73-04BE19C1808D}">
      <dsp:nvSpPr>
        <dsp:cNvPr id="0" name=""/>
        <dsp:cNvSpPr/>
      </dsp:nvSpPr>
      <dsp:spPr>
        <a:xfrm>
          <a:off x="0" y="1272887"/>
          <a:ext cx="2962656" cy="120987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Lotus" pitchFamily="2" charset="-78"/>
            </a:rPr>
            <a:t>بانکداری کسب‌وکار</a:t>
          </a:r>
          <a:endParaRPr lang="en-US" sz="2900" kern="1200" dirty="0">
            <a:cs typeface="B Lotus" pitchFamily="2" charset="-78"/>
          </a:endParaRPr>
        </a:p>
      </dsp:txBody>
      <dsp:txXfrm>
        <a:off x="0" y="1272887"/>
        <a:ext cx="2962656" cy="1209878"/>
      </dsp:txXfrm>
    </dsp:sp>
    <dsp:sp modelId="{E2DB63F4-37D5-4633-9FC7-345D39B4BF5B}">
      <dsp:nvSpPr>
        <dsp:cNvPr id="0" name=""/>
        <dsp:cNvSpPr/>
      </dsp:nvSpPr>
      <dsp:spPr>
        <a:xfrm rot="5400000">
          <a:off x="5112176" y="514726"/>
          <a:ext cx="967902"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smtClean="0">
              <a:cs typeface="B Lotus" pitchFamily="2" charset="-78"/>
            </a:rPr>
            <a:t>به واحدهای کسب‌وکار بزرگ‌اندازه خدمات می‌رساند.</a:t>
          </a:r>
          <a:endParaRPr lang="en-US" sz="2000" kern="1200" dirty="0">
            <a:cs typeface="B Lotus" pitchFamily="2" charset="-78"/>
          </a:endParaRPr>
        </a:p>
      </dsp:txBody>
      <dsp:txXfrm rot="5400000">
        <a:off x="5112176" y="514726"/>
        <a:ext cx="967902" cy="5266944"/>
      </dsp:txXfrm>
    </dsp:sp>
    <dsp:sp modelId="{4684D6D1-4744-4E62-A145-A9316AD63D78}">
      <dsp:nvSpPr>
        <dsp:cNvPr id="0" name=""/>
        <dsp:cNvSpPr/>
      </dsp:nvSpPr>
      <dsp:spPr>
        <a:xfrm>
          <a:off x="0" y="2543259"/>
          <a:ext cx="2962656" cy="120987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Lotus" pitchFamily="2" charset="-78"/>
            </a:rPr>
            <a:t>بانکداری شرکتی</a:t>
          </a:r>
          <a:endParaRPr lang="en-US" sz="2900" kern="1200" dirty="0">
            <a:cs typeface="B Lotus" pitchFamily="2" charset="-78"/>
          </a:endParaRPr>
        </a:p>
      </dsp:txBody>
      <dsp:txXfrm>
        <a:off x="0" y="2543259"/>
        <a:ext cx="2962656" cy="1209878"/>
      </dsp:txXfrm>
    </dsp:sp>
    <dsp:sp modelId="{708C0D28-A395-4B86-BE2C-8A0B177F3B4A}">
      <dsp:nvSpPr>
        <dsp:cNvPr id="0" name=""/>
        <dsp:cNvSpPr/>
      </dsp:nvSpPr>
      <dsp:spPr>
        <a:xfrm rot="5400000">
          <a:off x="5112176" y="1785098"/>
          <a:ext cx="967902" cy="52669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r" defTabSz="889000" rtl="1">
            <a:lnSpc>
              <a:spcPct val="90000"/>
            </a:lnSpc>
            <a:spcBef>
              <a:spcPct val="0"/>
            </a:spcBef>
            <a:spcAft>
              <a:spcPct val="15000"/>
            </a:spcAft>
            <a:buChar char="••"/>
          </a:pPr>
          <a:r>
            <a:rPr lang="fa-IR" sz="2000" kern="1200" dirty="0" smtClean="0">
              <a:cs typeface="B Lotus" pitchFamily="2" charset="-78"/>
            </a:rPr>
            <a:t>برای افراد و خانواده‌هایی با ارزش ویژۀ بالا مدیریت ثروت انجام می‌دهد.</a:t>
          </a:r>
          <a:endParaRPr lang="en-US" sz="2000" kern="1200" dirty="0">
            <a:cs typeface="B Lotus" pitchFamily="2" charset="-78"/>
          </a:endParaRPr>
        </a:p>
      </dsp:txBody>
      <dsp:txXfrm rot="5400000">
        <a:off x="5112176" y="1785098"/>
        <a:ext cx="967902" cy="5266944"/>
      </dsp:txXfrm>
    </dsp:sp>
    <dsp:sp modelId="{D7267634-4AFD-4BB3-95CF-1325129F06E6}">
      <dsp:nvSpPr>
        <dsp:cNvPr id="0" name=""/>
        <dsp:cNvSpPr/>
      </dsp:nvSpPr>
      <dsp:spPr>
        <a:xfrm>
          <a:off x="0" y="3813631"/>
          <a:ext cx="2962656" cy="1209878"/>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rtl="1">
            <a:lnSpc>
              <a:spcPct val="90000"/>
            </a:lnSpc>
            <a:spcBef>
              <a:spcPct val="0"/>
            </a:spcBef>
            <a:spcAft>
              <a:spcPct val="35000"/>
            </a:spcAft>
          </a:pPr>
          <a:r>
            <a:rPr lang="fa-IR" sz="2900" kern="1200" dirty="0" smtClean="0">
              <a:cs typeface="B Lotus" pitchFamily="2" charset="-78"/>
            </a:rPr>
            <a:t>بانکداری اختصاصی</a:t>
          </a:r>
          <a:endParaRPr lang="en-US" sz="2900" kern="1200" dirty="0">
            <a:cs typeface="B Lotus" pitchFamily="2" charset="-78"/>
          </a:endParaRPr>
        </a:p>
      </dsp:txBody>
      <dsp:txXfrm>
        <a:off x="0" y="3813631"/>
        <a:ext cx="2962656" cy="1209878"/>
      </dsp:txXfrm>
    </dsp:sp>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AF3E4D-EF3C-4082-896B-3E1F1F4E55E1}">
      <dsp:nvSpPr>
        <dsp:cNvPr id="0" name=""/>
        <dsp:cNvSpPr/>
      </dsp:nvSpPr>
      <dsp:spPr>
        <a:xfrm>
          <a:off x="0" y="48005"/>
          <a:ext cx="8183880" cy="4091940"/>
        </a:xfrm>
        <a:prstGeom prst="roundRect">
          <a:avLst>
            <a:gd name="adj" fmla="val 1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0965" tIns="67310" rIns="100965" bIns="67310" numCol="1" spcCol="1270" anchor="ctr" anchorCtr="0">
          <a:noAutofit/>
        </a:bodyPr>
        <a:lstStyle/>
        <a:p>
          <a:pPr lvl="0" algn="ctr" defTabSz="2355850" rtl="1">
            <a:lnSpc>
              <a:spcPct val="90000"/>
            </a:lnSpc>
            <a:spcBef>
              <a:spcPct val="0"/>
            </a:spcBef>
            <a:spcAft>
              <a:spcPct val="35000"/>
            </a:spcAft>
          </a:pPr>
          <a:r>
            <a:rPr lang="fa-IR" sz="5300" kern="1200" dirty="0" smtClean="0">
              <a:latin typeface="Arial Unicode MS" pitchFamily="34" charset="-128"/>
              <a:ea typeface="Arial Unicode MS" pitchFamily="34" charset="-128"/>
              <a:cs typeface="B Titr" pitchFamily="2" charset="-78"/>
            </a:rPr>
            <a:t>شرکت‌های تأمین سرمایه نهادهای مالی‌ای هستند كه معاملات بازار سرمايه را تسهيل می‌كنند.</a:t>
          </a:r>
          <a:endParaRPr lang="fa-IR" sz="5300" kern="1200" dirty="0">
            <a:latin typeface="Arial Unicode MS" pitchFamily="34" charset="-128"/>
            <a:ea typeface="Arial Unicode MS" pitchFamily="34" charset="-128"/>
            <a:cs typeface="B Titr" pitchFamily="2" charset="-78"/>
          </a:endParaRPr>
        </a:p>
      </dsp:txBody>
      <dsp:txXfrm>
        <a:off x="0" y="48005"/>
        <a:ext cx="8183880" cy="4091940"/>
      </dsp:txXfrm>
    </dsp:sp>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89F61C7-B6C5-4E0E-A38D-030A13266D72}">
      <dsp:nvSpPr>
        <dsp:cNvPr id="0" name=""/>
        <dsp:cNvSpPr/>
      </dsp:nvSpPr>
      <dsp:spPr>
        <a:xfrm>
          <a:off x="1683867" y="0"/>
          <a:ext cx="4187952" cy="4187952"/>
        </a:xfrm>
        <a:prstGeom prst="triangl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92427F4-FC57-4723-85EF-16440E800BC8}">
      <dsp:nvSpPr>
        <dsp:cNvPr id="0" name=""/>
        <dsp:cNvSpPr/>
      </dsp:nvSpPr>
      <dsp:spPr>
        <a:xfrm>
          <a:off x="3777843" y="419204"/>
          <a:ext cx="2722168" cy="744343"/>
        </a:xfrm>
        <a:prstGeom prst="round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fa-IR" sz="1300" kern="1200" dirty="0" smtClean="0">
              <a:latin typeface="Arial Unicode MS" pitchFamily="34" charset="-128"/>
              <a:ea typeface="Arial Unicode MS" pitchFamily="34" charset="-128"/>
              <a:cs typeface="Arial Unicode MS" pitchFamily="34" charset="-128"/>
            </a:rPr>
            <a:t>افزایش سرمایه</a:t>
          </a:r>
          <a:endParaRPr lang="fa-IR" sz="1300" kern="1200" dirty="0">
            <a:latin typeface="Arial Unicode MS" pitchFamily="34" charset="-128"/>
            <a:ea typeface="Arial Unicode MS" pitchFamily="34" charset="-128"/>
            <a:cs typeface="Arial Unicode MS" pitchFamily="34" charset="-128"/>
          </a:endParaRPr>
        </a:p>
      </dsp:txBody>
      <dsp:txXfrm>
        <a:off x="3777843" y="419204"/>
        <a:ext cx="2722168" cy="744343"/>
      </dsp:txXfrm>
    </dsp:sp>
    <dsp:sp modelId="{8E46715D-B34D-42E8-B132-E3F9677D7C80}">
      <dsp:nvSpPr>
        <dsp:cNvPr id="0" name=""/>
        <dsp:cNvSpPr/>
      </dsp:nvSpPr>
      <dsp:spPr>
        <a:xfrm>
          <a:off x="3777843" y="1256590"/>
          <a:ext cx="2722168" cy="744343"/>
        </a:xfrm>
        <a:prstGeom prst="round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fa-IR" sz="1300" kern="1200" dirty="0" smtClean="0">
              <a:latin typeface="Arial Unicode MS" pitchFamily="34" charset="-128"/>
              <a:ea typeface="Arial Unicode MS" pitchFamily="34" charset="-128"/>
              <a:cs typeface="Arial Unicode MS" pitchFamily="34" charset="-128"/>
            </a:rPr>
            <a:t>ارایۀ مشاوره در زمینۀ ادغام و تصاحب</a:t>
          </a:r>
          <a:endParaRPr lang="fa-IR" sz="1300" kern="1200" dirty="0">
            <a:latin typeface="Arial Unicode MS" pitchFamily="34" charset="-128"/>
            <a:ea typeface="Arial Unicode MS" pitchFamily="34" charset="-128"/>
            <a:cs typeface="Arial Unicode MS" pitchFamily="34" charset="-128"/>
          </a:endParaRPr>
        </a:p>
      </dsp:txBody>
      <dsp:txXfrm>
        <a:off x="3777843" y="1256590"/>
        <a:ext cx="2722168" cy="744343"/>
      </dsp:txXfrm>
    </dsp:sp>
    <dsp:sp modelId="{0EABFA55-E297-4103-9B5A-97AB5DB89247}">
      <dsp:nvSpPr>
        <dsp:cNvPr id="0" name=""/>
        <dsp:cNvSpPr/>
      </dsp:nvSpPr>
      <dsp:spPr>
        <a:xfrm>
          <a:off x="3777843" y="2093976"/>
          <a:ext cx="2722168" cy="744343"/>
        </a:xfrm>
        <a:prstGeom prst="round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fa-IR" sz="1300" kern="1200" dirty="0" smtClean="0">
              <a:latin typeface="Arial Unicode MS" pitchFamily="34" charset="-128"/>
              <a:ea typeface="Arial Unicode MS" pitchFamily="34" charset="-128"/>
              <a:cs typeface="Arial Unicode MS" pitchFamily="34" charset="-128"/>
            </a:rPr>
            <a:t>مبادرت به فروش و معاملۀ اوراق بهادار</a:t>
          </a:r>
          <a:endParaRPr lang="fa-IR" sz="1300" kern="1200" dirty="0">
            <a:latin typeface="Arial Unicode MS" pitchFamily="34" charset="-128"/>
            <a:ea typeface="Arial Unicode MS" pitchFamily="34" charset="-128"/>
            <a:cs typeface="Arial Unicode MS" pitchFamily="34" charset="-128"/>
          </a:endParaRPr>
        </a:p>
      </dsp:txBody>
      <dsp:txXfrm>
        <a:off x="3777843" y="2093976"/>
        <a:ext cx="2722168" cy="744343"/>
      </dsp:txXfrm>
    </dsp:sp>
    <dsp:sp modelId="{CDB8B8E0-7B2B-406D-90BF-25AB6078A9EE}">
      <dsp:nvSpPr>
        <dsp:cNvPr id="0" name=""/>
        <dsp:cNvSpPr/>
      </dsp:nvSpPr>
      <dsp:spPr>
        <a:xfrm>
          <a:off x="3777843" y="2931361"/>
          <a:ext cx="2722168" cy="744343"/>
        </a:xfrm>
        <a:prstGeom prst="round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9530" tIns="49530" rIns="49530" bIns="49530" numCol="1" spcCol="1270" anchor="ctr" anchorCtr="0">
          <a:noAutofit/>
        </a:bodyPr>
        <a:lstStyle/>
        <a:p>
          <a:pPr lvl="0" algn="ctr" defTabSz="577850" rtl="1">
            <a:lnSpc>
              <a:spcPct val="90000"/>
            </a:lnSpc>
            <a:spcBef>
              <a:spcPct val="0"/>
            </a:spcBef>
            <a:spcAft>
              <a:spcPct val="35000"/>
            </a:spcAft>
          </a:pPr>
          <a:r>
            <a:rPr lang="fa-IR" sz="1300" kern="1200" dirty="0" smtClean="0">
              <a:latin typeface="Arial Unicode MS" pitchFamily="34" charset="-128"/>
              <a:ea typeface="Arial Unicode MS" pitchFamily="34" charset="-128"/>
              <a:cs typeface="Arial Unicode MS" pitchFamily="34" charset="-128"/>
            </a:rPr>
            <a:t>ارایۀ خدمات </a:t>
          </a:r>
          <a:r>
            <a:rPr lang="fa-IR" sz="1300" kern="1200" dirty="0" smtClean="0"/>
            <a:t>مشاوره‌ای</a:t>
          </a:r>
          <a:r>
            <a:rPr lang="fa-IR" sz="1300" kern="1200" dirty="0" smtClean="0">
              <a:latin typeface="Arial Unicode MS" pitchFamily="34" charset="-128"/>
              <a:ea typeface="Arial Unicode MS" pitchFamily="34" charset="-128"/>
              <a:cs typeface="Arial Unicode MS" pitchFamily="34" charset="-128"/>
            </a:rPr>
            <a:t> عمومی</a:t>
          </a:r>
          <a:endParaRPr lang="fa-IR" sz="1300" kern="1200" dirty="0">
            <a:latin typeface="Arial Unicode MS" pitchFamily="34" charset="-128"/>
            <a:ea typeface="Arial Unicode MS" pitchFamily="34" charset="-128"/>
            <a:cs typeface="Arial Unicode MS" pitchFamily="34" charset="-128"/>
          </a:endParaRPr>
        </a:p>
      </dsp:txBody>
      <dsp:txXfrm>
        <a:off x="3777843" y="2931361"/>
        <a:ext cx="2722168" cy="744343"/>
      </dsp:txXfrm>
    </dsp:sp>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55563B7-0F48-4668-B26A-FA4E4F67FE5B}">
      <dsp:nvSpPr>
        <dsp:cNvPr id="0" name=""/>
        <dsp:cNvSpPr/>
      </dsp:nvSpPr>
      <dsp:spPr>
        <a:xfrm>
          <a:off x="0" y="45941"/>
          <a:ext cx="8183880" cy="959217"/>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latin typeface="Arial Unicode MS" pitchFamily="34" charset="-128"/>
              <a:ea typeface="Arial Unicode MS" pitchFamily="34" charset="-128"/>
              <a:cs typeface="Arial Unicode MS" pitchFamily="34" charset="-128"/>
            </a:rPr>
            <a:t>عرضۀ عمومی</a:t>
          </a:r>
          <a:endParaRPr lang="fa-IR" sz="3000" kern="1200" dirty="0">
            <a:latin typeface="Arial Unicode MS" pitchFamily="34" charset="-128"/>
            <a:ea typeface="Arial Unicode MS" pitchFamily="34" charset="-128"/>
            <a:cs typeface="Arial Unicode MS" pitchFamily="34" charset="-128"/>
          </a:endParaRPr>
        </a:p>
      </dsp:txBody>
      <dsp:txXfrm>
        <a:off x="0" y="45941"/>
        <a:ext cx="8183880" cy="959217"/>
      </dsp:txXfrm>
    </dsp:sp>
    <dsp:sp modelId="{5D70A596-B69A-41A0-ACB3-A41D2739AC88}">
      <dsp:nvSpPr>
        <dsp:cNvPr id="0" name=""/>
        <dsp:cNvSpPr/>
      </dsp:nvSpPr>
      <dsp:spPr>
        <a:xfrm>
          <a:off x="0" y="1091558"/>
          <a:ext cx="8183880" cy="959217"/>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latin typeface="Arial Unicode MS" pitchFamily="34" charset="-128"/>
              <a:ea typeface="Arial Unicode MS" pitchFamily="34" charset="-128"/>
              <a:cs typeface="Arial Unicode MS" pitchFamily="34" charset="-128"/>
            </a:rPr>
            <a:t>عرضۀ خصوصی به سرمایه‌گذاران نهادی</a:t>
          </a:r>
          <a:endParaRPr lang="fa-IR" sz="3000" kern="1200" dirty="0">
            <a:latin typeface="Arial Unicode MS" pitchFamily="34" charset="-128"/>
            <a:ea typeface="Arial Unicode MS" pitchFamily="34" charset="-128"/>
            <a:cs typeface="Arial Unicode MS" pitchFamily="34" charset="-128"/>
          </a:endParaRPr>
        </a:p>
      </dsp:txBody>
      <dsp:txXfrm>
        <a:off x="0" y="1091558"/>
        <a:ext cx="8183880" cy="959217"/>
      </dsp:txXfrm>
    </dsp:sp>
    <dsp:sp modelId="{779A5EB7-2F22-4D41-9B89-5C46DC616660}">
      <dsp:nvSpPr>
        <dsp:cNvPr id="0" name=""/>
        <dsp:cNvSpPr/>
      </dsp:nvSpPr>
      <dsp:spPr>
        <a:xfrm>
          <a:off x="0" y="2137175"/>
          <a:ext cx="8183880" cy="959217"/>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latin typeface="Arial Unicode MS" pitchFamily="34" charset="-128"/>
              <a:ea typeface="Arial Unicode MS" pitchFamily="34" charset="-128"/>
              <a:cs typeface="Arial Unicode MS" pitchFamily="34" charset="-128"/>
            </a:rPr>
            <a:t>عرضۀ خصوصی به سرمایه‌گذاران انفرادی</a:t>
          </a:r>
          <a:endParaRPr lang="fa-IR" sz="3000" kern="1200" dirty="0">
            <a:latin typeface="Arial Unicode MS" pitchFamily="34" charset="-128"/>
            <a:ea typeface="Arial Unicode MS" pitchFamily="34" charset="-128"/>
            <a:cs typeface="Arial Unicode MS" pitchFamily="34" charset="-128"/>
          </a:endParaRPr>
        </a:p>
      </dsp:txBody>
      <dsp:txXfrm>
        <a:off x="0" y="2137175"/>
        <a:ext cx="8183880" cy="959217"/>
      </dsp:txXfrm>
    </dsp:sp>
    <dsp:sp modelId="{2C38C552-FEBC-4BAA-8609-D9DF37B9D32E}">
      <dsp:nvSpPr>
        <dsp:cNvPr id="0" name=""/>
        <dsp:cNvSpPr/>
      </dsp:nvSpPr>
      <dsp:spPr>
        <a:xfrm>
          <a:off x="0" y="3182793"/>
          <a:ext cx="8183880" cy="959217"/>
        </a:xfrm>
        <a:prstGeom prst="round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fa-IR" sz="3000" kern="1200" dirty="0" smtClean="0">
              <a:latin typeface="Arial Unicode MS" pitchFamily="34" charset="-128"/>
              <a:ea typeface="Arial Unicode MS" pitchFamily="34" charset="-128"/>
              <a:cs typeface="Arial Unicode MS" pitchFamily="34" charset="-128"/>
            </a:rPr>
            <a:t>صندوق‌های سرمایه‌گذاری ویژه</a:t>
          </a:r>
          <a:endParaRPr lang="en-US" sz="3000" kern="1200" dirty="0">
            <a:latin typeface="Arial Unicode MS" pitchFamily="34" charset="-128"/>
            <a:ea typeface="Arial Unicode MS" pitchFamily="34" charset="-128"/>
            <a:cs typeface="Arial Unicode MS" pitchFamily="34" charset="-128"/>
          </a:endParaRPr>
        </a:p>
      </dsp:txBody>
      <dsp:txXfrm>
        <a:off x="0" y="3182793"/>
        <a:ext cx="8183880" cy="959217"/>
      </dsp:txXfrm>
    </dsp:sp>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D6810CD-58A2-472D-9E16-E402875D8E26}">
      <dsp:nvSpPr>
        <dsp:cNvPr id="0" name=""/>
        <dsp:cNvSpPr/>
      </dsp:nvSpPr>
      <dsp:spPr>
        <a:xfrm rot="16200000">
          <a:off x="-794265" y="795264"/>
          <a:ext cx="4187952" cy="2597422"/>
        </a:xfrm>
        <a:prstGeom prst="flowChartManualOperation">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2250" tIns="0" rIns="224767" bIns="0" numCol="1" spcCol="1270" anchor="ctr" anchorCtr="0">
          <a:noAutofit/>
        </a:bodyPr>
        <a:lstStyle/>
        <a:p>
          <a:pPr lvl="0" algn="ctr" defTabSz="1555750" rtl="1">
            <a:lnSpc>
              <a:spcPct val="90000"/>
            </a:lnSpc>
            <a:spcBef>
              <a:spcPct val="0"/>
            </a:spcBef>
            <a:spcAft>
              <a:spcPct val="35000"/>
            </a:spcAft>
          </a:pPr>
          <a:r>
            <a:rPr lang="fa-IR" sz="3500" kern="1200" dirty="0" smtClean="0">
              <a:latin typeface="Arial Unicode MS" pitchFamily="34" charset="-128"/>
              <a:ea typeface="Arial Unicode MS" pitchFamily="34" charset="-128"/>
              <a:cs typeface="B Elm" pitchFamily="2" charset="-78"/>
            </a:rPr>
            <a:t>بازارسازی و بازارگردانی سهام</a:t>
          </a:r>
          <a:endParaRPr lang="fa-IR" sz="3500" kern="1200" dirty="0">
            <a:latin typeface="Arial Unicode MS" pitchFamily="34" charset="-128"/>
            <a:ea typeface="Arial Unicode MS" pitchFamily="34" charset="-128"/>
            <a:cs typeface="B Elm" pitchFamily="2" charset="-78"/>
          </a:endParaRPr>
        </a:p>
      </dsp:txBody>
      <dsp:txXfrm rot="16200000">
        <a:off x="-794265" y="795264"/>
        <a:ext cx="4187952" cy="2597422"/>
      </dsp:txXfrm>
    </dsp:sp>
    <dsp:sp modelId="{609250F6-CECF-4B3D-9778-8C60513D62EC}">
      <dsp:nvSpPr>
        <dsp:cNvPr id="0" name=""/>
        <dsp:cNvSpPr/>
      </dsp:nvSpPr>
      <dsp:spPr>
        <a:xfrm rot="16200000">
          <a:off x="1997963" y="795264"/>
          <a:ext cx="4187952" cy="2597422"/>
        </a:xfrm>
        <a:prstGeom prst="flowChartManualOperation">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2250" tIns="0" rIns="224767" bIns="0" numCol="1" spcCol="1270" anchor="ctr" anchorCtr="0">
          <a:noAutofit/>
        </a:bodyPr>
        <a:lstStyle/>
        <a:p>
          <a:pPr lvl="0" algn="ctr" defTabSz="1555750" rtl="1">
            <a:lnSpc>
              <a:spcPct val="90000"/>
            </a:lnSpc>
            <a:spcBef>
              <a:spcPct val="0"/>
            </a:spcBef>
            <a:spcAft>
              <a:spcPct val="35000"/>
            </a:spcAft>
          </a:pPr>
          <a:r>
            <a:rPr lang="fa-IR" sz="3500" kern="1200" dirty="0" smtClean="0">
              <a:latin typeface="Arial Unicode MS" pitchFamily="34" charset="-128"/>
              <a:ea typeface="Arial Unicode MS" pitchFamily="34" charset="-128"/>
              <a:cs typeface="B Elm" pitchFamily="2" charset="-78"/>
            </a:rPr>
            <a:t>عرضۀ عمومی اولیۀ سهام</a:t>
          </a:r>
          <a:endParaRPr lang="fa-IR" sz="3500" kern="1200" dirty="0">
            <a:latin typeface="Arial Unicode MS" pitchFamily="34" charset="-128"/>
            <a:ea typeface="Arial Unicode MS" pitchFamily="34" charset="-128"/>
            <a:cs typeface="B Elm" pitchFamily="2" charset="-78"/>
          </a:endParaRPr>
        </a:p>
      </dsp:txBody>
      <dsp:txXfrm rot="16200000">
        <a:off x="1997963" y="795264"/>
        <a:ext cx="4187952" cy="2597422"/>
      </dsp:txXfrm>
    </dsp:sp>
    <dsp:sp modelId="{19EC84DF-28EF-4A17-9A02-5A95D42FD3A8}">
      <dsp:nvSpPr>
        <dsp:cNvPr id="0" name=""/>
        <dsp:cNvSpPr/>
      </dsp:nvSpPr>
      <dsp:spPr>
        <a:xfrm rot="16200000">
          <a:off x="4790193" y="795264"/>
          <a:ext cx="4187952" cy="2597422"/>
        </a:xfrm>
        <a:prstGeom prst="flowChartManualOperation">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22250" tIns="0" rIns="224767" bIns="0" numCol="1" spcCol="1270" anchor="ctr" anchorCtr="0">
          <a:noAutofit/>
        </a:bodyPr>
        <a:lstStyle/>
        <a:p>
          <a:pPr lvl="0" algn="ctr" defTabSz="1555750" rtl="1">
            <a:lnSpc>
              <a:spcPct val="90000"/>
            </a:lnSpc>
            <a:spcBef>
              <a:spcPct val="0"/>
            </a:spcBef>
            <a:spcAft>
              <a:spcPct val="35000"/>
            </a:spcAft>
          </a:pPr>
          <a:r>
            <a:rPr lang="fa-IR" sz="3500" kern="1200" dirty="0" smtClean="0">
              <a:latin typeface="Arial Unicode MS" pitchFamily="34" charset="-128"/>
              <a:ea typeface="Arial Unicode MS" pitchFamily="34" charset="-128"/>
              <a:cs typeface="B Elm" pitchFamily="2" charset="-78"/>
            </a:rPr>
            <a:t>سهام شرکت‌های بورسی</a:t>
          </a:r>
          <a:endParaRPr lang="en-US" sz="3500" kern="1200" dirty="0">
            <a:latin typeface="Arial Unicode MS" pitchFamily="34" charset="-128"/>
            <a:ea typeface="Arial Unicode MS" pitchFamily="34" charset="-128"/>
            <a:cs typeface="B Elm" pitchFamily="2" charset="-78"/>
          </a:endParaRPr>
        </a:p>
      </dsp:txBody>
      <dsp:txXfrm rot="16200000">
        <a:off x="4790193" y="795264"/>
        <a:ext cx="4187952" cy="2597422"/>
      </dsp:txXfrm>
    </dsp:sp>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C7E28B-C980-4DF7-9C28-A47F63E0873C}">
      <dsp:nvSpPr>
        <dsp:cNvPr id="0" name=""/>
        <dsp:cNvSpPr/>
      </dsp:nvSpPr>
      <dsp:spPr>
        <a:xfrm>
          <a:off x="0" y="843872"/>
          <a:ext cx="8229600" cy="8316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E8BE28B-4189-4844-8CFB-2661A2ADD080}">
      <dsp:nvSpPr>
        <dsp:cNvPr id="0" name=""/>
        <dsp:cNvSpPr/>
      </dsp:nvSpPr>
      <dsp:spPr>
        <a:xfrm>
          <a:off x="411480" y="356792"/>
          <a:ext cx="5760720" cy="9741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عمل در چارچوب قوانین و مقررات</a:t>
          </a:r>
          <a:endParaRPr lang="en-US" sz="3300" kern="1200" dirty="0">
            <a:cs typeface="B Zar" pitchFamily="2" charset="-78"/>
          </a:endParaRPr>
        </a:p>
      </dsp:txBody>
      <dsp:txXfrm>
        <a:off x="411480" y="356792"/>
        <a:ext cx="5760720" cy="974160"/>
      </dsp:txXfrm>
    </dsp:sp>
    <dsp:sp modelId="{4BA63900-5493-422E-96D9-978F05ACD9E1}">
      <dsp:nvSpPr>
        <dsp:cNvPr id="0" name=""/>
        <dsp:cNvSpPr/>
      </dsp:nvSpPr>
      <dsp:spPr>
        <a:xfrm>
          <a:off x="0" y="2340752"/>
          <a:ext cx="8229600" cy="8316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B9B2A1E-E2EC-4644-80AA-5FF700706AA5}">
      <dsp:nvSpPr>
        <dsp:cNvPr id="0" name=""/>
        <dsp:cNvSpPr/>
      </dsp:nvSpPr>
      <dsp:spPr>
        <a:xfrm>
          <a:off x="411480" y="1853672"/>
          <a:ext cx="5760720" cy="9741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محافظه‌کاری در تنظیم قراردادها</a:t>
          </a:r>
          <a:endParaRPr lang="en-US" sz="3300" kern="1200" dirty="0">
            <a:cs typeface="B Zar" pitchFamily="2" charset="-78"/>
          </a:endParaRPr>
        </a:p>
      </dsp:txBody>
      <dsp:txXfrm>
        <a:off x="411480" y="1853672"/>
        <a:ext cx="5760720" cy="974160"/>
      </dsp:txXfrm>
    </dsp:sp>
    <dsp:sp modelId="{32E456C2-CDB6-429A-9051-5A80A71BFFC7}">
      <dsp:nvSpPr>
        <dsp:cNvPr id="0" name=""/>
        <dsp:cNvSpPr/>
      </dsp:nvSpPr>
      <dsp:spPr>
        <a:xfrm>
          <a:off x="0" y="3837632"/>
          <a:ext cx="8229600" cy="831600"/>
        </a:xfrm>
        <a:prstGeom prst="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4F58609-4408-4EAF-A139-DF6A33FF011E}">
      <dsp:nvSpPr>
        <dsp:cNvPr id="0" name=""/>
        <dsp:cNvSpPr/>
      </dsp:nvSpPr>
      <dsp:spPr>
        <a:xfrm>
          <a:off x="411480" y="3350552"/>
          <a:ext cx="5760720" cy="974160"/>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ctr" defTabSz="1466850" rtl="1">
            <a:lnSpc>
              <a:spcPct val="90000"/>
            </a:lnSpc>
            <a:spcBef>
              <a:spcPct val="0"/>
            </a:spcBef>
            <a:spcAft>
              <a:spcPct val="35000"/>
            </a:spcAft>
          </a:pPr>
          <a:r>
            <a:rPr lang="fa-IR" sz="3300" kern="1200" dirty="0" smtClean="0">
              <a:cs typeface="B Zar" pitchFamily="2" charset="-78"/>
            </a:rPr>
            <a:t>حساسیت بر سازوکارهای کنترلی پرداخت</a:t>
          </a:r>
          <a:endParaRPr lang="en-US" sz="3300" kern="1200" dirty="0">
            <a:cs typeface="B Zar" pitchFamily="2" charset="-78"/>
          </a:endParaRPr>
        </a:p>
      </dsp:txBody>
      <dsp:txXfrm>
        <a:off x="411480" y="3350552"/>
        <a:ext cx="5760720" cy="974160"/>
      </dsp:txXfrm>
    </dsp:sp>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0474779-2158-4E55-A988-0B51095D1B68}">
      <dsp:nvSpPr>
        <dsp:cNvPr id="0" name=""/>
        <dsp:cNvSpPr/>
      </dsp:nvSpPr>
      <dsp:spPr>
        <a:xfrm>
          <a:off x="6349" y="283"/>
          <a:ext cx="8216901" cy="2402577"/>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2880" tIns="182880" rIns="182880" bIns="182880" numCol="1" spcCol="1270" anchor="ctr" anchorCtr="0">
          <a:noAutofit/>
        </a:bodyPr>
        <a:lstStyle/>
        <a:p>
          <a:pPr lvl="0" algn="ctr" defTabSz="2133600" rtl="1">
            <a:lnSpc>
              <a:spcPct val="90000"/>
            </a:lnSpc>
            <a:spcBef>
              <a:spcPct val="0"/>
            </a:spcBef>
            <a:spcAft>
              <a:spcPct val="35000"/>
            </a:spcAft>
          </a:pPr>
          <a:r>
            <a:rPr lang="fa-IR" sz="4800" kern="1200" dirty="0" smtClean="0">
              <a:cs typeface="B Zar" pitchFamily="2" charset="-78"/>
            </a:rPr>
            <a:t>خرید از طریق شرکت‌های تابعۀ خارجی یا طرف‌های خارجی همکار</a:t>
          </a:r>
          <a:endParaRPr lang="en-US" sz="4800" kern="1200" dirty="0">
            <a:cs typeface="B Zar" pitchFamily="2" charset="-78"/>
          </a:endParaRPr>
        </a:p>
      </dsp:txBody>
      <dsp:txXfrm>
        <a:off x="6349" y="283"/>
        <a:ext cx="8216901" cy="2402577"/>
      </dsp:txXfrm>
    </dsp:sp>
    <dsp:sp modelId="{6523E9CB-64CC-4D1C-9286-267266A5F7E7}">
      <dsp:nvSpPr>
        <dsp:cNvPr id="0" name=""/>
        <dsp:cNvSpPr/>
      </dsp:nvSpPr>
      <dsp:spPr>
        <a:xfrm>
          <a:off x="6349" y="2623163"/>
          <a:ext cx="1095002" cy="2402577"/>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cs typeface="B Zar" pitchFamily="2" charset="-78"/>
            </a:rPr>
            <a:t>سایر کشورها</a:t>
          </a:r>
          <a:endParaRPr lang="en-US" sz="2700" kern="1200" dirty="0">
            <a:cs typeface="B Zar" pitchFamily="2" charset="-78"/>
          </a:endParaRPr>
        </a:p>
      </dsp:txBody>
      <dsp:txXfrm>
        <a:off x="6349" y="2623163"/>
        <a:ext cx="1095002" cy="2402577"/>
      </dsp:txXfrm>
    </dsp:sp>
    <dsp:sp modelId="{AA7E1359-4E03-4164-8B9B-82E4BFAC5999}">
      <dsp:nvSpPr>
        <dsp:cNvPr id="0" name=""/>
        <dsp:cNvSpPr/>
      </dsp:nvSpPr>
      <dsp:spPr>
        <a:xfrm>
          <a:off x="1193332" y="2623163"/>
          <a:ext cx="1095002" cy="2402577"/>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cs typeface="B Zar" pitchFamily="2" charset="-78"/>
            </a:rPr>
            <a:t>ترکیه</a:t>
          </a:r>
          <a:endParaRPr lang="en-US" sz="2700" kern="1200" dirty="0">
            <a:cs typeface="B Zar" pitchFamily="2" charset="-78"/>
          </a:endParaRPr>
        </a:p>
      </dsp:txBody>
      <dsp:txXfrm>
        <a:off x="1193332" y="2623163"/>
        <a:ext cx="1095002" cy="2402577"/>
      </dsp:txXfrm>
    </dsp:sp>
    <dsp:sp modelId="{3BA51703-E2B5-43E0-8767-CE50500D8C05}">
      <dsp:nvSpPr>
        <dsp:cNvPr id="0" name=""/>
        <dsp:cNvSpPr/>
      </dsp:nvSpPr>
      <dsp:spPr>
        <a:xfrm>
          <a:off x="2380315" y="2623163"/>
          <a:ext cx="1095002" cy="2402577"/>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cs typeface="B Zar" pitchFamily="2" charset="-78"/>
            </a:rPr>
            <a:t>مالزی</a:t>
          </a:r>
          <a:endParaRPr lang="en-US" sz="2700" kern="1200" dirty="0">
            <a:cs typeface="B Zar" pitchFamily="2" charset="-78"/>
          </a:endParaRPr>
        </a:p>
      </dsp:txBody>
      <dsp:txXfrm>
        <a:off x="2380315" y="2623163"/>
        <a:ext cx="1095002" cy="2402577"/>
      </dsp:txXfrm>
    </dsp:sp>
    <dsp:sp modelId="{A914A383-55A2-4DB8-AA98-7C2F3DA6C4EC}">
      <dsp:nvSpPr>
        <dsp:cNvPr id="0" name=""/>
        <dsp:cNvSpPr/>
      </dsp:nvSpPr>
      <dsp:spPr>
        <a:xfrm>
          <a:off x="3567298" y="2623163"/>
          <a:ext cx="1095002" cy="2402577"/>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rtl="1">
            <a:lnSpc>
              <a:spcPct val="90000"/>
            </a:lnSpc>
            <a:spcBef>
              <a:spcPct val="0"/>
            </a:spcBef>
            <a:spcAft>
              <a:spcPct val="35000"/>
            </a:spcAft>
          </a:pPr>
          <a:r>
            <a:rPr lang="fa-IR" sz="2700" kern="1200" dirty="0" smtClean="0">
              <a:cs typeface="B Zar" pitchFamily="2" charset="-78"/>
            </a:rPr>
            <a:t>امارات</a:t>
          </a:r>
          <a:endParaRPr lang="en-US" sz="2700" kern="1200" dirty="0">
            <a:cs typeface="B Zar" pitchFamily="2" charset="-78"/>
          </a:endParaRPr>
        </a:p>
      </dsp:txBody>
      <dsp:txXfrm>
        <a:off x="3567298" y="2623163"/>
        <a:ext cx="1095002" cy="2402577"/>
      </dsp:txXfrm>
    </dsp:sp>
    <dsp:sp modelId="{95480F24-F321-47EA-9C1E-8A740D4EEA59}">
      <dsp:nvSpPr>
        <dsp:cNvPr id="0" name=""/>
        <dsp:cNvSpPr/>
      </dsp:nvSpPr>
      <dsp:spPr>
        <a:xfrm>
          <a:off x="4754281" y="2623163"/>
          <a:ext cx="1095002" cy="2402577"/>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a-IR" sz="2700" kern="1200" dirty="0" smtClean="0">
              <a:cs typeface="B Zar" pitchFamily="2" charset="-78"/>
            </a:rPr>
            <a:t>روسیه</a:t>
          </a:r>
          <a:endParaRPr lang="en-US" sz="2700" kern="1200" dirty="0">
            <a:cs typeface="B Zar" pitchFamily="2" charset="-78"/>
          </a:endParaRPr>
        </a:p>
      </dsp:txBody>
      <dsp:txXfrm>
        <a:off x="4754281" y="2623163"/>
        <a:ext cx="1095002" cy="2402577"/>
      </dsp:txXfrm>
    </dsp:sp>
    <dsp:sp modelId="{A48EFA78-18B4-47A7-9A0E-FC364961F2CA}">
      <dsp:nvSpPr>
        <dsp:cNvPr id="0" name=""/>
        <dsp:cNvSpPr/>
      </dsp:nvSpPr>
      <dsp:spPr>
        <a:xfrm>
          <a:off x="5941264" y="2623163"/>
          <a:ext cx="1095002" cy="2402577"/>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a-IR" sz="2700" kern="1200" dirty="0" smtClean="0">
              <a:cs typeface="B Zar" pitchFamily="2" charset="-78"/>
            </a:rPr>
            <a:t>هند</a:t>
          </a:r>
          <a:endParaRPr lang="en-US" sz="2700" kern="1200" dirty="0">
            <a:cs typeface="B Zar" pitchFamily="2" charset="-78"/>
          </a:endParaRPr>
        </a:p>
      </dsp:txBody>
      <dsp:txXfrm>
        <a:off x="5941264" y="2623163"/>
        <a:ext cx="1095002" cy="2402577"/>
      </dsp:txXfrm>
    </dsp:sp>
    <dsp:sp modelId="{519C5E0F-BA5A-4D2C-9441-E968F6B5B4E9}">
      <dsp:nvSpPr>
        <dsp:cNvPr id="0" name=""/>
        <dsp:cNvSpPr/>
      </dsp:nvSpPr>
      <dsp:spPr>
        <a:xfrm>
          <a:off x="7128248" y="2623163"/>
          <a:ext cx="1095002" cy="2402577"/>
        </a:xfrm>
        <a:prstGeom prst="roundRect">
          <a:avLst>
            <a:gd name="adj" fmla="val 1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a-IR" sz="2700" kern="1200" dirty="0" smtClean="0">
              <a:cs typeface="B Zar" pitchFamily="2" charset="-78"/>
            </a:rPr>
            <a:t>چین</a:t>
          </a:r>
          <a:endParaRPr lang="en-US" sz="2700" kern="1200" dirty="0">
            <a:cs typeface="B Zar" pitchFamily="2" charset="-78"/>
          </a:endParaRPr>
        </a:p>
      </dsp:txBody>
      <dsp:txXfrm>
        <a:off x="7128248" y="2623163"/>
        <a:ext cx="1095002" cy="2402577"/>
      </dsp:txXfrm>
    </dsp:sp>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D32658B-4370-452F-BBD3-7806C447A544}">
      <dsp:nvSpPr>
        <dsp:cNvPr id="0" name=""/>
        <dsp:cNvSpPr/>
      </dsp:nvSpPr>
      <dsp:spPr>
        <a:xfrm>
          <a:off x="0" y="62430"/>
          <a:ext cx="6830568" cy="17141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137160" numCol="1" spcCol="1270" anchor="t" anchorCtr="0">
          <a:noAutofit/>
        </a:bodyPr>
        <a:lstStyle/>
        <a:p>
          <a:pPr lvl="0" algn="ctr" defTabSz="1600200" rtl="1">
            <a:lnSpc>
              <a:spcPct val="90000"/>
            </a:lnSpc>
            <a:spcBef>
              <a:spcPct val="0"/>
            </a:spcBef>
            <a:spcAft>
              <a:spcPct val="35000"/>
            </a:spcAft>
          </a:pPr>
          <a:r>
            <a:rPr lang="fa-IR" sz="3600" kern="1200" dirty="0" smtClean="0">
              <a:cs typeface="B Titr" pitchFamily="2" charset="-78"/>
            </a:rPr>
            <a:t>ایجاد واسطه</a:t>
          </a:r>
          <a:endParaRPr lang="en-US" sz="3600" kern="1200" dirty="0">
            <a:cs typeface="B Titr" pitchFamily="2" charset="-78"/>
          </a:endParaRPr>
        </a:p>
      </dsp:txBody>
      <dsp:txXfrm>
        <a:off x="0" y="62430"/>
        <a:ext cx="6830568" cy="1142764"/>
      </dsp:txXfrm>
    </dsp:sp>
    <dsp:sp modelId="{B0BFCA22-7B98-4C1C-9428-0EA076DB9299}">
      <dsp:nvSpPr>
        <dsp:cNvPr id="0" name=""/>
        <dsp:cNvSpPr/>
      </dsp:nvSpPr>
      <dsp:spPr>
        <a:xfrm>
          <a:off x="1399032" y="1205194"/>
          <a:ext cx="6830568" cy="37584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56032" tIns="256032" rIns="256032" bIns="256032" numCol="1" spcCol="1270" anchor="t" anchorCtr="0">
          <a:noAutofit/>
        </a:bodyPr>
        <a:lstStyle/>
        <a:p>
          <a:pPr marL="285750" lvl="1" indent="-285750" algn="r" defTabSz="1600200" rtl="1">
            <a:lnSpc>
              <a:spcPct val="90000"/>
            </a:lnSpc>
            <a:spcBef>
              <a:spcPct val="0"/>
            </a:spcBef>
            <a:spcAft>
              <a:spcPct val="15000"/>
            </a:spcAft>
            <a:buChar char="••"/>
          </a:pPr>
          <a:r>
            <a:rPr lang="fa-IR" sz="3600" kern="1200" dirty="0" smtClean="0">
              <a:cs typeface="B Zar" pitchFamily="2" charset="-78"/>
            </a:rPr>
            <a:t>تأسیس شرکت واسط</a:t>
          </a:r>
          <a:endParaRPr lang="en-US" sz="3600" kern="1200" dirty="0">
            <a:cs typeface="B Zar" pitchFamily="2" charset="-78"/>
          </a:endParaRPr>
        </a:p>
        <a:p>
          <a:pPr marL="285750" lvl="1" indent="-285750" algn="r" defTabSz="1600200" rtl="1">
            <a:lnSpc>
              <a:spcPct val="90000"/>
            </a:lnSpc>
            <a:spcBef>
              <a:spcPct val="0"/>
            </a:spcBef>
            <a:spcAft>
              <a:spcPct val="15000"/>
            </a:spcAft>
            <a:buChar char="••"/>
          </a:pPr>
          <a:r>
            <a:rPr lang="fa-IR" sz="3600" kern="1200" dirty="0" smtClean="0">
              <a:cs typeface="B Zar" pitchFamily="2" charset="-78"/>
            </a:rPr>
            <a:t>مذاکره با طرف‌های خارجی به‌نام شرکت واسط</a:t>
          </a:r>
          <a:endParaRPr lang="en-US" sz="3600" kern="1200" dirty="0">
            <a:cs typeface="B Zar" pitchFamily="2" charset="-78"/>
          </a:endParaRPr>
        </a:p>
        <a:p>
          <a:pPr marL="285750" lvl="1" indent="-285750" algn="r" defTabSz="1600200" rtl="1">
            <a:lnSpc>
              <a:spcPct val="90000"/>
            </a:lnSpc>
            <a:spcBef>
              <a:spcPct val="0"/>
            </a:spcBef>
            <a:spcAft>
              <a:spcPct val="15000"/>
            </a:spcAft>
            <a:buChar char="••"/>
          </a:pPr>
          <a:r>
            <a:rPr lang="fa-IR" sz="3600" kern="1200" dirty="0" smtClean="0">
              <a:cs typeface="B Zar" pitchFamily="2" charset="-78"/>
            </a:rPr>
            <a:t>طراحی سازوکار همکاری</a:t>
          </a:r>
          <a:endParaRPr lang="en-US" sz="3600" kern="1200" dirty="0">
            <a:cs typeface="B Zar" pitchFamily="2" charset="-78"/>
          </a:endParaRPr>
        </a:p>
      </dsp:txBody>
      <dsp:txXfrm>
        <a:off x="1399032" y="1205194"/>
        <a:ext cx="6830568" cy="3758400"/>
      </dsp:txXfrm>
    </dsp:sp>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695862-E827-4EA3-B5AD-99D9BE6F0E97}">
      <dsp:nvSpPr>
        <dsp:cNvPr id="0" name=""/>
        <dsp:cNvSpPr/>
      </dsp:nvSpPr>
      <dsp:spPr>
        <a:xfrm>
          <a:off x="1884610" y="4049"/>
          <a:ext cx="4460378" cy="223018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155" tIns="64770" rIns="97155" bIns="64770" numCol="1" spcCol="1270" anchor="ctr" anchorCtr="0">
          <a:noAutofit/>
        </a:bodyPr>
        <a:lstStyle/>
        <a:p>
          <a:pPr lvl="0" algn="ctr" defTabSz="2266950" rtl="1">
            <a:lnSpc>
              <a:spcPct val="90000"/>
            </a:lnSpc>
            <a:spcBef>
              <a:spcPct val="0"/>
            </a:spcBef>
            <a:spcAft>
              <a:spcPct val="35000"/>
            </a:spcAft>
          </a:pPr>
          <a:r>
            <a:rPr lang="fa-IR" sz="5100" kern="1200" dirty="0" smtClean="0">
              <a:cs typeface="B Zar" pitchFamily="2" charset="-78"/>
            </a:rPr>
            <a:t>روش بدیل شرکت واسط</a:t>
          </a:r>
          <a:endParaRPr lang="en-US" sz="5100" kern="1200" dirty="0">
            <a:cs typeface="B Zar" pitchFamily="2" charset="-78"/>
          </a:endParaRPr>
        </a:p>
      </dsp:txBody>
      <dsp:txXfrm>
        <a:off x="1884610" y="4049"/>
        <a:ext cx="4460378" cy="2230189"/>
      </dsp:txXfrm>
    </dsp:sp>
    <dsp:sp modelId="{1B083232-7B7D-4A5C-AA11-2ECE30255E79}">
      <dsp:nvSpPr>
        <dsp:cNvPr id="0" name=""/>
        <dsp:cNvSpPr/>
      </dsp:nvSpPr>
      <dsp:spPr>
        <a:xfrm>
          <a:off x="2330648" y="2234238"/>
          <a:ext cx="446037" cy="1672642"/>
        </a:xfrm>
        <a:custGeom>
          <a:avLst/>
          <a:gdLst/>
          <a:ahLst/>
          <a:cxnLst/>
          <a:rect l="0" t="0" r="0" b="0"/>
          <a:pathLst>
            <a:path>
              <a:moveTo>
                <a:pt x="0" y="0"/>
              </a:moveTo>
              <a:lnTo>
                <a:pt x="0" y="1672642"/>
              </a:lnTo>
              <a:lnTo>
                <a:pt x="446037" y="167264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7519DCE-0FCA-48F9-A3BF-9A771D7E9E40}">
      <dsp:nvSpPr>
        <dsp:cNvPr id="0" name=""/>
        <dsp:cNvSpPr/>
      </dsp:nvSpPr>
      <dsp:spPr>
        <a:xfrm>
          <a:off x="2776686" y="2791786"/>
          <a:ext cx="3568303" cy="2230189"/>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395" tIns="74930" rIns="112395" bIns="74930" numCol="1" spcCol="1270" anchor="ctr" anchorCtr="0">
          <a:noAutofit/>
        </a:bodyPr>
        <a:lstStyle/>
        <a:p>
          <a:pPr lvl="0" algn="ctr" defTabSz="2622550" rtl="1">
            <a:lnSpc>
              <a:spcPct val="90000"/>
            </a:lnSpc>
            <a:spcBef>
              <a:spcPct val="0"/>
            </a:spcBef>
            <a:spcAft>
              <a:spcPct val="35000"/>
            </a:spcAft>
          </a:pPr>
          <a:r>
            <a:rPr lang="fa-IR" sz="5900" kern="1200" dirty="0" smtClean="0">
              <a:cs typeface="B Zar" pitchFamily="2" charset="-78"/>
            </a:rPr>
            <a:t>تشکیل تراست</a:t>
          </a:r>
          <a:endParaRPr lang="en-US" sz="5900" kern="1200" dirty="0">
            <a:cs typeface="B Zar" pitchFamily="2" charset="-78"/>
          </a:endParaRPr>
        </a:p>
      </dsp:txBody>
      <dsp:txXfrm>
        <a:off x="2776686" y="2791786"/>
        <a:ext cx="3568303" cy="223018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E3C890-1D98-444E-8271-77976105A56A}">
      <dsp:nvSpPr>
        <dsp:cNvPr id="0" name=""/>
        <dsp:cNvSpPr/>
      </dsp:nvSpPr>
      <dsp:spPr>
        <a:xfrm>
          <a:off x="0" y="392612"/>
          <a:ext cx="8229600" cy="45360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38708" tIns="416560" rIns="638708" bIns="142240" numCol="1" spcCol="1270" anchor="t" anchorCtr="0">
          <a:noAutofit/>
        </a:bodyPr>
        <a:lstStyle/>
        <a:p>
          <a:pPr marL="228600" lvl="1" indent="-228600" algn="r" defTabSz="889000" rtl="1">
            <a:lnSpc>
              <a:spcPct val="90000"/>
            </a:lnSpc>
            <a:spcBef>
              <a:spcPct val="0"/>
            </a:spcBef>
            <a:spcAft>
              <a:spcPct val="15000"/>
            </a:spcAft>
            <a:buChar char="••"/>
          </a:pPr>
          <a:r>
            <a:rPr lang="fa-IR" sz="2000" kern="1200" dirty="0" smtClean="0">
              <a:cs typeface="B Zar" pitchFamily="2" charset="-78"/>
            </a:rPr>
            <a:t>دارايي‌هاي شخصي (مثلاً وام در مقابل ملك شخصي </a:t>
          </a:r>
          <a:r>
            <a:rPr lang="en-US" sz="2000" kern="1200" dirty="0" smtClean="0">
              <a:cs typeface="B Zar" pitchFamily="2" charset="-78"/>
            </a:rPr>
            <a:t>home equity loan</a:t>
          </a:r>
          <a:r>
            <a:rPr lang="fa-IR" sz="2000" kern="1200" dirty="0" smtClean="0">
              <a:cs typeface="B Zar" pitchFamily="2" charset="-78"/>
            </a:rPr>
            <a:t>)</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سرمايه‌گذاران حقيقي ثروتمند يا </a:t>
          </a:r>
          <a:r>
            <a:rPr lang="en-US" sz="2000" kern="1200" dirty="0" smtClean="0">
              <a:cs typeface="B Zar" pitchFamily="2" charset="-78"/>
            </a:rPr>
            <a:t>angle investors</a:t>
          </a:r>
          <a:r>
            <a:rPr lang="fa-IR" sz="2000" kern="1200" dirty="0" smtClean="0">
              <a:cs typeface="B Zar" pitchFamily="2" charset="-78"/>
            </a:rPr>
            <a:t> در كسب‌وكارهاي جديد</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دوستان، آشنايان و فاميل</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كارت‌هاي اعتباري</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وام‌هاي خرد </a:t>
          </a:r>
          <a:r>
            <a:rPr lang="en-US" sz="2000" kern="1200" dirty="0" smtClean="0">
              <a:cs typeface="B Zar" pitchFamily="2" charset="-78"/>
            </a:rPr>
            <a:t>micro loans</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كمك‌هاي دولتي به كسب‌وكارهاي كوچك</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وام‌دهي اجتماعي</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مشتريان</a:t>
          </a:r>
          <a:endParaRPr lang="en-US" sz="2000" kern="1200" dirty="0">
            <a:cs typeface="B Zar" pitchFamily="2" charset="-78"/>
          </a:endParaRPr>
        </a:p>
        <a:p>
          <a:pPr marL="228600" lvl="1" indent="-228600" algn="r" defTabSz="889000" rtl="1">
            <a:lnSpc>
              <a:spcPct val="90000"/>
            </a:lnSpc>
            <a:spcBef>
              <a:spcPct val="0"/>
            </a:spcBef>
            <a:spcAft>
              <a:spcPct val="15000"/>
            </a:spcAft>
            <a:buChar char="••"/>
          </a:pPr>
          <a:r>
            <a:rPr lang="fa-IR" sz="2000" kern="1200" dirty="0" smtClean="0">
              <a:cs typeface="B Zar" pitchFamily="2" charset="-78"/>
            </a:rPr>
            <a:t>.....</a:t>
          </a:r>
          <a:endParaRPr lang="en-US" sz="2000" kern="1200" dirty="0">
            <a:cs typeface="B Zar" pitchFamily="2" charset="-78"/>
          </a:endParaRPr>
        </a:p>
      </dsp:txBody>
      <dsp:txXfrm>
        <a:off x="0" y="392612"/>
        <a:ext cx="8229600" cy="4536000"/>
      </dsp:txXfrm>
    </dsp:sp>
    <dsp:sp modelId="{787557DA-9844-419A-8745-F49D60521596}">
      <dsp:nvSpPr>
        <dsp:cNvPr id="0" name=""/>
        <dsp:cNvSpPr/>
      </dsp:nvSpPr>
      <dsp:spPr>
        <a:xfrm>
          <a:off x="411480" y="97412"/>
          <a:ext cx="5760720" cy="590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7742" tIns="0" rIns="217742" bIns="0" numCol="1" spcCol="1270" anchor="ctr" anchorCtr="0">
          <a:noAutofit/>
        </a:bodyPr>
        <a:lstStyle/>
        <a:p>
          <a:pPr lvl="0" algn="ctr" defTabSz="889000" rtl="1">
            <a:lnSpc>
              <a:spcPct val="90000"/>
            </a:lnSpc>
            <a:spcBef>
              <a:spcPct val="0"/>
            </a:spcBef>
            <a:spcAft>
              <a:spcPct val="35000"/>
            </a:spcAft>
          </a:pPr>
          <a:r>
            <a:rPr lang="fa-IR" sz="2000" kern="1200" dirty="0" smtClean="0">
              <a:cs typeface="B Zar" pitchFamily="2" charset="-78"/>
            </a:rPr>
            <a:t>روش‌هاي عمدۀ </a:t>
          </a:r>
          <a:r>
            <a:rPr lang="fa-IR" sz="2000" kern="1200" dirty="0" smtClean="0">
              <a:cs typeface="B Zar" pitchFamily="2" charset="-78"/>
            </a:rPr>
            <a:t>تأمين مالي كسب‌وكارهاي </a:t>
          </a:r>
          <a:r>
            <a:rPr lang="fa-IR" sz="2000" kern="1200" dirty="0" smtClean="0">
              <a:cs typeface="B Zar" pitchFamily="2" charset="-78"/>
            </a:rPr>
            <a:t>كوچك</a:t>
          </a:r>
          <a:endParaRPr lang="en-US" sz="2000" kern="1200" dirty="0">
            <a:cs typeface="B Zar" pitchFamily="2" charset="-78"/>
          </a:endParaRPr>
        </a:p>
      </dsp:txBody>
      <dsp:txXfrm>
        <a:off x="411480" y="97412"/>
        <a:ext cx="5760720" cy="5904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2FAA41-F4F7-4280-B9E1-CE4003F6A819}">
      <dsp:nvSpPr>
        <dsp:cNvPr id="0" name=""/>
        <dsp:cNvSpPr/>
      </dsp:nvSpPr>
      <dsp:spPr>
        <a:xfrm>
          <a:off x="0" y="0"/>
          <a:ext cx="4038600" cy="1507807"/>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تأمین مالی</a:t>
          </a:r>
          <a:endParaRPr lang="en-US" sz="3800" kern="1200" dirty="0">
            <a:cs typeface="B Titr" pitchFamily="2" charset="-78"/>
          </a:endParaRPr>
        </a:p>
      </dsp:txBody>
      <dsp:txXfrm>
        <a:off x="0" y="0"/>
        <a:ext cx="4038600" cy="1507807"/>
      </dsp:txXfrm>
    </dsp:sp>
    <dsp:sp modelId="{94C5DE12-44C6-4527-8793-00690C06E40F}">
      <dsp:nvSpPr>
        <dsp:cNvPr id="0" name=""/>
        <dsp:cNvSpPr/>
      </dsp:nvSpPr>
      <dsp:spPr>
        <a:xfrm>
          <a:off x="0" y="1507807"/>
          <a:ext cx="4038600" cy="3166395"/>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0500" tIns="190500" rIns="190500" bIns="190500" numCol="1" spcCol="1270" anchor="ctr" anchorCtr="0">
          <a:noAutofit/>
        </a:bodyPr>
        <a:lstStyle/>
        <a:p>
          <a:pPr lvl="0" algn="ctr" defTabSz="2222500" rtl="1">
            <a:lnSpc>
              <a:spcPct val="90000"/>
            </a:lnSpc>
            <a:spcBef>
              <a:spcPct val="0"/>
            </a:spcBef>
            <a:spcAft>
              <a:spcPct val="35000"/>
            </a:spcAft>
          </a:pPr>
          <a:r>
            <a:rPr lang="fa-IR" sz="5000" kern="1200" dirty="0" smtClean="0">
              <a:cs typeface="B Zar" pitchFamily="2" charset="-78"/>
            </a:rPr>
            <a:t>چگونه منابع مالی لازم را تأمین کنیم؟</a:t>
          </a:r>
          <a:endParaRPr lang="en-US" sz="5000" kern="1200" dirty="0">
            <a:cs typeface="B Zar" pitchFamily="2" charset="-78"/>
          </a:endParaRPr>
        </a:p>
      </dsp:txBody>
      <dsp:txXfrm>
        <a:off x="0" y="1507807"/>
        <a:ext cx="4038600" cy="3166395"/>
      </dsp:txXfrm>
    </dsp:sp>
    <dsp:sp modelId="{72511804-E3B1-4E62-B9CC-90ED413B6E80}">
      <dsp:nvSpPr>
        <dsp:cNvPr id="0" name=""/>
        <dsp:cNvSpPr/>
      </dsp:nvSpPr>
      <dsp:spPr>
        <a:xfrm>
          <a:off x="0" y="4674203"/>
          <a:ext cx="4038600" cy="351821"/>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3E23D1-56D1-4B32-B046-CF7E75E31193}">
      <dsp:nvSpPr>
        <dsp:cNvPr id="0" name=""/>
        <dsp:cNvSpPr/>
      </dsp:nvSpPr>
      <dsp:spPr>
        <a:xfrm>
          <a:off x="0" y="0"/>
          <a:ext cx="4038600" cy="1507807"/>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rtl="1">
            <a:lnSpc>
              <a:spcPct val="90000"/>
            </a:lnSpc>
            <a:spcBef>
              <a:spcPct val="0"/>
            </a:spcBef>
            <a:spcAft>
              <a:spcPct val="35000"/>
            </a:spcAft>
          </a:pPr>
          <a:r>
            <a:rPr lang="fa-IR" sz="3800" kern="1200" dirty="0" smtClean="0">
              <a:cs typeface="B Titr" pitchFamily="2" charset="-78"/>
            </a:rPr>
            <a:t>سرمایه‌گذاری </a:t>
          </a:r>
          <a:endParaRPr lang="en-US" sz="3800" kern="1200" dirty="0">
            <a:cs typeface="B Titr" pitchFamily="2" charset="-78"/>
          </a:endParaRPr>
        </a:p>
      </dsp:txBody>
      <dsp:txXfrm>
        <a:off x="0" y="0"/>
        <a:ext cx="4038600" cy="1507807"/>
      </dsp:txXfrm>
    </dsp:sp>
    <dsp:sp modelId="{6B8372CE-44D5-45E7-9538-E8FC49377174}">
      <dsp:nvSpPr>
        <dsp:cNvPr id="0" name=""/>
        <dsp:cNvSpPr/>
      </dsp:nvSpPr>
      <dsp:spPr>
        <a:xfrm>
          <a:off x="0" y="1507807"/>
          <a:ext cx="4038600" cy="3166395"/>
        </a:xfrm>
        <a:prstGeom prst="rect">
          <a:avLst/>
        </a:prstGeom>
        <a:solidFill>
          <a:schemeClr val="l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90500" tIns="190500" rIns="190500" bIns="190500" numCol="1" spcCol="1270" anchor="ctr" anchorCtr="0">
          <a:noAutofit/>
        </a:bodyPr>
        <a:lstStyle/>
        <a:p>
          <a:pPr lvl="0" algn="ctr" defTabSz="2222500" rtl="1">
            <a:lnSpc>
              <a:spcPct val="90000"/>
            </a:lnSpc>
            <a:spcBef>
              <a:spcPct val="0"/>
            </a:spcBef>
            <a:spcAft>
              <a:spcPct val="35000"/>
            </a:spcAft>
          </a:pPr>
          <a:r>
            <a:rPr lang="fa-IR" sz="5000" kern="1200" dirty="0" smtClean="0">
              <a:cs typeface="B Zar" pitchFamily="2" charset="-78"/>
            </a:rPr>
            <a:t>در چه طرح‌هایی</a:t>
          </a:r>
          <a:r>
            <a:rPr lang="fa-IR" sz="5000" kern="1200" dirty="0" smtClean="0"/>
            <a:t> </a:t>
          </a:r>
          <a:r>
            <a:rPr lang="fa-IR" sz="5000" kern="1200" dirty="0" smtClean="0">
              <a:cs typeface="B Zar" pitchFamily="2" charset="-78"/>
            </a:rPr>
            <a:t>سرمایه‌گذای کنیم؟</a:t>
          </a:r>
          <a:endParaRPr lang="en-US" sz="5000" kern="1200" dirty="0">
            <a:cs typeface="B Zar" pitchFamily="2" charset="-78"/>
          </a:endParaRPr>
        </a:p>
      </dsp:txBody>
      <dsp:txXfrm>
        <a:off x="0" y="1507807"/>
        <a:ext cx="4038600" cy="3166395"/>
      </dsp:txXfrm>
    </dsp:sp>
    <dsp:sp modelId="{D5565F41-B59E-4A53-817F-490B618BA052}">
      <dsp:nvSpPr>
        <dsp:cNvPr id="0" name=""/>
        <dsp:cNvSpPr/>
      </dsp:nvSpPr>
      <dsp:spPr>
        <a:xfrm>
          <a:off x="0" y="4674203"/>
          <a:ext cx="4038600" cy="351821"/>
        </a:xfrm>
        <a:prstGeom prst="rect">
          <a:avLst/>
        </a:prstGeom>
        <a:solidFill>
          <a:schemeClr val="dk2">
            <a:shade val="80000"/>
            <a:hueOff val="0"/>
            <a:satOff val="0"/>
            <a:lumOff val="0"/>
            <a:alphaOff val="0"/>
          </a:schemeClr>
        </a:solidFill>
        <a:ln>
          <a:noFill/>
        </a:ln>
        <a:effectLst/>
        <a:sp3d extrusionH="50600">
          <a:bevelT w="80600" h="80600" prst="relaxedInset"/>
          <a:bevelB w="80600" h="80600" prst="relaxedInset"/>
        </a:sp3d>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D0DB56D-944E-4DDD-9743-D0CB98BEAC90}">
      <dsp:nvSpPr>
        <dsp:cNvPr id="0" name=""/>
        <dsp:cNvSpPr/>
      </dsp:nvSpPr>
      <dsp:spPr>
        <a:xfrm>
          <a:off x="0" y="459712"/>
          <a:ext cx="7772400" cy="1701000"/>
        </a:xfrm>
        <a:prstGeom prst="doubleWave">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562356" rIns="603225" bIns="192024" numCol="1" spcCol="1270" anchor="t" anchorCtr="0">
          <a:noAutofit/>
        </a:bodyPr>
        <a:lstStyle/>
        <a:p>
          <a:pPr marL="228600" lvl="1" indent="-228600" algn="r" defTabSz="1200150" rtl="1">
            <a:lnSpc>
              <a:spcPct val="90000"/>
            </a:lnSpc>
            <a:spcBef>
              <a:spcPct val="0"/>
            </a:spcBef>
            <a:spcAft>
              <a:spcPct val="15000"/>
            </a:spcAft>
            <a:buChar char="••"/>
          </a:pPr>
          <a:r>
            <a:rPr lang="fa-IR" sz="2700" kern="1200" dirty="0" smtClean="0">
              <a:cs typeface="B Zar" pitchFamily="2" charset="-78"/>
            </a:rPr>
            <a:t>بازار ابزار مالی کوتاه‌مدت‌تر</a:t>
          </a:r>
          <a:endParaRPr lang="en-US" sz="2700" kern="1200" dirty="0">
            <a:cs typeface="B Zar" pitchFamily="2" charset="-78"/>
          </a:endParaRPr>
        </a:p>
      </dsp:txBody>
      <dsp:txXfrm>
        <a:off x="0" y="459712"/>
        <a:ext cx="7772400" cy="1701000"/>
      </dsp:txXfrm>
    </dsp:sp>
    <dsp:sp modelId="{A03E0199-84A4-49CD-B052-3C228C89219E}">
      <dsp:nvSpPr>
        <dsp:cNvPr id="0" name=""/>
        <dsp:cNvSpPr/>
      </dsp:nvSpPr>
      <dsp:spPr>
        <a:xfrm>
          <a:off x="388620" y="61192"/>
          <a:ext cx="5440680" cy="797040"/>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778000" rtl="1">
            <a:lnSpc>
              <a:spcPct val="90000"/>
            </a:lnSpc>
            <a:spcBef>
              <a:spcPct val="0"/>
            </a:spcBef>
            <a:spcAft>
              <a:spcPct val="35000"/>
            </a:spcAft>
          </a:pPr>
          <a:r>
            <a:rPr lang="fa-IR" sz="4000" kern="1200" dirty="0" smtClean="0">
              <a:cs typeface="B Titr" pitchFamily="2" charset="-78"/>
            </a:rPr>
            <a:t>بازار پول </a:t>
          </a:r>
          <a:endParaRPr lang="en-US" sz="4000" kern="1200" dirty="0">
            <a:cs typeface="B Titr" pitchFamily="2" charset="-78"/>
          </a:endParaRPr>
        </a:p>
      </dsp:txBody>
      <dsp:txXfrm>
        <a:off x="388620" y="61192"/>
        <a:ext cx="5440680" cy="797040"/>
      </dsp:txXfrm>
    </dsp:sp>
    <dsp:sp modelId="{4C090001-AE72-4AEE-82A1-1BA128CC4F93}">
      <dsp:nvSpPr>
        <dsp:cNvPr id="0" name=""/>
        <dsp:cNvSpPr/>
      </dsp:nvSpPr>
      <dsp:spPr>
        <a:xfrm>
          <a:off x="0" y="2705032"/>
          <a:ext cx="7772400" cy="1701000"/>
        </a:xfrm>
        <a:prstGeom prst="doubleWave">
          <a:avLst/>
        </a:prstGeom>
        <a:solidFill>
          <a:schemeClr val="lt1">
            <a:alpha val="90000"/>
            <a:hueOff val="0"/>
            <a:satOff val="0"/>
            <a:lumOff val="0"/>
            <a:alphaOff val="0"/>
          </a:schemeClr>
        </a:solidFill>
        <a:ln w="9525" cap="flat" cmpd="sng" algn="ctr">
          <a:solidFill>
            <a:schemeClr val="accent5">
              <a:hueOff val="6718553"/>
              <a:satOff val="9479"/>
              <a:lumOff val="-117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603225" tIns="562356" rIns="603225" bIns="192024" numCol="1" spcCol="1270" anchor="t" anchorCtr="0">
          <a:noAutofit/>
        </a:bodyPr>
        <a:lstStyle/>
        <a:p>
          <a:pPr marL="228600" lvl="1" indent="-228600" algn="r" defTabSz="1200150" rtl="1">
            <a:lnSpc>
              <a:spcPct val="90000"/>
            </a:lnSpc>
            <a:spcBef>
              <a:spcPct val="0"/>
            </a:spcBef>
            <a:spcAft>
              <a:spcPct val="15000"/>
            </a:spcAft>
            <a:buChar char="••"/>
          </a:pPr>
          <a:r>
            <a:rPr lang="fa-IR" sz="2700" kern="1200" dirty="0" smtClean="0">
              <a:cs typeface="B Zar" pitchFamily="2" charset="-78"/>
            </a:rPr>
            <a:t>بازار ابزار مالی بلندمدت‌تر</a:t>
          </a:r>
          <a:endParaRPr lang="en-US" sz="2700" kern="1200" dirty="0">
            <a:cs typeface="B Zar" pitchFamily="2" charset="-78"/>
          </a:endParaRPr>
        </a:p>
      </dsp:txBody>
      <dsp:txXfrm>
        <a:off x="0" y="2705032"/>
        <a:ext cx="7772400" cy="1701000"/>
      </dsp:txXfrm>
    </dsp:sp>
    <dsp:sp modelId="{E06E8FE2-E920-43F7-85FD-643C8FAEFA15}">
      <dsp:nvSpPr>
        <dsp:cNvPr id="0" name=""/>
        <dsp:cNvSpPr/>
      </dsp:nvSpPr>
      <dsp:spPr>
        <a:xfrm>
          <a:off x="388620" y="2306512"/>
          <a:ext cx="5440680" cy="797040"/>
        </a:xfrm>
        <a:prstGeom prst="roundRect">
          <a:avLst/>
        </a:prstGeom>
        <a:gradFill rotWithShape="0">
          <a:gsLst>
            <a:gs pos="0">
              <a:schemeClr val="accent5">
                <a:hueOff val="6718553"/>
                <a:satOff val="9479"/>
                <a:lumOff val="-1176"/>
                <a:alphaOff val="0"/>
                <a:shade val="51000"/>
                <a:satMod val="130000"/>
              </a:schemeClr>
            </a:gs>
            <a:gs pos="80000">
              <a:schemeClr val="accent5">
                <a:hueOff val="6718553"/>
                <a:satOff val="9479"/>
                <a:lumOff val="-1176"/>
                <a:alphaOff val="0"/>
                <a:shade val="93000"/>
                <a:satMod val="130000"/>
              </a:schemeClr>
            </a:gs>
            <a:gs pos="100000">
              <a:schemeClr val="accent5">
                <a:hueOff val="6718553"/>
                <a:satOff val="9479"/>
                <a:lumOff val="-11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5645" tIns="0" rIns="205645" bIns="0" numCol="1" spcCol="1270" anchor="ctr" anchorCtr="0">
          <a:noAutofit/>
        </a:bodyPr>
        <a:lstStyle/>
        <a:p>
          <a:pPr lvl="0" algn="ctr" defTabSz="1778000" rtl="1">
            <a:lnSpc>
              <a:spcPct val="90000"/>
            </a:lnSpc>
            <a:spcBef>
              <a:spcPct val="0"/>
            </a:spcBef>
            <a:spcAft>
              <a:spcPct val="35000"/>
            </a:spcAft>
          </a:pPr>
          <a:r>
            <a:rPr lang="fa-IR" sz="4000" kern="1200" dirty="0" smtClean="0">
              <a:cs typeface="B Titr" pitchFamily="2" charset="-78"/>
            </a:rPr>
            <a:t>بازار سرمایه</a:t>
          </a:r>
          <a:endParaRPr lang="en-US" sz="4000" kern="1200" dirty="0">
            <a:cs typeface="B Titr" pitchFamily="2" charset="-78"/>
          </a:endParaRPr>
        </a:p>
      </dsp:txBody>
      <dsp:txXfrm>
        <a:off x="388620" y="2306512"/>
        <a:ext cx="5440680" cy="79704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81F8A28-7F2C-4D5C-A581-99DDA73530BC}">
      <dsp:nvSpPr>
        <dsp:cNvPr id="0" name=""/>
        <dsp:cNvSpPr/>
      </dsp:nvSpPr>
      <dsp:spPr>
        <a:xfrm>
          <a:off x="0" y="456571"/>
          <a:ext cx="6830568" cy="117432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95250" numCol="1" spcCol="1270" anchor="t" anchorCtr="0">
          <a:noAutofit/>
        </a:bodyPr>
        <a:lstStyle/>
        <a:p>
          <a:pPr lvl="0" algn="ctr" defTabSz="1111250" rtl="1">
            <a:lnSpc>
              <a:spcPct val="90000"/>
            </a:lnSpc>
            <a:spcBef>
              <a:spcPct val="0"/>
            </a:spcBef>
            <a:spcAft>
              <a:spcPct val="35000"/>
            </a:spcAft>
          </a:pPr>
          <a:r>
            <a:rPr lang="fa-IR" sz="2500" kern="1200" dirty="0" smtClean="0">
              <a:cs typeface="B Titr" pitchFamily="2" charset="-78"/>
            </a:rPr>
            <a:t>تقسيم‌بندي بازارهاي مالي اعتباري است:</a:t>
          </a:r>
          <a:endParaRPr lang="en-US" sz="2500" kern="1200" dirty="0">
            <a:cs typeface="B Titr" pitchFamily="2" charset="-78"/>
          </a:endParaRPr>
        </a:p>
      </dsp:txBody>
      <dsp:txXfrm>
        <a:off x="0" y="456571"/>
        <a:ext cx="6830568" cy="782882"/>
      </dsp:txXfrm>
    </dsp:sp>
    <dsp:sp modelId="{DE6533EF-91C2-488E-93F3-BF3609BF89B9}">
      <dsp:nvSpPr>
        <dsp:cNvPr id="0" name=""/>
        <dsp:cNvSpPr/>
      </dsp:nvSpPr>
      <dsp:spPr>
        <a:xfrm>
          <a:off x="1399032" y="1239453"/>
          <a:ext cx="6830568" cy="3330000"/>
        </a:xfrm>
        <a:prstGeom prst="doubleWave">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77800" tIns="177800" rIns="177800" bIns="177800" numCol="1" spcCol="1270" anchor="t" anchorCtr="0">
          <a:noAutofit/>
        </a:bodyPr>
        <a:lstStyle/>
        <a:p>
          <a:pPr marL="228600" lvl="1" indent="-228600" algn="r" defTabSz="1111250" rtl="1">
            <a:lnSpc>
              <a:spcPct val="90000"/>
            </a:lnSpc>
            <a:spcBef>
              <a:spcPct val="0"/>
            </a:spcBef>
            <a:spcAft>
              <a:spcPct val="15000"/>
            </a:spcAft>
            <a:buChar char="••"/>
          </a:pPr>
          <a:r>
            <a:rPr lang="fa-IR" sz="2500" kern="1200" dirty="0" smtClean="0">
              <a:cs typeface="B Zar" pitchFamily="2" charset="-78"/>
            </a:rPr>
            <a:t>بانک‌ها وام‌های رهنی 30 ساله می‌فروشند.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بورس‌ها اوراق قرضۀ کوتاه مدت (کمتر از یک سال) می‌فروشند.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شرکت‌ها برای سرمایه‌گذاری بلندمدت به بانک‌ها مراجعه می‌کنند.</a:t>
          </a:r>
          <a:endParaRPr lang="en-US" sz="2500" kern="1200" dirty="0">
            <a:cs typeface="B Zar" pitchFamily="2" charset="-78"/>
          </a:endParaRPr>
        </a:p>
        <a:p>
          <a:pPr marL="228600" lvl="1" indent="-228600" algn="r" defTabSz="1111250" rtl="1">
            <a:lnSpc>
              <a:spcPct val="90000"/>
            </a:lnSpc>
            <a:spcBef>
              <a:spcPct val="0"/>
            </a:spcBef>
            <a:spcAft>
              <a:spcPct val="15000"/>
            </a:spcAft>
            <a:buChar char="••"/>
          </a:pPr>
          <a:r>
            <a:rPr lang="fa-IR" sz="2500" kern="1200" dirty="0" smtClean="0">
              <a:cs typeface="B Zar" pitchFamily="2" charset="-78"/>
            </a:rPr>
            <a:t>شرکت‌ها برای تأمین سرمایه در گردش به بورس مراجعه می‌کنند.</a:t>
          </a:r>
          <a:endParaRPr lang="fa-IR" sz="2500" kern="1200" dirty="0">
            <a:cs typeface="B Zar" pitchFamily="2" charset="-78"/>
          </a:endParaRPr>
        </a:p>
      </dsp:txBody>
      <dsp:txXfrm>
        <a:off x="1399032" y="1239453"/>
        <a:ext cx="6830568" cy="333000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D47EE12-72E5-47D7-A110-61C57007101A}">
      <dsp:nvSpPr>
        <dsp:cNvPr id="0" name=""/>
        <dsp:cNvSpPr/>
      </dsp:nvSpPr>
      <dsp:spPr>
        <a:xfrm>
          <a:off x="0" y="867092"/>
          <a:ext cx="8229600" cy="3291840"/>
        </a:xfrm>
        <a:prstGeom prst="leftRightRibbon">
          <a:avLst/>
        </a:prstGeom>
        <a:solidFill>
          <a:schemeClr val="dk2">
            <a:hueOff val="0"/>
            <a:satOff val="0"/>
            <a:lumOff val="0"/>
            <a:alphaOff val="0"/>
          </a:schemeClr>
        </a:solidFill>
        <a:ln w="38100" cap="flat" cmpd="sng" algn="ctr">
          <a:solidFill>
            <a:schemeClr val="lt2">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001D9CF-4E3F-488F-B55F-EDC4BB98A849}">
      <dsp:nvSpPr>
        <dsp:cNvPr id="0" name=""/>
        <dsp:cNvSpPr/>
      </dsp:nvSpPr>
      <dsp:spPr>
        <a:xfrm>
          <a:off x="987552" y="1443164"/>
          <a:ext cx="2715768" cy="1613001"/>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60020" rIns="0" bIns="171450" numCol="1" spcCol="1270" anchor="ctr" anchorCtr="0">
          <a:noAutofit/>
        </a:bodyPr>
        <a:lstStyle/>
        <a:p>
          <a:pPr lvl="0" algn="ctr" defTabSz="2000250" rtl="1">
            <a:lnSpc>
              <a:spcPct val="90000"/>
            </a:lnSpc>
            <a:spcBef>
              <a:spcPct val="0"/>
            </a:spcBef>
            <a:spcAft>
              <a:spcPct val="35000"/>
            </a:spcAft>
          </a:pPr>
          <a:r>
            <a:rPr lang="fa-IR" sz="4500" b="0" kern="1200" dirty="0" smtClean="0">
              <a:cs typeface="B Zar" pitchFamily="2" charset="-78"/>
            </a:rPr>
            <a:t>دارایی‌های ثابت</a:t>
          </a:r>
          <a:endParaRPr lang="en-US" sz="4500" b="0" kern="1200" dirty="0">
            <a:cs typeface="B Zar" pitchFamily="2" charset="-78"/>
          </a:endParaRPr>
        </a:p>
      </dsp:txBody>
      <dsp:txXfrm>
        <a:off x="987552" y="1443164"/>
        <a:ext cx="2715768" cy="1613001"/>
      </dsp:txXfrm>
    </dsp:sp>
    <dsp:sp modelId="{DA9BB3C4-B6F4-4DA4-8D83-ED890E03EBD5}">
      <dsp:nvSpPr>
        <dsp:cNvPr id="0" name=""/>
        <dsp:cNvSpPr/>
      </dsp:nvSpPr>
      <dsp:spPr>
        <a:xfrm>
          <a:off x="4114800" y="1969858"/>
          <a:ext cx="3209544" cy="1613001"/>
        </a:xfrm>
        <a:prstGeom prst="rect">
          <a:avLst/>
        </a:prstGeom>
        <a:noFill/>
        <a:ln w="38100" cap="flat" cmpd="sng" algn="ctr">
          <a:noFill/>
          <a:prstDash val="solid"/>
        </a:ln>
        <a:effectLst>
          <a:outerShdw blurRad="40000" dist="20000" dir="5400000" rotWithShape="0">
            <a:srgbClr val="000000">
              <a:alpha val="38000"/>
            </a:srgbClr>
          </a:outerShdw>
        </a:effectLst>
        <a:sp3d/>
      </dsp:spPr>
      <dsp:style>
        <a:lnRef idx="3">
          <a:scrgbClr r="0" g="0" b="0"/>
        </a:lnRef>
        <a:fillRef idx="1">
          <a:scrgbClr r="0" g="0" b="0"/>
        </a:fillRef>
        <a:effectRef idx="1">
          <a:scrgbClr r="0" g="0" b="0"/>
        </a:effectRef>
        <a:fontRef idx="minor">
          <a:schemeClr val="lt1"/>
        </a:fontRef>
      </dsp:style>
      <dsp:txBody>
        <a:bodyPr spcFirstLastPara="0" vert="horz" wrap="square" lIns="0" tIns="160020" rIns="0" bIns="171450" numCol="1" spcCol="1270" anchor="ctr" anchorCtr="0">
          <a:noAutofit/>
        </a:bodyPr>
        <a:lstStyle/>
        <a:p>
          <a:pPr lvl="0" algn="ctr" defTabSz="2000250" rtl="1">
            <a:lnSpc>
              <a:spcPct val="90000"/>
            </a:lnSpc>
            <a:spcBef>
              <a:spcPct val="0"/>
            </a:spcBef>
            <a:spcAft>
              <a:spcPct val="35000"/>
            </a:spcAft>
          </a:pPr>
          <a:r>
            <a:rPr lang="fa-IR" sz="4500" b="0" kern="1200" dirty="0" smtClean="0">
              <a:cs typeface="B Zar" pitchFamily="2" charset="-78"/>
            </a:rPr>
            <a:t>سرمایه در گردش</a:t>
          </a:r>
          <a:endParaRPr lang="en-US" sz="4500" b="0" kern="1200" dirty="0">
            <a:cs typeface="B Zar" pitchFamily="2" charset="-78"/>
          </a:endParaRPr>
        </a:p>
      </dsp:txBody>
      <dsp:txXfrm>
        <a:off x="4114800" y="1969858"/>
        <a:ext cx="3209544" cy="161300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layout2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0.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5.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45454" cy="493037"/>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1" name="Rectangle 3"/>
          <p:cNvSpPr>
            <a:spLocks noGrp="1" noChangeArrowheads="1"/>
          </p:cNvSpPr>
          <p:nvPr>
            <p:ph type="dt" sz="quarter" idx="1"/>
          </p:nvPr>
        </p:nvSpPr>
        <p:spPr bwMode="auto">
          <a:xfrm>
            <a:off x="3850680" y="0"/>
            <a:ext cx="2945454" cy="493037"/>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1/1/2013</a:t>
            </a:fld>
            <a:endParaRPr lang="en-US"/>
          </a:p>
        </p:txBody>
      </p:sp>
      <p:sp>
        <p:nvSpPr>
          <p:cNvPr id="78852" name="Rectangle 4"/>
          <p:cNvSpPr>
            <a:spLocks noGrp="1" noChangeArrowheads="1"/>
          </p:cNvSpPr>
          <p:nvPr>
            <p:ph type="ftr" sz="quarter" idx="2"/>
          </p:nvPr>
        </p:nvSpPr>
        <p:spPr bwMode="auto">
          <a:xfrm>
            <a:off x="0" y="9379525"/>
            <a:ext cx="2945454" cy="493037"/>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3" name="Rectangle 5"/>
          <p:cNvSpPr>
            <a:spLocks noGrp="1" noChangeArrowheads="1"/>
          </p:cNvSpPr>
          <p:nvPr>
            <p:ph type="sldNum" sz="quarter" idx="3"/>
          </p:nvPr>
        </p:nvSpPr>
        <p:spPr bwMode="auto">
          <a:xfrm>
            <a:off x="3850680" y="9379525"/>
            <a:ext cx="2945454" cy="493037"/>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a:p>
        </p:txBody>
      </p:sp>
    </p:spTree>
    <p:extLst>
      <p:ext uri="{BB962C8B-B14F-4D97-AF65-F5344CB8AC3E}">
        <p14:creationId xmlns="" xmlns:p14="http://schemas.microsoft.com/office/powerpoint/2010/main" val="37215234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5454" cy="493037"/>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3" name="Rectangle 3"/>
          <p:cNvSpPr>
            <a:spLocks noGrp="1" noChangeArrowheads="1"/>
          </p:cNvSpPr>
          <p:nvPr>
            <p:ph type="dt" idx="1"/>
          </p:nvPr>
        </p:nvSpPr>
        <p:spPr bwMode="auto">
          <a:xfrm>
            <a:off x="3850680" y="0"/>
            <a:ext cx="2945454" cy="493037"/>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0077" y="4690607"/>
            <a:ext cx="5437523" cy="444240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9379525"/>
            <a:ext cx="2945454" cy="493037"/>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7" name="Rectangle 7"/>
          <p:cNvSpPr>
            <a:spLocks noGrp="1" noChangeArrowheads="1"/>
          </p:cNvSpPr>
          <p:nvPr>
            <p:ph type="sldNum" sz="quarter" idx="5"/>
          </p:nvPr>
        </p:nvSpPr>
        <p:spPr bwMode="auto">
          <a:xfrm>
            <a:off x="3850680" y="9379525"/>
            <a:ext cx="2945454" cy="493037"/>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a:p>
        </p:txBody>
      </p:sp>
    </p:spTree>
    <p:extLst>
      <p:ext uri="{BB962C8B-B14F-4D97-AF65-F5344CB8AC3E}">
        <p14:creationId xmlns="" xmlns:p14="http://schemas.microsoft.com/office/powerpoint/2010/main" val="15051202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2103438" y="392113"/>
            <a:ext cx="2671762" cy="2005012"/>
          </a:xfrm>
          <a:ln/>
        </p:spPr>
      </p:sp>
      <p:sp>
        <p:nvSpPr>
          <p:cNvPr id="25603" name="Rectangle 3"/>
          <p:cNvSpPr>
            <a:spLocks noGrp="1" noChangeArrowheads="1"/>
          </p:cNvSpPr>
          <p:nvPr>
            <p:ph type="body" idx="1"/>
          </p:nvPr>
        </p:nvSpPr>
        <p:spPr>
          <a:xfrm>
            <a:off x="680077" y="2664427"/>
            <a:ext cx="5437523" cy="6468580"/>
          </a:xfrm>
          <a:noFill/>
          <a:ln/>
        </p:spPr>
        <p:txBody>
          <a:bodyP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DB946E9D-8DDD-4F7B-AC98-5D185A215068}" type="slidenum">
              <a:rPr lang="fa-IR" smtClean="0"/>
              <a:pPr/>
              <a:t>16</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26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39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61807874-5299-41B2-A37A-6AA3547857F4}" type="slidenum">
              <a:rPr lang="en-US" smtClean="0"/>
              <a:pPr/>
              <a:t>43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49</a:t>
            </a:fld>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1/1/2013</a:t>
            </a:fld>
            <a:endParaRPr lang="en-US"/>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1/1/2013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1/1/2013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1/1/2013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1/1/2013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1/1/2013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457200"/>
            <a:ext cx="6858000" cy="533400"/>
          </a:xfrm>
        </p:spPr>
        <p:txBody>
          <a:bodyPr/>
          <a:lstStyle>
            <a:lvl1pPr>
              <a:defRPr>
                <a:cs typeface="B Elham" pitchFamily="2" charset="-78"/>
              </a:defRPr>
            </a:lvl1pPr>
          </a:lstStyle>
          <a:p>
            <a:r>
              <a:rPr lang="fa-IR" dirty="0" smtClean="0"/>
              <a:t>ساس</a:t>
            </a:r>
            <a:endParaRPr lang="en-US" dirty="0"/>
          </a:p>
        </p:txBody>
      </p:sp>
      <p:sp>
        <p:nvSpPr>
          <p:cNvPr id="3" name="SmartArt Placeholder 2"/>
          <p:cNvSpPr>
            <a:spLocks noGrp="1"/>
          </p:cNvSpPr>
          <p:nvPr>
            <p:ph type="dgm" idx="1"/>
          </p:nvPr>
        </p:nvSpPr>
        <p:spPr>
          <a:xfrm>
            <a:off x="457200" y="1371600"/>
            <a:ext cx="8229600" cy="50260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1/1/2013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1/1/2013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800" b="1" cap="all" spc="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defRPr>
            </a:lvl1pPr>
          </a:lstStyle>
          <a:p>
            <a:r>
              <a:rPr lang="ar-SA" dirty="0" smtClean="0"/>
              <a:t>انقر لتحرير نمط العنوان الرئيسي</a:t>
            </a:r>
            <a:endParaRPr lang="en-US" dirty="0"/>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8000" b="1" cap="none" spc="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1/1/2013</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1/1/2013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1/1/2013</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cs typeface="B Elham" pitchFamily="2" charset="-78"/>
              </a:defRPr>
            </a:lvl1pPr>
          </a:lstStyle>
          <a:p>
            <a:r>
              <a:rPr lang="ar-SA" dirty="0" smtClean="0"/>
              <a:t>انقر لتحرير نمط العنوان الرئيسي</a:t>
            </a:r>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1/1/2013</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1/1/2013</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1/1/2013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1/1/2013</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1/1/2013</a:t>
            </a:fld>
            <a:endParaRPr lang="en-US"/>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5.xml.rels><?xml version="1.0" encoding="UTF-8" standalone="yes"?>
<Relationships xmlns="http://schemas.openxmlformats.org/package/2006/relationships"><Relationship Id="rId8" Type="http://schemas.openxmlformats.org/officeDocument/2006/relationships/image" Target="../media/image3.jpeg"/><Relationship Id="rId13" Type="http://schemas.microsoft.com/office/2007/relationships/diagramDrawing" Target="../diagrams/drawing11.xml"/><Relationship Id="rId18" Type="http://schemas.openxmlformats.org/officeDocument/2006/relationships/diagramColors" Target="../diagrams/colors12.xml"/><Relationship Id="rId3" Type="http://schemas.openxmlformats.org/officeDocument/2006/relationships/diagramLayout" Target="../diagrams/layout10.xml"/><Relationship Id="rId7" Type="http://schemas.openxmlformats.org/officeDocument/2006/relationships/image" Target="../media/image2.jpeg"/><Relationship Id="rId12" Type="http://schemas.openxmlformats.org/officeDocument/2006/relationships/diagramColors" Target="../diagrams/colors11.xml"/><Relationship Id="rId17" Type="http://schemas.openxmlformats.org/officeDocument/2006/relationships/diagramQuickStyle" Target="../diagrams/quickStyle12.xml"/><Relationship Id="rId2" Type="http://schemas.openxmlformats.org/officeDocument/2006/relationships/diagramData" Target="../diagrams/data10.xml"/><Relationship Id="rId16" Type="http://schemas.openxmlformats.org/officeDocument/2006/relationships/diagramLayout" Target="../diagrams/layout12.xml"/><Relationship Id="rId1" Type="http://schemas.openxmlformats.org/officeDocument/2006/relationships/slideLayout" Target="../slideLayouts/slideLayout2.xml"/><Relationship Id="rId6" Type="http://schemas.microsoft.com/office/2007/relationships/diagramDrawing" Target="../diagrams/drawing10.xml"/><Relationship Id="rId11" Type="http://schemas.openxmlformats.org/officeDocument/2006/relationships/diagramQuickStyle" Target="../diagrams/quickStyle11.xml"/><Relationship Id="rId5" Type="http://schemas.openxmlformats.org/officeDocument/2006/relationships/diagramColors" Target="../diagrams/colors10.xml"/><Relationship Id="rId15" Type="http://schemas.openxmlformats.org/officeDocument/2006/relationships/diagramData" Target="../diagrams/data12.xml"/><Relationship Id="rId10" Type="http://schemas.openxmlformats.org/officeDocument/2006/relationships/diagramLayout" Target="../diagrams/layout11.xml"/><Relationship Id="rId19" Type="http://schemas.microsoft.com/office/2007/relationships/diagramDrawing" Target="../diagrams/drawing12.xml"/><Relationship Id="rId4" Type="http://schemas.openxmlformats.org/officeDocument/2006/relationships/diagramQuickStyle" Target="../diagrams/quickStyle10.xml"/><Relationship Id="rId9" Type="http://schemas.openxmlformats.org/officeDocument/2006/relationships/diagramData" Target="../diagrams/data11.xml"/><Relationship Id="rId1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3.xml"/><Relationship Id="rId2" Type="http://schemas.openxmlformats.org/officeDocument/2006/relationships/diagramData" Target="../diagrams/data23.xml"/><Relationship Id="rId1" Type="http://schemas.openxmlformats.org/officeDocument/2006/relationships/slideLayout" Target="../slideLayouts/slideLayout2.xml"/><Relationship Id="rId6" Type="http://schemas.microsoft.com/office/2007/relationships/diagramDrawing" Target="../diagrams/drawing23.xml"/><Relationship Id="rId5" Type="http://schemas.openxmlformats.org/officeDocument/2006/relationships/diagramColors" Target="../diagrams/colors23.xml"/><Relationship Id="rId4" Type="http://schemas.openxmlformats.org/officeDocument/2006/relationships/diagramQuickStyle" Target="../diagrams/quickStyl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29.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5" Type="http://schemas.openxmlformats.org/officeDocument/2006/relationships/diagramColors" Target="../diagrams/colors29.xml"/><Relationship Id="rId4" Type="http://schemas.openxmlformats.org/officeDocument/2006/relationships/diagramQuickStyle" Target="../diagrams/quickStyle29.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31.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32.xml"/><Relationship Id="rId7" Type="http://schemas.microsoft.com/office/2007/relationships/diagramDrawing" Target="../diagrams/drawing3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2.xml"/><Relationship Id="rId5" Type="http://schemas.openxmlformats.org/officeDocument/2006/relationships/diagramQuickStyle" Target="../diagrams/quickStyle32.xml"/><Relationship Id="rId4" Type="http://schemas.openxmlformats.org/officeDocument/2006/relationships/diagramLayout" Target="../diagrams/layout3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diagramData" Target="../diagrams/data33.xml"/><Relationship Id="rId7" Type="http://schemas.microsoft.com/office/2007/relationships/diagramDrawing" Target="../diagrams/drawing3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3.xml"/><Relationship Id="rId5" Type="http://schemas.openxmlformats.org/officeDocument/2006/relationships/diagramQuickStyle" Target="../diagrams/quickStyle33.xml"/><Relationship Id="rId4" Type="http://schemas.openxmlformats.org/officeDocument/2006/relationships/diagramLayout" Target="../diagrams/layout33.xml"/></Relationships>
</file>

<file path=ppt/slides/_rels/slide42.xml.rels><?xml version="1.0" encoding="UTF-8" standalone="yes"?>
<Relationships xmlns="http://schemas.openxmlformats.org/package/2006/relationships"><Relationship Id="rId3" Type="http://schemas.openxmlformats.org/officeDocument/2006/relationships/diagramData" Target="../diagrams/data34.xml"/><Relationship Id="rId7" Type="http://schemas.microsoft.com/office/2007/relationships/diagramDrawing" Target="../diagrams/drawing3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4.xml"/><Relationship Id="rId5" Type="http://schemas.openxmlformats.org/officeDocument/2006/relationships/diagramQuickStyle" Target="../diagrams/quickStyle34.xml"/><Relationship Id="rId4" Type="http://schemas.openxmlformats.org/officeDocument/2006/relationships/diagramLayout" Target="../diagrams/layout34.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35.xml"/><Relationship Id="rId7" Type="http://schemas.microsoft.com/office/2007/relationships/diagramDrawing" Target="../diagrams/drawing3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5.xml"/><Relationship Id="rId5" Type="http://schemas.openxmlformats.org/officeDocument/2006/relationships/diagramQuickStyle" Target="../diagrams/quickStyle35.xml"/><Relationship Id="rId4" Type="http://schemas.openxmlformats.org/officeDocument/2006/relationships/diagramLayout" Target="../diagrams/layout3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sz="72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بسم الله الرحمن الرحیم</a:t>
            </a:r>
            <a:endParaRPr lang="en-US" sz="7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دسته‌بندی سنتی </a:t>
            </a:r>
            <a:r>
              <a:rPr lang="fa-IR" dirty="0" smtClean="0"/>
              <a:t>بازارهای مالی</a:t>
            </a:r>
            <a:endParaRPr lang="en-US" dirty="0"/>
          </a:p>
        </p:txBody>
      </p:sp>
      <p:graphicFrame>
        <p:nvGraphicFramePr>
          <p:cNvPr id="4" name="Content Placeholder 3"/>
          <p:cNvGraphicFramePr>
            <a:graphicFrameLocks noGrp="1"/>
          </p:cNvGraphicFramePr>
          <p:nvPr>
            <p:ph idx="1"/>
          </p:nvPr>
        </p:nvGraphicFramePr>
        <p:xfrm>
          <a:off x="685800" y="1323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graphicEl>
                                              <a:dgm id="{A03E0199-84A4-49CD-B052-3C228C89219E}"/>
                                            </p:graphicEl>
                                          </p:spTgt>
                                        </p:tgtEl>
                                        <p:attrNameLst>
                                          <p:attrName>style.visibility</p:attrName>
                                        </p:attrNameLst>
                                      </p:cBhvr>
                                      <p:to>
                                        <p:strVal val="visible"/>
                                      </p:to>
                                    </p:set>
                                    <p:anim calcmode="lin" valueType="num">
                                      <p:cBhvr>
                                        <p:cTn id="7" dur="500" decel="50000" fill="hold">
                                          <p:stCondLst>
                                            <p:cond delay="0"/>
                                          </p:stCondLst>
                                        </p:cTn>
                                        <p:tgtEl>
                                          <p:spTgt spid="4">
                                            <p:graphicEl>
                                              <a:dgm id="{A03E0199-84A4-49CD-B052-3C228C89219E}"/>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graphicEl>
                                              <a:dgm id="{A03E0199-84A4-49CD-B052-3C228C89219E}"/>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graphicEl>
                                              <a:dgm id="{A03E0199-84A4-49CD-B052-3C228C89219E}"/>
                                            </p:graphicEl>
                                          </p:spTgt>
                                        </p:tgtEl>
                                        <p:attrNameLst>
                                          <p:attrName>ppt_w</p:attrName>
                                        </p:attrNameLst>
                                      </p:cBhvr>
                                      <p:tavLst>
                                        <p:tav tm="0">
                                          <p:val>
                                            <p:strVal val="#ppt_w*.05"/>
                                          </p:val>
                                        </p:tav>
                                        <p:tav tm="100000">
                                          <p:val>
                                            <p:strVal val="#ppt_w"/>
                                          </p:val>
                                        </p:tav>
                                      </p:tavLst>
                                    </p:anim>
                                    <p:anim calcmode="lin" valueType="num">
                                      <p:cBhvr>
                                        <p:cTn id="10" dur="1000" fill="hold"/>
                                        <p:tgtEl>
                                          <p:spTgt spid="4">
                                            <p:graphicEl>
                                              <a:dgm id="{A03E0199-84A4-49CD-B052-3C228C89219E}"/>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graphicEl>
                                              <a:dgm id="{A03E0199-84A4-49CD-B052-3C228C89219E}"/>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graphicEl>
                                              <a:dgm id="{A03E0199-84A4-49CD-B052-3C228C89219E}"/>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graphicEl>
                                              <a:dgm id="{A03E0199-84A4-49CD-B052-3C228C89219E}"/>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graphicEl>
                                              <a:dgm id="{A03E0199-84A4-49CD-B052-3C228C89219E}"/>
                                            </p:graphic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4">
                                            <p:graphicEl>
                                              <a:dgm id="{E06E8FE2-E920-43F7-85FD-643C8FAEFA15}"/>
                                            </p:graphicEl>
                                          </p:spTgt>
                                        </p:tgtEl>
                                        <p:attrNameLst>
                                          <p:attrName>style.visibility</p:attrName>
                                        </p:attrNameLst>
                                      </p:cBhvr>
                                      <p:to>
                                        <p:strVal val="visible"/>
                                      </p:to>
                                    </p:set>
                                    <p:anim calcmode="lin" valueType="num">
                                      <p:cBhvr>
                                        <p:cTn id="18" dur="500" decel="50000" fill="hold">
                                          <p:stCondLst>
                                            <p:cond delay="0"/>
                                          </p:stCondLst>
                                        </p:cTn>
                                        <p:tgtEl>
                                          <p:spTgt spid="4">
                                            <p:graphicEl>
                                              <a:dgm id="{E06E8FE2-E920-43F7-85FD-643C8FAEFA15}"/>
                                            </p:graphic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4">
                                            <p:graphicEl>
                                              <a:dgm id="{E06E8FE2-E920-43F7-85FD-643C8FAEFA15}"/>
                                            </p:graphic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4">
                                            <p:graphicEl>
                                              <a:dgm id="{E06E8FE2-E920-43F7-85FD-643C8FAEFA15}"/>
                                            </p:graphicEl>
                                          </p:spTgt>
                                        </p:tgtEl>
                                        <p:attrNameLst>
                                          <p:attrName>ppt_w</p:attrName>
                                        </p:attrNameLst>
                                      </p:cBhvr>
                                      <p:tavLst>
                                        <p:tav tm="0">
                                          <p:val>
                                            <p:strVal val="#ppt_w*.05"/>
                                          </p:val>
                                        </p:tav>
                                        <p:tav tm="100000">
                                          <p:val>
                                            <p:strVal val="#ppt_w"/>
                                          </p:val>
                                        </p:tav>
                                      </p:tavLst>
                                    </p:anim>
                                    <p:anim calcmode="lin" valueType="num">
                                      <p:cBhvr>
                                        <p:cTn id="21" dur="1000" fill="hold"/>
                                        <p:tgtEl>
                                          <p:spTgt spid="4">
                                            <p:graphicEl>
                                              <a:dgm id="{E06E8FE2-E920-43F7-85FD-643C8FAEFA15}"/>
                                            </p:graphic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4">
                                            <p:graphicEl>
                                              <a:dgm id="{E06E8FE2-E920-43F7-85FD-643C8FAEFA15}"/>
                                            </p:graphic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4">
                                            <p:graphicEl>
                                              <a:dgm id="{E06E8FE2-E920-43F7-85FD-643C8FAEFA15}"/>
                                            </p:graphic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4">
                                            <p:graphicEl>
                                              <a:dgm id="{E06E8FE2-E920-43F7-85FD-643C8FAEFA15}"/>
                                            </p:graphic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4">
                                            <p:graphicEl>
                                              <a:dgm id="{E06E8FE2-E920-43F7-85FD-643C8FAEFA15}"/>
                                            </p:graphicEl>
                                          </p:spTgt>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4">
                                            <p:graphicEl>
                                              <a:dgm id="{9D0DB56D-944E-4DDD-9743-D0CB98BEAC90}"/>
                                            </p:graphicEl>
                                          </p:spTgt>
                                        </p:tgtEl>
                                        <p:attrNameLst>
                                          <p:attrName>style.visibility</p:attrName>
                                        </p:attrNameLst>
                                      </p:cBhvr>
                                      <p:to>
                                        <p:strVal val="visible"/>
                                      </p:to>
                                    </p:set>
                                    <p:anim calcmode="lin" valueType="num">
                                      <p:cBhvr>
                                        <p:cTn id="29" dur="500" decel="50000" fill="hold">
                                          <p:stCondLst>
                                            <p:cond delay="0"/>
                                          </p:stCondLst>
                                        </p:cTn>
                                        <p:tgtEl>
                                          <p:spTgt spid="4">
                                            <p:graphicEl>
                                              <a:dgm id="{9D0DB56D-944E-4DDD-9743-D0CB98BEAC90}"/>
                                            </p:graphic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4">
                                            <p:graphicEl>
                                              <a:dgm id="{9D0DB56D-944E-4DDD-9743-D0CB98BEAC90}"/>
                                            </p:graphic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4">
                                            <p:graphicEl>
                                              <a:dgm id="{9D0DB56D-944E-4DDD-9743-D0CB98BEAC90}"/>
                                            </p:graphicEl>
                                          </p:spTgt>
                                        </p:tgtEl>
                                        <p:attrNameLst>
                                          <p:attrName>ppt_w</p:attrName>
                                        </p:attrNameLst>
                                      </p:cBhvr>
                                      <p:tavLst>
                                        <p:tav tm="0">
                                          <p:val>
                                            <p:strVal val="#ppt_w*.05"/>
                                          </p:val>
                                        </p:tav>
                                        <p:tav tm="100000">
                                          <p:val>
                                            <p:strVal val="#ppt_w"/>
                                          </p:val>
                                        </p:tav>
                                      </p:tavLst>
                                    </p:anim>
                                    <p:anim calcmode="lin" valueType="num">
                                      <p:cBhvr>
                                        <p:cTn id="32" dur="1000" fill="hold"/>
                                        <p:tgtEl>
                                          <p:spTgt spid="4">
                                            <p:graphicEl>
                                              <a:dgm id="{9D0DB56D-944E-4DDD-9743-D0CB98BEAC90}"/>
                                            </p:graphic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4">
                                            <p:graphicEl>
                                              <a:dgm id="{9D0DB56D-944E-4DDD-9743-D0CB98BEAC90}"/>
                                            </p:graphic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4">
                                            <p:graphicEl>
                                              <a:dgm id="{9D0DB56D-944E-4DDD-9743-D0CB98BEAC90}"/>
                                            </p:graphic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4">
                                            <p:graphicEl>
                                              <a:dgm id="{9D0DB56D-944E-4DDD-9743-D0CB98BEAC90}"/>
                                            </p:graphic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4">
                                            <p:graphicEl>
                                              <a:dgm id="{9D0DB56D-944E-4DDD-9743-D0CB98BEAC90}"/>
                                            </p:graphicEl>
                                          </p:spTgt>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4">
                                            <p:graphicEl>
                                              <a:dgm id="{4C090001-AE72-4AEE-82A1-1BA128CC4F93}"/>
                                            </p:graphicEl>
                                          </p:spTgt>
                                        </p:tgtEl>
                                        <p:attrNameLst>
                                          <p:attrName>style.visibility</p:attrName>
                                        </p:attrNameLst>
                                      </p:cBhvr>
                                      <p:to>
                                        <p:strVal val="visible"/>
                                      </p:to>
                                    </p:set>
                                    <p:anim calcmode="lin" valueType="num">
                                      <p:cBhvr>
                                        <p:cTn id="40" dur="500" decel="50000" fill="hold">
                                          <p:stCondLst>
                                            <p:cond delay="0"/>
                                          </p:stCondLst>
                                        </p:cTn>
                                        <p:tgtEl>
                                          <p:spTgt spid="4">
                                            <p:graphicEl>
                                              <a:dgm id="{4C090001-AE72-4AEE-82A1-1BA128CC4F93}"/>
                                            </p:graphic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4">
                                            <p:graphicEl>
                                              <a:dgm id="{4C090001-AE72-4AEE-82A1-1BA128CC4F93}"/>
                                            </p:graphic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4">
                                            <p:graphicEl>
                                              <a:dgm id="{4C090001-AE72-4AEE-82A1-1BA128CC4F93}"/>
                                            </p:graphicEl>
                                          </p:spTgt>
                                        </p:tgtEl>
                                        <p:attrNameLst>
                                          <p:attrName>ppt_w</p:attrName>
                                        </p:attrNameLst>
                                      </p:cBhvr>
                                      <p:tavLst>
                                        <p:tav tm="0">
                                          <p:val>
                                            <p:strVal val="#ppt_w*.05"/>
                                          </p:val>
                                        </p:tav>
                                        <p:tav tm="100000">
                                          <p:val>
                                            <p:strVal val="#ppt_w"/>
                                          </p:val>
                                        </p:tav>
                                      </p:tavLst>
                                    </p:anim>
                                    <p:anim calcmode="lin" valueType="num">
                                      <p:cBhvr>
                                        <p:cTn id="43" dur="1000" fill="hold"/>
                                        <p:tgtEl>
                                          <p:spTgt spid="4">
                                            <p:graphicEl>
                                              <a:dgm id="{4C090001-AE72-4AEE-82A1-1BA128CC4F93}"/>
                                            </p:graphic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4">
                                            <p:graphicEl>
                                              <a:dgm id="{4C090001-AE72-4AEE-82A1-1BA128CC4F93}"/>
                                            </p:graphic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4">
                                            <p:graphicEl>
                                              <a:dgm id="{4C090001-AE72-4AEE-82A1-1BA128CC4F93}"/>
                                            </p:graphic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4">
                                            <p:graphicEl>
                                              <a:dgm id="{4C090001-AE72-4AEE-82A1-1BA128CC4F93}"/>
                                            </p:graphic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4">
                                            <p:graphicEl>
                                              <a:dgm id="{4C090001-AE72-4AEE-82A1-1BA128CC4F9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مرز مشترک بازار پول و سرمایه</a:t>
            </a:r>
            <a:endParaRPr lang="en-US" dirty="0" smtClean="0"/>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graphicEl>
                                              <a:dgm id="{B81F8A28-7F2C-4D5C-A581-99DDA73530BC}"/>
                                            </p:graphicEl>
                                          </p:spTgt>
                                        </p:tgtEl>
                                        <p:attrNameLst>
                                          <p:attrName>style.visibility</p:attrName>
                                        </p:attrNameLst>
                                      </p:cBhvr>
                                      <p:to>
                                        <p:strVal val="visible"/>
                                      </p:to>
                                    </p:set>
                                    <p:animEffect transition="in" filter="fade">
                                      <p:cBhvr>
                                        <p:cTn id="7" dur="1000"/>
                                        <p:tgtEl>
                                          <p:spTgt spid="6">
                                            <p:graphicEl>
                                              <a:dgm id="{B81F8A28-7F2C-4D5C-A581-99DDA73530BC}"/>
                                            </p:graphicEl>
                                          </p:spTgt>
                                        </p:tgtEl>
                                      </p:cBhvr>
                                    </p:animEffect>
                                    <p:anim calcmode="lin" valueType="num">
                                      <p:cBhvr>
                                        <p:cTn id="8" dur="1000" fill="hold"/>
                                        <p:tgtEl>
                                          <p:spTgt spid="6">
                                            <p:graphicEl>
                                              <a:dgm id="{B81F8A28-7F2C-4D5C-A581-99DDA73530BC}"/>
                                            </p:graphicEl>
                                          </p:spTgt>
                                        </p:tgtEl>
                                        <p:attrNameLst>
                                          <p:attrName>ppt_x</p:attrName>
                                        </p:attrNameLst>
                                      </p:cBhvr>
                                      <p:tavLst>
                                        <p:tav tm="0">
                                          <p:val>
                                            <p:strVal val="#ppt_x"/>
                                          </p:val>
                                        </p:tav>
                                        <p:tav tm="100000">
                                          <p:val>
                                            <p:strVal val="#ppt_x"/>
                                          </p:val>
                                        </p:tav>
                                      </p:tavLst>
                                    </p:anim>
                                    <p:anim calcmode="lin" valueType="num">
                                      <p:cBhvr>
                                        <p:cTn id="9" dur="1000" fill="hold"/>
                                        <p:tgtEl>
                                          <p:spTgt spid="6">
                                            <p:graphicEl>
                                              <a:dgm id="{B81F8A28-7F2C-4D5C-A581-99DDA73530BC}"/>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graphicEl>
                                              <a:dgm id="{DE6533EF-91C2-488E-93F3-BF3609BF89B9}"/>
                                            </p:graphicEl>
                                          </p:spTgt>
                                        </p:tgtEl>
                                        <p:attrNameLst>
                                          <p:attrName>style.visibility</p:attrName>
                                        </p:attrNameLst>
                                      </p:cBhvr>
                                      <p:to>
                                        <p:strVal val="visible"/>
                                      </p:to>
                                    </p:set>
                                    <p:animEffect transition="in" filter="fade">
                                      <p:cBhvr>
                                        <p:cTn id="13" dur="1000"/>
                                        <p:tgtEl>
                                          <p:spTgt spid="6">
                                            <p:graphicEl>
                                              <a:dgm id="{DE6533EF-91C2-488E-93F3-BF3609BF89B9}"/>
                                            </p:graphicEl>
                                          </p:spTgt>
                                        </p:tgtEl>
                                      </p:cBhvr>
                                    </p:animEffect>
                                    <p:anim calcmode="lin" valueType="num">
                                      <p:cBhvr>
                                        <p:cTn id="14" dur="1000" fill="hold"/>
                                        <p:tgtEl>
                                          <p:spTgt spid="6">
                                            <p:graphicEl>
                                              <a:dgm id="{DE6533EF-91C2-488E-93F3-BF3609BF89B9}"/>
                                            </p:graphicEl>
                                          </p:spTgt>
                                        </p:tgtEl>
                                        <p:attrNameLst>
                                          <p:attrName>ppt_x</p:attrName>
                                        </p:attrNameLst>
                                      </p:cBhvr>
                                      <p:tavLst>
                                        <p:tav tm="0">
                                          <p:val>
                                            <p:strVal val="#ppt_x"/>
                                          </p:val>
                                        </p:tav>
                                        <p:tav tm="100000">
                                          <p:val>
                                            <p:strVal val="#ppt_x"/>
                                          </p:val>
                                        </p:tav>
                                      </p:tavLst>
                                    </p:anim>
                                    <p:anim calcmode="lin" valueType="num">
                                      <p:cBhvr>
                                        <p:cTn id="15" dur="1000" fill="hold"/>
                                        <p:tgtEl>
                                          <p:spTgt spid="6">
                                            <p:graphicEl>
                                              <a:dgm id="{DE6533EF-91C2-488E-93F3-BF3609BF89B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بازیگران بازارهای مالی از منظر نهادهای مالی</a:t>
            </a:r>
            <a:endParaRPr lang="en-US" sz="3200" dirty="0"/>
          </a:p>
        </p:txBody>
      </p:sp>
      <p:sp>
        <p:nvSpPr>
          <p:cNvPr id="17" name="Freeform 16"/>
          <p:cNvSpPr/>
          <p:nvPr/>
        </p:nvSpPr>
        <p:spPr>
          <a:xfrm>
            <a:off x="458583" y="2967421"/>
            <a:ext cx="1834381" cy="1834381"/>
          </a:xfrm>
          <a:custGeom>
            <a:avLst/>
            <a:gdLst>
              <a:gd name="connsiteX0" fmla="*/ 0 w 1834381"/>
              <a:gd name="connsiteY0" fmla="*/ 917191 h 1834381"/>
              <a:gd name="connsiteX1" fmla="*/ 268640 w 1834381"/>
              <a:gd name="connsiteY1" fmla="*/ 268639 h 1834381"/>
              <a:gd name="connsiteX2" fmla="*/ 917193 w 1834381"/>
              <a:gd name="connsiteY2" fmla="*/ 1 h 1834381"/>
              <a:gd name="connsiteX3" fmla="*/ 1565745 w 1834381"/>
              <a:gd name="connsiteY3" fmla="*/ 268641 h 1834381"/>
              <a:gd name="connsiteX4" fmla="*/ 1834383 w 1834381"/>
              <a:gd name="connsiteY4" fmla="*/ 917194 h 1834381"/>
              <a:gd name="connsiteX5" fmla="*/ 1565744 w 1834381"/>
              <a:gd name="connsiteY5" fmla="*/ 1565746 h 1834381"/>
              <a:gd name="connsiteX6" fmla="*/ 917192 w 1834381"/>
              <a:gd name="connsiteY6" fmla="*/ 1834385 h 1834381"/>
              <a:gd name="connsiteX7" fmla="*/ 268640 w 1834381"/>
              <a:gd name="connsiteY7" fmla="*/ 1565745 h 1834381"/>
              <a:gd name="connsiteX8" fmla="*/ 2 w 1834381"/>
              <a:gd name="connsiteY8" fmla="*/ 917193 h 1834381"/>
              <a:gd name="connsiteX9" fmla="*/ 0 w 1834381"/>
              <a:gd name="connsiteY9" fmla="*/ 917191 h 183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4381" h="1834381">
                <a:moveTo>
                  <a:pt x="0" y="917191"/>
                </a:moveTo>
                <a:cubicBezTo>
                  <a:pt x="0" y="673937"/>
                  <a:pt x="96633" y="440646"/>
                  <a:pt x="268640" y="268639"/>
                </a:cubicBezTo>
                <a:cubicBezTo>
                  <a:pt x="440647" y="96633"/>
                  <a:pt x="673938" y="0"/>
                  <a:pt x="917193" y="1"/>
                </a:cubicBezTo>
                <a:cubicBezTo>
                  <a:pt x="1160447" y="1"/>
                  <a:pt x="1393738" y="96634"/>
                  <a:pt x="1565745" y="268641"/>
                </a:cubicBezTo>
                <a:cubicBezTo>
                  <a:pt x="1737751" y="440648"/>
                  <a:pt x="1834384" y="673939"/>
                  <a:pt x="1834383" y="917194"/>
                </a:cubicBezTo>
                <a:cubicBezTo>
                  <a:pt x="1834383" y="1160448"/>
                  <a:pt x="1737751" y="1393739"/>
                  <a:pt x="1565744" y="1565746"/>
                </a:cubicBezTo>
                <a:cubicBezTo>
                  <a:pt x="1393737" y="1737753"/>
                  <a:pt x="1160446" y="1834385"/>
                  <a:pt x="917192" y="1834385"/>
                </a:cubicBezTo>
                <a:cubicBezTo>
                  <a:pt x="673938" y="1834385"/>
                  <a:pt x="440647" y="1737752"/>
                  <a:pt x="268640" y="1565745"/>
                </a:cubicBezTo>
                <a:cubicBezTo>
                  <a:pt x="96633" y="1393738"/>
                  <a:pt x="1" y="1160447"/>
                  <a:pt x="2" y="917193"/>
                </a:cubicBezTo>
                <a:lnTo>
                  <a:pt x="0" y="917191"/>
                </a:lnTo>
                <a:close/>
              </a:path>
            </a:pathLst>
          </a:custGeom>
          <a:scene3d>
            <a:camera prst="orthographicFront"/>
            <a:lightRig rig="flat" dir="t"/>
          </a:scene3d>
          <a:sp3d prstMaterial="plastic">
            <a:bevelT w="120900" h="88900"/>
            <a:bevelB w="88900" h="31750" prst="angle"/>
          </a:sp3d>
        </p:spPr>
        <p:style>
          <a:lnRef idx="0">
            <a:schemeClr val="accent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96579" tIns="296579" rIns="296579" bIns="296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عرضه‌کنندگان وجوه</a:t>
            </a:r>
            <a:endParaRPr lang="en-US" sz="2200" kern="1200" dirty="0">
              <a:cs typeface="B Zar" pitchFamily="2" charset="-78"/>
            </a:endParaRPr>
          </a:p>
        </p:txBody>
      </p:sp>
      <p:sp>
        <p:nvSpPr>
          <p:cNvPr id="19" name="Freeform 18"/>
          <p:cNvSpPr/>
          <p:nvPr/>
        </p:nvSpPr>
        <p:spPr>
          <a:xfrm>
            <a:off x="3654809" y="2967421"/>
            <a:ext cx="1834381" cy="1834381"/>
          </a:xfrm>
          <a:custGeom>
            <a:avLst/>
            <a:gdLst>
              <a:gd name="connsiteX0" fmla="*/ 0 w 1834381"/>
              <a:gd name="connsiteY0" fmla="*/ 917191 h 1834381"/>
              <a:gd name="connsiteX1" fmla="*/ 268640 w 1834381"/>
              <a:gd name="connsiteY1" fmla="*/ 268639 h 1834381"/>
              <a:gd name="connsiteX2" fmla="*/ 917193 w 1834381"/>
              <a:gd name="connsiteY2" fmla="*/ 1 h 1834381"/>
              <a:gd name="connsiteX3" fmla="*/ 1565745 w 1834381"/>
              <a:gd name="connsiteY3" fmla="*/ 268641 h 1834381"/>
              <a:gd name="connsiteX4" fmla="*/ 1834383 w 1834381"/>
              <a:gd name="connsiteY4" fmla="*/ 917194 h 1834381"/>
              <a:gd name="connsiteX5" fmla="*/ 1565744 w 1834381"/>
              <a:gd name="connsiteY5" fmla="*/ 1565746 h 1834381"/>
              <a:gd name="connsiteX6" fmla="*/ 917192 w 1834381"/>
              <a:gd name="connsiteY6" fmla="*/ 1834385 h 1834381"/>
              <a:gd name="connsiteX7" fmla="*/ 268640 w 1834381"/>
              <a:gd name="connsiteY7" fmla="*/ 1565745 h 1834381"/>
              <a:gd name="connsiteX8" fmla="*/ 2 w 1834381"/>
              <a:gd name="connsiteY8" fmla="*/ 917193 h 1834381"/>
              <a:gd name="connsiteX9" fmla="*/ 0 w 1834381"/>
              <a:gd name="connsiteY9" fmla="*/ 917191 h 183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4381" h="1834381">
                <a:moveTo>
                  <a:pt x="0" y="917191"/>
                </a:moveTo>
                <a:cubicBezTo>
                  <a:pt x="0" y="673937"/>
                  <a:pt x="96633" y="440646"/>
                  <a:pt x="268640" y="268639"/>
                </a:cubicBezTo>
                <a:cubicBezTo>
                  <a:pt x="440647" y="96633"/>
                  <a:pt x="673938" y="0"/>
                  <a:pt x="917193" y="1"/>
                </a:cubicBezTo>
                <a:cubicBezTo>
                  <a:pt x="1160447" y="1"/>
                  <a:pt x="1393738" y="96634"/>
                  <a:pt x="1565745" y="268641"/>
                </a:cubicBezTo>
                <a:cubicBezTo>
                  <a:pt x="1737751" y="440648"/>
                  <a:pt x="1834384" y="673939"/>
                  <a:pt x="1834383" y="917194"/>
                </a:cubicBezTo>
                <a:cubicBezTo>
                  <a:pt x="1834383" y="1160448"/>
                  <a:pt x="1737751" y="1393739"/>
                  <a:pt x="1565744" y="1565746"/>
                </a:cubicBezTo>
                <a:cubicBezTo>
                  <a:pt x="1393737" y="1737753"/>
                  <a:pt x="1160446" y="1834385"/>
                  <a:pt x="917192" y="1834385"/>
                </a:cubicBezTo>
                <a:cubicBezTo>
                  <a:pt x="673938" y="1834385"/>
                  <a:pt x="440647" y="1737752"/>
                  <a:pt x="268640" y="1565745"/>
                </a:cubicBezTo>
                <a:cubicBezTo>
                  <a:pt x="96633" y="1393738"/>
                  <a:pt x="1" y="1160447"/>
                  <a:pt x="2" y="917193"/>
                </a:cubicBezTo>
                <a:lnTo>
                  <a:pt x="0" y="917191"/>
                </a:lnTo>
                <a:close/>
              </a:path>
            </a:pathLst>
          </a:custGeom>
        </p:spPr>
        <p:style>
          <a:lnRef idx="0">
            <a:schemeClr val="accent6"/>
          </a:lnRef>
          <a:fillRef idx="3">
            <a:schemeClr val="accent6"/>
          </a:fillRef>
          <a:effectRef idx="3">
            <a:schemeClr val="accent6"/>
          </a:effectRef>
          <a:fontRef idx="minor">
            <a:schemeClr val="lt1"/>
          </a:fontRef>
        </p:style>
        <p:txBody>
          <a:bodyPr spcFirstLastPara="0" vert="horz" wrap="square" lIns="296579" tIns="296579" rIns="296579" bIns="296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نهادهای مالی</a:t>
            </a:r>
            <a:endParaRPr lang="en-US" sz="2200" kern="1200" dirty="0">
              <a:cs typeface="B Zar" pitchFamily="2" charset="-78"/>
            </a:endParaRPr>
          </a:p>
        </p:txBody>
      </p:sp>
      <p:sp>
        <p:nvSpPr>
          <p:cNvPr id="21" name="Freeform 20"/>
          <p:cNvSpPr/>
          <p:nvPr/>
        </p:nvSpPr>
        <p:spPr>
          <a:xfrm>
            <a:off x="6851035" y="2967421"/>
            <a:ext cx="1834381" cy="1834381"/>
          </a:xfrm>
          <a:custGeom>
            <a:avLst/>
            <a:gdLst>
              <a:gd name="connsiteX0" fmla="*/ 0 w 1834381"/>
              <a:gd name="connsiteY0" fmla="*/ 917191 h 1834381"/>
              <a:gd name="connsiteX1" fmla="*/ 268640 w 1834381"/>
              <a:gd name="connsiteY1" fmla="*/ 268639 h 1834381"/>
              <a:gd name="connsiteX2" fmla="*/ 917193 w 1834381"/>
              <a:gd name="connsiteY2" fmla="*/ 1 h 1834381"/>
              <a:gd name="connsiteX3" fmla="*/ 1565745 w 1834381"/>
              <a:gd name="connsiteY3" fmla="*/ 268641 h 1834381"/>
              <a:gd name="connsiteX4" fmla="*/ 1834383 w 1834381"/>
              <a:gd name="connsiteY4" fmla="*/ 917194 h 1834381"/>
              <a:gd name="connsiteX5" fmla="*/ 1565744 w 1834381"/>
              <a:gd name="connsiteY5" fmla="*/ 1565746 h 1834381"/>
              <a:gd name="connsiteX6" fmla="*/ 917192 w 1834381"/>
              <a:gd name="connsiteY6" fmla="*/ 1834385 h 1834381"/>
              <a:gd name="connsiteX7" fmla="*/ 268640 w 1834381"/>
              <a:gd name="connsiteY7" fmla="*/ 1565745 h 1834381"/>
              <a:gd name="connsiteX8" fmla="*/ 2 w 1834381"/>
              <a:gd name="connsiteY8" fmla="*/ 917193 h 1834381"/>
              <a:gd name="connsiteX9" fmla="*/ 0 w 1834381"/>
              <a:gd name="connsiteY9" fmla="*/ 917191 h 1834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34381" h="1834381">
                <a:moveTo>
                  <a:pt x="0" y="917191"/>
                </a:moveTo>
                <a:cubicBezTo>
                  <a:pt x="0" y="673937"/>
                  <a:pt x="96633" y="440646"/>
                  <a:pt x="268640" y="268639"/>
                </a:cubicBezTo>
                <a:cubicBezTo>
                  <a:pt x="440647" y="96633"/>
                  <a:pt x="673938" y="0"/>
                  <a:pt x="917193" y="1"/>
                </a:cubicBezTo>
                <a:cubicBezTo>
                  <a:pt x="1160447" y="1"/>
                  <a:pt x="1393738" y="96634"/>
                  <a:pt x="1565745" y="268641"/>
                </a:cubicBezTo>
                <a:cubicBezTo>
                  <a:pt x="1737751" y="440648"/>
                  <a:pt x="1834384" y="673939"/>
                  <a:pt x="1834383" y="917194"/>
                </a:cubicBezTo>
                <a:cubicBezTo>
                  <a:pt x="1834383" y="1160448"/>
                  <a:pt x="1737751" y="1393739"/>
                  <a:pt x="1565744" y="1565746"/>
                </a:cubicBezTo>
                <a:cubicBezTo>
                  <a:pt x="1393737" y="1737753"/>
                  <a:pt x="1160446" y="1834385"/>
                  <a:pt x="917192" y="1834385"/>
                </a:cubicBezTo>
                <a:cubicBezTo>
                  <a:pt x="673938" y="1834385"/>
                  <a:pt x="440647" y="1737752"/>
                  <a:pt x="268640" y="1565745"/>
                </a:cubicBezTo>
                <a:cubicBezTo>
                  <a:pt x="96633" y="1393738"/>
                  <a:pt x="1" y="1160447"/>
                  <a:pt x="2" y="917193"/>
                </a:cubicBezTo>
                <a:lnTo>
                  <a:pt x="0" y="917191"/>
                </a:lnTo>
                <a:close/>
              </a:path>
            </a:pathLst>
          </a:custGeom>
          <a:scene3d>
            <a:camera prst="orthographicFront"/>
            <a:lightRig rig="flat" dir="t"/>
          </a:scene3d>
          <a:sp3d prstMaterial="plastic">
            <a:bevelT w="120900" h="88900"/>
            <a:bevelB w="88900" h="31750" prst="angle"/>
          </a:sp3d>
        </p:spPr>
        <p:style>
          <a:lnRef idx="0">
            <a:schemeClr val="accent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296579" tIns="296579" rIns="296579" bIns="296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متقاضیان وجوه</a:t>
            </a:r>
            <a:endParaRPr lang="en-US" sz="2200" kern="1200"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12</a:t>
            </a:fld>
            <a:endParaRPr lang="en-US" dirty="0"/>
          </a:p>
        </p:txBody>
      </p:sp>
      <p:sp>
        <p:nvSpPr>
          <p:cNvPr id="8" name="Curved Down Arrow 7"/>
          <p:cNvSpPr/>
          <p:nvPr/>
        </p:nvSpPr>
        <p:spPr>
          <a:xfrm>
            <a:off x="1143000" y="1981200"/>
            <a:ext cx="3352800" cy="914400"/>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7" name="Curved Down Arrow 6"/>
          <p:cNvSpPr/>
          <p:nvPr/>
        </p:nvSpPr>
        <p:spPr>
          <a:xfrm flipH="1" flipV="1">
            <a:off x="1219200" y="4876800"/>
            <a:ext cx="3276600" cy="762000"/>
          </a:xfrm>
          <a:prstGeom prst="curved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chemeClr val="tx1"/>
              </a:solidFill>
            </a:endParaRPr>
          </a:p>
        </p:txBody>
      </p:sp>
      <p:sp>
        <p:nvSpPr>
          <p:cNvPr id="9" name="Curved Down Arrow 8"/>
          <p:cNvSpPr/>
          <p:nvPr/>
        </p:nvSpPr>
        <p:spPr>
          <a:xfrm flipH="1" flipV="1">
            <a:off x="4724400" y="4876800"/>
            <a:ext cx="3276600" cy="762000"/>
          </a:xfrm>
          <a:prstGeom prst="curved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chemeClr val="tx1"/>
              </a:solidFill>
            </a:endParaRPr>
          </a:p>
        </p:txBody>
      </p:sp>
      <p:sp>
        <p:nvSpPr>
          <p:cNvPr id="10" name="TextBox 9"/>
          <p:cNvSpPr txBox="1"/>
          <p:nvPr/>
        </p:nvSpPr>
        <p:spPr>
          <a:xfrm>
            <a:off x="1371600" y="5867400"/>
            <a:ext cx="2590800" cy="646331"/>
          </a:xfrm>
          <a:prstGeom prst="rect">
            <a:avLst/>
          </a:prstGeom>
          <a:noFill/>
        </p:spPr>
        <p:txBody>
          <a:bodyPr wrap="square" rtlCol="0">
            <a:spAutoFit/>
          </a:bodyPr>
          <a:lstStyle/>
          <a:p>
            <a:pPr algn="ctr"/>
            <a:r>
              <a:rPr lang="fa-IR" dirty="0" smtClean="0">
                <a:cs typeface="B Zar" pitchFamily="2" charset="-78"/>
              </a:rPr>
              <a:t>فروش دارایی‌های مالی</a:t>
            </a:r>
            <a:endParaRPr lang="en-US" dirty="0" smtClean="0">
              <a:cs typeface="B Zar" pitchFamily="2" charset="-78"/>
            </a:endParaRPr>
          </a:p>
          <a:p>
            <a:pPr algn="ctr"/>
            <a:endParaRPr lang="en-US" dirty="0">
              <a:cs typeface="B Zar" pitchFamily="2" charset="-78"/>
            </a:endParaRPr>
          </a:p>
        </p:txBody>
      </p:sp>
      <p:sp>
        <p:nvSpPr>
          <p:cNvPr id="12" name="TextBox 11"/>
          <p:cNvSpPr txBox="1"/>
          <p:nvPr/>
        </p:nvSpPr>
        <p:spPr>
          <a:xfrm>
            <a:off x="5257800" y="5791200"/>
            <a:ext cx="2590800" cy="646331"/>
          </a:xfrm>
          <a:prstGeom prst="rect">
            <a:avLst/>
          </a:prstGeom>
          <a:noFill/>
        </p:spPr>
        <p:txBody>
          <a:bodyPr wrap="square" rtlCol="0">
            <a:spAutoFit/>
          </a:bodyPr>
          <a:lstStyle/>
          <a:p>
            <a:pPr algn="ctr"/>
            <a:r>
              <a:rPr lang="fa-IR" dirty="0" smtClean="0">
                <a:cs typeface="B Zar" pitchFamily="2" charset="-78"/>
              </a:rPr>
              <a:t>خرید دارایی‌های مالی</a:t>
            </a:r>
            <a:endParaRPr lang="en-US" dirty="0" smtClean="0">
              <a:cs typeface="B Zar" pitchFamily="2" charset="-78"/>
            </a:endParaRPr>
          </a:p>
          <a:p>
            <a:pPr algn="ctr"/>
            <a:endParaRPr lang="en-US" dirty="0">
              <a:cs typeface="B Zar" pitchFamily="2" charset="-78"/>
            </a:endParaRPr>
          </a:p>
        </p:txBody>
      </p:sp>
      <p:sp>
        <p:nvSpPr>
          <p:cNvPr id="13" name="Curved Down Arrow 12"/>
          <p:cNvSpPr/>
          <p:nvPr/>
        </p:nvSpPr>
        <p:spPr>
          <a:xfrm>
            <a:off x="4572000" y="1981200"/>
            <a:ext cx="3352800" cy="914400"/>
          </a:xfrm>
          <a:prstGeom prst="curved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p:cNvSpPr txBox="1"/>
          <p:nvPr/>
        </p:nvSpPr>
        <p:spPr>
          <a:xfrm>
            <a:off x="1524000" y="1487269"/>
            <a:ext cx="2590800" cy="646331"/>
          </a:xfrm>
          <a:prstGeom prst="rect">
            <a:avLst/>
          </a:prstGeom>
          <a:noFill/>
        </p:spPr>
        <p:txBody>
          <a:bodyPr wrap="square" rtlCol="0">
            <a:spAutoFit/>
          </a:bodyPr>
          <a:lstStyle/>
          <a:p>
            <a:pPr algn="ctr"/>
            <a:r>
              <a:rPr lang="fa-IR" dirty="0" smtClean="0">
                <a:cs typeface="B Zar" pitchFamily="2" charset="-78"/>
              </a:rPr>
              <a:t>تجمیع وجوه</a:t>
            </a:r>
            <a:endParaRPr lang="en-US" dirty="0" smtClean="0">
              <a:cs typeface="B Zar" pitchFamily="2" charset="-78"/>
            </a:endParaRPr>
          </a:p>
          <a:p>
            <a:pPr algn="ctr"/>
            <a:endParaRPr lang="en-US" dirty="0">
              <a:cs typeface="B Zar" pitchFamily="2" charset="-78"/>
            </a:endParaRPr>
          </a:p>
        </p:txBody>
      </p:sp>
      <p:sp>
        <p:nvSpPr>
          <p:cNvPr id="15" name="TextBox 14"/>
          <p:cNvSpPr txBox="1"/>
          <p:nvPr/>
        </p:nvSpPr>
        <p:spPr>
          <a:xfrm>
            <a:off x="5029200" y="1487269"/>
            <a:ext cx="2590800" cy="646331"/>
          </a:xfrm>
          <a:prstGeom prst="rect">
            <a:avLst/>
          </a:prstGeom>
          <a:noFill/>
        </p:spPr>
        <p:txBody>
          <a:bodyPr wrap="square" rtlCol="0">
            <a:spAutoFit/>
          </a:bodyPr>
          <a:lstStyle/>
          <a:p>
            <a:pPr algn="ctr"/>
            <a:r>
              <a:rPr lang="fa-IR" dirty="0" smtClean="0">
                <a:cs typeface="B Zar" pitchFamily="2" charset="-78"/>
              </a:rPr>
              <a:t>تخصیص وجوه</a:t>
            </a:r>
            <a:endParaRPr lang="en-US" dirty="0" smtClean="0">
              <a:cs typeface="B Zar" pitchFamily="2" charset="-78"/>
            </a:endParaRPr>
          </a:p>
          <a:p>
            <a:pPr algn="ctr"/>
            <a:endParaRPr lang="en-US" dirty="0">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ppt_x</p:attrName>
                                        </p:attrNameLst>
                                      </p:cBhvr>
                                      <p:tavLst>
                                        <p:tav tm="0">
                                          <p:val>
                                            <p:strVal val="#ppt_x-.2"/>
                                          </p:val>
                                        </p:tav>
                                        <p:tav tm="100000">
                                          <p:val>
                                            <p:strVal val="#ppt_x"/>
                                          </p:val>
                                        </p:tav>
                                      </p:tavLst>
                                    </p:anim>
                                    <p:anim calcmode="lin" valueType="num">
                                      <p:cBhvr>
                                        <p:cTn id="15"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16" dur="10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1000" fill="hold"/>
                                        <p:tgtEl>
                                          <p:spTgt spid="9"/>
                                        </p:tgtEl>
                                        <p:attrNameLst>
                                          <p:attrName>ppt_x</p:attrName>
                                        </p:attrNameLst>
                                      </p:cBhvr>
                                      <p:tavLst>
                                        <p:tav tm="0">
                                          <p:val>
                                            <p:strVal val="#ppt_x-.2"/>
                                          </p:val>
                                        </p:tav>
                                        <p:tav tm="100000">
                                          <p:val>
                                            <p:strVal val="#ppt_x"/>
                                          </p:val>
                                        </p:tav>
                                      </p:tavLst>
                                    </p:anim>
                                    <p:anim calcmode="lin" valueType="num">
                                      <p:cBhvr>
                                        <p:cTn id="2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1000" fill="hold"/>
                                        <p:tgtEl>
                                          <p:spTgt spid="13"/>
                                        </p:tgtEl>
                                        <p:attrNameLst>
                                          <p:attrName>ppt_x</p:attrName>
                                        </p:attrNameLst>
                                      </p:cBhvr>
                                      <p:tavLst>
                                        <p:tav tm="0">
                                          <p:val>
                                            <p:strVal val="#ppt_x-.2"/>
                                          </p:val>
                                        </p:tav>
                                        <p:tav tm="100000">
                                          <p:val>
                                            <p:strVal val="#ppt_x"/>
                                          </p:val>
                                        </p:tav>
                                      </p:tavLst>
                                    </p:anim>
                                    <p:anim calcmode="lin" valueType="num">
                                      <p:cBhvr>
                                        <p:cTn id="29"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3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9"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fa-IR" dirty="0" smtClean="0"/>
              <a:t>تأمین مالی</a:t>
            </a:r>
            <a:endParaRPr lang="en-US" dirty="0" smtClean="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13</a:t>
            </a:fld>
            <a:endParaRPr lang="en-US"/>
          </a:p>
        </p:txBody>
      </p:sp>
      <p:sp>
        <p:nvSpPr>
          <p:cNvPr id="6" name="TextBox 5"/>
          <p:cNvSpPr txBox="1"/>
          <p:nvPr/>
        </p:nvSpPr>
        <p:spPr>
          <a:xfrm>
            <a:off x="1066800" y="4724400"/>
            <a:ext cx="6629400" cy="1200329"/>
          </a:xfrm>
          <a:prstGeom prst="rect">
            <a:avLst/>
          </a:prstGeom>
          <a:noFill/>
        </p:spPr>
        <p:txBody>
          <a:bodyPr wrap="square" rtlCol="0">
            <a:spAutoFit/>
          </a:bodyPr>
          <a:lstStyle/>
          <a:p>
            <a:pPr algn="r" rtl="1">
              <a:buFont typeface="Wingdings" pitchFamily="2" charset="2"/>
              <a:buChar char="ü"/>
            </a:pP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تأمین مالی دارایی‌‌های ثابت</a:t>
            </a:r>
            <a:endPar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a:p>
            <a:pPr algn="r" rtl="1">
              <a:buFont typeface="Wingdings" pitchFamily="2" charset="2"/>
              <a:buChar char="ü"/>
            </a:pP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تأمین مالی سرمایه در گردش</a:t>
            </a:r>
            <a:endPar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1066800"/>
          </a:xfrm>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اجرای </a:t>
            </a:r>
            <a:r>
              <a:rPr lang="fa-IR" b="1" dirty="0" smtClean="0"/>
              <a:t>طرح: نیاز به دو نوع سرمایه گذاری</a:t>
            </a:r>
            <a:endParaRPr lang="en-US" b="1"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ابزار عمدۀ تأمین مالی </a:t>
            </a:r>
            <a:r>
              <a:rPr lang="fa-IR" dirty="0" smtClean="0"/>
              <a:t>دارایی‌‌های ثابت</a:t>
            </a:r>
            <a:endParaRPr lang="en-US" b="1" dirty="0" smtClean="0"/>
          </a:p>
        </p:txBody>
      </p:sp>
      <p:graphicFrame>
        <p:nvGraphicFramePr>
          <p:cNvPr id="6" name="Content Placeholder 5"/>
          <p:cNvGraphicFramePr>
            <a:graphicFrameLocks noGrp="1"/>
          </p:cNvGraphicFramePr>
          <p:nvPr>
            <p:ph idx="1"/>
          </p:nvPr>
        </p:nvGraphicFramePr>
        <p:xfrm>
          <a:off x="228600" y="1298575"/>
          <a:ext cx="42672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15</a:t>
            </a:fld>
            <a:endParaRPr lang="en-US"/>
          </a:p>
        </p:txBody>
      </p:sp>
      <p:pic>
        <p:nvPicPr>
          <p:cNvPr id="5" name="Picture 4" descr="debt.jpg"/>
          <p:cNvPicPr>
            <a:picLocks noChangeAspect="1"/>
          </p:cNvPicPr>
          <p:nvPr/>
        </p:nvPicPr>
        <p:blipFill>
          <a:blip r:embed="rId7" cstate="print"/>
          <a:stretch>
            <a:fillRect/>
          </a:stretch>
        </p:blipFill>
        <p:spPr>
          <a:xfrm>
            <a:off x="5562600" y="1295400"/>
            <a:ext cx="3048000" cy="5029200"/>
          </a:xfrm>
          <a:prstGeom prst="rect">
            <a:avLst/>
          </a:prstGeom>
        </p:spPr>
      </p:pic>
      <p:pic>
        <p:nvPicPr>
          <p:cNvPr id="7" name="Picture 6" descr="equity capital.jpg"/>
          <p:cNvPicPr>
            <a:picLocks noChangeAspect="1"/>
          </p:cNvPicPr>
          <p:nvPr/>
        </p:nvPicPr>
        <p:blipFill>
          <a:blip r:embed="rId8" cstate="print"/>
          <a:stretch>
            <a:fillRect/>
          </a:stretch>
        </p:blipFill>
        <p:spPr>
          <a:xfrm>
            <a:off x="5638800" y="1219200"/>
            <a:ext cx="2895600" cy="5105400"/>
          </a:xfrm>
          <a:prstGeom prst="rect">
            <a:avLst/>
          </a:prstGeom>
        </p:spPr>
      </p:pic>
      <p:graphicFrame>
        <p:nvGraphicFramePr>
          <p:cNvPr id="11" name="Content Placeholder 5"/>
          <p:cNvGraphicFramePr>
            <a:graphicFrameLocks/>
          </p:cNvGraphicFramePr>
          <p:nvPr/>
        </p:nvGraphicFramePr>
        <p:xfrm>
          <a:off x="304800" y="1371600"/>
          <a:ext cx="4267200" cy="502602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12" name="Picture 11" descr="Hybrid.jpg"/>
          <p:cNvPicPr>
            <a:picLocks noChangeAspect="1"/>
          </p:cNvPicPr>
          <p:nvPr/>
        </p:nvPicPr>
        <p:blipFill>
          <a:blip r:embed="rId14" cstate="print"/>
          <a:stretch>
            <a:fillRect/>
          </a:stretch>
        </p:blipFill>
        <p:spPr>
          <a:xfrm>
            <a:off x="5334000" y="1828800"/>
            <a:ext cx="2971800" cy="4108450"/>
          </a:xfrm>
          <a:prstGeom prst="rect">
            <a:avLst/>
          </a:prstGeom>
        </p:spPr>
      </p:pic>
      <p:graphicFrame>
        <p:nvGraphicFramePr>
          <p:cNvPr id="13" name="Content Placeholder 5"/>
          <p:cNvGraphicFramePr>
            <a:graphicFrameLocks/>
          </p:cNvGraphicFramePr>
          <p:nvPr/>
        </p:nvGraphicFramePr>
        <p:xfrm>
          <a:off x="304800" y="990600"/>
          <a:ext cx="4267200" cy="5026025"/>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 xmlns:p14="http://schemas.microsoft.com/office/powerpoint/2010/main" val="3806792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ppt_x"/>
                                          </p:val>
                                        </p:tav>
                                      </p:tavLst>
                                    </p:anim>
                                    <p:anim calcmode="lin" valueType="num">
                                      <p:cBhvr additive="base">
                                        <p:cTn id="19" dur="500"/>
                                        <p:tgtEl>
                                          <p:spTgt spid="6"/>
                                        </p:tgtEl>
                                        <p:attrNameLst>
                                          <p:attrName>ppt_y</p:attrName>
                                        </p:attrNameLst>
                                      </p:cBhvr>
                                      <p:tavLst>
                                        <p:tav tm="0">
                                          <p:val>
                                            <p:strVal val="ppt_y"/>
                                          </p:val>
                                        </p:tav>
                                        <p:tav tm="100000">
                                          <p:val>
                                            <p:strVal val="1+ppt_h/2"/>
                                          </p:val>
                                        </p:tav>
                                      </p:tavLst>
                                    </p:anim>
                                    <p:set>
                                      <p:cBhvr>
                                        <p:cTn id="20" dur="1" fill="hold">
                                          <p:stCondLst>
                                            <p:cond delay="499"/>
                                          </p:stCondLst>
                                        </p:cTn>
                                        <p:tgtEl>
                                          <p:spTgt spid="6"/>
                                        </p:tgtEl>
                                        <p:attrNameLst>
                                          <p:attrName>style.visibility</p:attrName>
                                        </p:attrNameLst>
                                      </p:cBhvr>
                                      <p:to>
                                        <p:strVal val="hidden"/>
                                      </p:to>
                                    </p:set>
                                  </p:childTnLst>
                                </p:cTn>
                              </p:par>
                              <p:par>
                                <p:cTn id="21" presetID="2" presetClass="exit" presetSubtype="4" fill="hold" nodeType="withEffect">
                                  <p:stCondLst>
                                    <p:cond delay="0"/>
                                  </p:stCondLst>
                                  <p:childTnLst>
                                    <p:anim calcmode="lin" valueType="num">
                                      <p:cBhvr additive="base">
                                        <p:cTn id="22" dur="500"/>
                                        <p:tgtEl>
                                          <p:spTgt spid="5"/>
                                        </p:tgtEl>
                                        <p:attrNameLst>
                                          <p:attrName>ppt_x</p:attrName>
                                        </p:attrNameLst>
                                      </p:cBhvr>
                                      <p:tavLst>
                                        <p:tav tm="0">
                                          <p:val>
                                            <p:strVal val="ppt_x"/>
                                          </p:val>
                                        </p:tav>
                                        <p:tav tm="100000">
                                          <p:val>
                                            <p:strVal val="ppt_x"/>
                                          </p:val>
                                        </p:tav>
                                      </p:tavLst>
                                    </p:anim>
                                    <p:anim calcmode="lin" valueType="num">
                                      <p:cBhvr additive="base">
                                        <p:cTn id="23" dur="500"/>
                                        <p:tgtEl>
                                          <p:spTgt spid="5"/>
                                        </p:tgtEl>
                                        <p:attrNameLst>
                                          <p:attrName>ppt_y</p:attrName>
                                        </p:attrNameLst>
                                      </p:cBhvr>
                                      <p:tavLst>
                                        <p:tav tm="0">
                                          <p:val>
                                            <p:strVal val="ppt_y"/>
                                          </p:val>
                                        </p:tav>
                                        <p:tav tm="100000">
                                          <p:val>
                                            <p:strVal val="1+ppt_h/2"/>
                                          </p:val>
                                        </p:tav>
                                      </p:tavLst>
                                    </p:anim>
                                    <p:set>
                                      <p:cBhvr>
                                        <p:cTn id="24" dur="1" fill="hold">
                                          <p:stCondLst>
                                            <p:cond delay="499"/>
                                          </p:stCondLst>
                                        </p:cTn>
                                        <p:tgtEl>
                                          <p:spTgt spid="5"/>
                                        </p:tgtEl>
                                        <p:attrNameLst>
                                          <p:attrName>style.visibility</p:attrName>
                                        </p:attrNameLst>
                                      </p:cBhvr>
                                      <p:to>
                                        <p:strVal val="hidden"/>
                                      </p:to>
                                    </p:set>
                                  </p:childTnLst>
                                </p:cTn>
                              </p:par>
                              <p:par>
                                <p:cTn id="25" presetID="29"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1000" fill="hold"/>
                                        <p:tgtEl>
                                          <p:spTgt spid="7"/>
                                        </p:tgtEl>
                                        <p:attrNameLst>
                                          <p:attrName>ppt_x</p:attrName>
                                        </p:attrNameLst>
                                      </p:cBhvr>
                                      <p:tavLst>
                                        <p:tav tm="0">
                                          <p:val>
                                            <p:strVal val="#ppt_x-.2"/>
                                          </p:val>
                                        </p:tav>
                                        <p:tav tm="100000">
                                          <p:val>
                                            <p:strVal val="#ppt_x"/>
                                          </p:val>
                                        </p:tav>
                                      </p:tavLst>
                                    </p:anim>
                                    <p:anim calcmode="lin" valueType="num">
                                      <p:cBhvr>
                                        <p:cTn id="2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29" dur="1000"/>
                                        <p:tgtEl>
                                          <p:spTgt spid="7"/>
                                        </p:tgtEl>
                                      </p:cBhvr>
                                    </p:animEffect>
                                  </p:childTnLst>
                                </p:cTn>
                              </p:par>
                              <p:par>
                                <p:cTn id="30" presetID="29"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1000" fill="hold"/>
                                        <p:tgtEl>
                                          <p:spTgt spid="11"/>
                                        </p:tgtEl>
                                        <p:attrNameLst>
                                          <p:attrName>ppt_x</p:attrName>
                                        </p:attrNameLst>
                                      </p:cBhvr>
                                      <p:tavLst>
                                        <p:tav tm="0">
                                          <p:val>
                                            <p:strVal val="#ppt_x-.2"/>
                                          </p:val>
                                        </p:tav>
                                        <p:tav tm="100000">
                                          <p:val>
                                            <p:strVal val="#ppt_x"/>
                                          </p:val>
                                        </p:tav>
                                      </p:tavLst>
                                    </p:anim>
                                    <p:anim calcmode="lin" valueType="num">
                                      <p:cBhvr>
                                        <p:cTn id="33"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1"/>
                                        </p:tgtEl>
                                      </p:cBhvr>
                                    </p:animEffect>
                                  </p:childTnLst>
                                </p:cTn>
                              </p:par>
                            </p:childTnLst>
                          </p:cTn>
                        </p:par>
                      </p:childTnLst>
                    </p:cTn>
                  </p:par>
                  <p:par>
                    <p:cTn id="35" fill="hold">
                      <p:stCondLst>
                        <p:cond delay="indefinite"/>
                      </p:stCondLst>
                      <p:childTnLst>
                        <p:par>
                          <p:cTn id="36" fill="hold">
                            <p:stCondLst>
                              <p:cond delay="0"/>
                            </p:stCondLst>
                            <p:childTnLst>
                              <p:par>
                                <p:cTn id="37" presetID="50" presetClass="exit" presetSubtype="0" accel="100000" fill="hold" grpId="1" nodeType="clickEffect">
                                  <p:stCondLst>
                                    <p:cond delay="0"/>
                                  </p:stCondLst>
                                  <p:childTnLst>
                                    <p:anim calcmode="lin" valueType="num">
                                      <p:cBhvr>
                                        <p:cTn id="38" dur="1000"/>
                                        <p:tgtEl>
                                          <p:spTgt spid="11"/>
                                        </p:tgtEl>
                                        <p:attrNameLst>
                                          <p:attrName>ppt_w</p:attrName>
                                        </p:attrNameLst>
                                      </p:cBhvr>
                                      <p:tavLst>
                                        <p:tav tm="0">
                                          <p:val>
                                            <p:strVal val="ppt_w"/>
                                          </p:val>
                                        </p:tav>
                                        <p:tav tm="100000">
                                          <p:val>
                                            <p:strVal val="ppt_w+.3"/>
                                          </p:val>
                                        </p:tav>
                                      </p:tavLst>
                                    </p:anim>
                                    <p:anim calcmode="lin" valueType="num">
                                      <p:cBhvr>
                                        <p:cTn id="39" dur="1000"/>
                                        <p:tgtEl>
                                          <p:spTgt spid="11"/>
                                        </p:tgtEl>
                                        <p:attrNameLst>
                                          <p:attrName>ppt_h</p:attrName>
                                        </p:attrNameLst>
                                      </p:cBhvr>
                                      <p:tavLst>
                                        <p:tav tm="0">
                                          <p:val>
                                            <p:strVal val="ppt_h"/>
                                          </p:val>
                                        </p:tav>
                                        <p:tav tm="100000">
                                          <p:val>
                                            <p:strVal val="ppt_h"/>
                                          </p:val>
                                        </p:tav>
                                      </p:tavLst>
                                    </p:anim>
                                    <p:animEffect transition="out" filter="fade">
                                      <p:cBhvr>
                                        <p:cTn id="40" dur="1000"/>
                                        <p:tgtEl>
                                          <p:spTgt spid="11"/>
                                        </p:tgtEl>
                                      </p:cBhvr>
                                    </p:animEffect>
                                    <p:set>
                                      <p:cBhvr>
                                        <p:cTn id="41" dur="1" fill="hold">
                                          <p:stCondLst>
                                            <p:cond delay="999"/>
                                          </p:stCondLst>
                                        </p:cTn>
                                        <p:tgtEl>
                                          <p:spTgt spid="11"/>
                                        </p:tgtEl>
                                        <p:attrNameLst>
                                          <p:attrName>style.visibility</p:attrName>
                                        </p:attrNameLst>
                                      </p:cBhvr>
                                      <p:to>
                                        <p:strVal val="hidden"/>
                                      </p:to>
                                    </p:set>
                                  </p:childTnLst>
                                </p:cTn>
                              </p:par>
                              <p:par>
                                <p:cTn id="42" presetID="50" presetClass="exit" presetSubtype="0" accel="100000" fill="hold" nodeType="withEffect">
                                  <p:stCondLst>
                                    <p:cond delay="0"/>
                                  </p:stCondLst>
                                  <p:childTnLst>
                                    <p:anim calcmode="lin" valueType="num">
                                      <p:cBhvr>
                                        <p:cTn id="43" dur="1000"/>
                                        <p:tgtEl>
                                          <p:spTgt spid="7"/>
                                        </p:tgtEl>
                                        <p:attrNameLst>
                                          <p:attrName>ppt_w</p:attrName>
                                        </p:attrNameLst>
                                      </p:cBhvr>
                                      <p:tavLst>
                                        <p:tav tm="0">
                                          <p:val>
                                            <p:strVal val="ppt_w"/>
                                          </p:val>
                                        </p:tav>
                                        <p:tav tm="100000">
                                          <p:val>
                                            <p:strVal val="ppt_w+.3"/>
                                          </p:val>
                                        </p:tav>
                                      </p:tavLst>
                                    </p:anim>
                                    <p:anim calcmode="lin" valueType="num">
                                      <p:cBhvr>
                                        <p:cTn id="44" dur="1000"/>
                                        <p:tgtEl>
                                          <p:spTgt spid="7"/>
                                        </p:tgtEl>
                                        <p:attrNameLst>
                                          <p:attrName>ppt_h</p:attrName>
                                        </p:attrNameLst>
                                      </p:cBhvr>
                                      <p:tavLst>
                                        <p:tav tm="0">
                                          <p:val>
                                            <p:strVal val="ppt_h"/>
                                          </p:val>
                                        </p:tav>
                                        <p:tav tm="100000">
                                          <p:val>
                                            <p:strVal val="ppt_h"/>
                                          </p:val>
                                        </p:tav>
                                      </p:tavLst>
                                    </p:anim>
                                    <p:animEffect transition="out" filter="fade">
                                      <p:cBhvr>
                                        <p:cTn id="45" dur="1000"/>
                                        <p:tgtEl>
                                          <p:spTgt spid="7"/>
                                        </p:tgtEl>
                                      </p:cBhvr>
                                    </p:animEffect>
                                    <p:set>
                                      <p:cBhvr>
                                        <p:cTn id="46" dur="1" fill="hold">
                                          <p:stCondLst>
                                            <p:cond delay="999"/>
                                          </p:stCondLst>
                                        </p:cTn>
                                        <p:tgtEl>
                                          <p:spTgt spid="7"/>
                                        </p:tgtEl>
                                        <p:attrNameLst>
                                          <p:attrName>style.visibility</p:attrName>
                                        </p:attrNameLst>
                                      </p:cBhvr>
                                      <p:to>
                                        <p:strVal val="hidden"/>
                                      </p:to>
                                    </p:set>
                                  </p:childTnLst>
                                </p:cTn>
                              </p:par>
                              <p:par>
                                <p:cTn id="47" presetID="17" presetClass="entr" presetSubtype="10" fill="hold" nodeType="with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strVal val="#ppt_h"/>
                                          </p:val>
                                        </p:tav>
                                        <p:tav tm="100000">
                                          <p:val>
                                            <p:strVal val="#ppt_h"/>
                                          </p:val>
                                        </p:tav>
                                      </p:tavLst>
                                    </p:anim>
                                  </p:childTnLst>
                                </p:cTn>
                              </p:par>
                              <p:par>
                                <p:cTn id="51" presetID="17" presetClass="entr" presetSubtype="10" fill="hold" grpId="0" nodeType="withEffect">
                                  <p:stCondLst>
                                    <p:cond delay="0"/>
                                  </p:stCondLst>
                                  <p:childTnLst>
                                    <p:set>
                                      <p:cBhvr>
                                        <p:cTn id="52" dur="1" fill="hold">
                                          <p:stCondLst>
                                            <p:cond delay="0"/>
                                          </p:stCondLst>
                                        </p:cTn>
                                        <p:tgtEl>
                                          <p:spTgt spid="13"/>
                                        </p:tgtEl>
                                        <p:attrNameLst>
                                          <p:attrName>style.visibility</p:attrName>
                                        </p:attrNameLst>
                                      </p:cBhvr>
                                      <p:to>
                                        <p:strVal val="visible"/>
                                      </p:to>
                                    </p:set>
                                    <p:anim calcmode="lin" valueType="num">
                                      <p:cBhvr>
                                        <p:cTn id="53" dur="500" fill="hold"/>
                                        <p:tgtEl>
                                          <p:spTgt spid="13"/>
                                        </p:tgtEl>
                                        <p:attrNameLst>
                                          <p:attrName>ppt_w</p:attrName>
                                        </p:attrNameLst>
                                      </p:cBhvr>
                                      <p:tavLst>
                                        <p:tav tm="0">
                                          <p:val>
                                            <p:fltVal val="0"/>
                                          </p:val>
                                        </p:tav>
                                        <p:tav tm="100000">
                                          <p:val>
                                            <p:strVal val="#ppt_w"/>
                                          </p:val>
                                        </p:tav>
                                      </p:tavLst>
                                    </p:anim>
                                    <p:anim calcmode="lin" valueType="num">
                                      <p:cBhvr>
                                        <p:cTn id="54" dur="500" fill="hold"/>
                                        <p:tgtEl>
                                          <p:spTgt spid="1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6" grpId="1">
        <p:bldAsOne/>
      </p:bldGraphic>
      <p:bldGraphic spid="11" grpId="0">
        <p:bldAsOne/>
      </p:bldGraphic>
      <p:bldGraphic spid="11" grpId="1">
        <p:bldAsOne/>
      </p:bldGraphic>
      <p:bldGraphic spid="13"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یک مسأله جدی</a:t>
            </a:r>
            <a:endParaRPr lang="fa-IR" dirty="0"/>
          </a:p>
        </p:txBody>
      </p:sp>
      <p:graphicFrame>
        <p:nvGraphicFramePr>
          <p:cNvPr id="4" name="Content Placeholder 3"/>
          <p:cNvGraphicFramePr>
            <a:graphicFrameLocks noGrp="1"/>
          </p:cNvGraphicFramePr>
          <p:nvPr>
            <p:ph idx="1"/>
          </p:nvPr>
        </p:nvGraphicFramePr>
        <p:xfrm>
          <a:off x="228600" y="1520952"/>
          <a:ext cx="8183880" cy="4498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2126875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تأمین مالی کوتاه‌مدت</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17</a:t>
            </a:fld>
            <a:endParaRPr lang="en-US" dirty="0"/>
          </a:p>
        </p:txBody>
      </p:sp>
    </p:spTree>
    <p:extLst>
      <p:ext uri="{BB962C8B-B14F-4D97-AF65-F5344CB8AC3E}">
        <p14:creationId xmlns="" xmlns:p14="http://schemas.microsoft.com/office/powerpoint/2010/main" val="34275898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r>
              <a:rPr lang="fa-IR" b="1" dirty="0" smtClean="0"/>
              <a:t>ابزار عمدۀ تأمین مالی </a:t>
            </a:r>
            <a:r>
              <a:rPr lang="fa-IR" dirty="0" smtClean="0"/>
              <a:t>سرمایه در گردش</a:t>
            </a:r>
            <a:endParaRPr lang="en-US" b="1"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fa-IR" sz="4400" dirty="0" smtClean="0"/>
              <a:t>شرکت‌های کوچک، متوسط و بزرگ</a:t>
            </a:r>
            <a:endParaRPr lang="en-US" sz="4400" dirty="0" smtClean="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19</a:t>
            </a:fld>
            <a:endParaRPr lang="en-US"/>
          </a:p>
        </p:txBody>
      </p:sp>
      <p:sp>
        <p:nvSpPr>
          <p:cNvPr id="6" name="TextBox 5"/>
          <p:cNvSpPr txBox="1"/>
          <p:nvPr/>
        </p:nvSpPr>
        <p:spPr>
          <a:xfrm>
            <a:off x="1066800" y="4724400"/>
            <a:ext cx="6629400" cy="830997"/>
          </a:xfrm>
          <a:prstGeom prst="rect">
            <a:avLst/>
          </a:prstGeom>
          <a:noFill/>
        </p:spPr>
        <p:txBody>
          <a:bodyPr wrap="square" rtlCol="0">
            <a:spAutoFit/>
          </a:bodyPr>
          <a:lstStyle/>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ویژگی‌های عمومی تأمین مالی</a:t>
            </a:r>
          </a:p>
          <a:p>
            <a:pPr algn="r" rtl="1">
              <a:buFont typeface="Wingdings" pitchFamily="2" charset="2"/>
              <a:buChar char="ü"/>
            </a:pPr>
            <a:r>
              <a:rPr lang="fa-IR" sz="2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ویژگی‌های تأمین مالی در ایران</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371600" y="2971800"/>
            <a:ext cx="7239000" cy="685800"/>
          </a:xfrm>
          <a:noFill/>
        </p:spPr>
        <p:txBody>
          <a:bodyPr/>
          <a:lstStyle/>
          <a:p>
            <a:pPr eaLnBrk="1" hangingPunct="1"/>
            <a:r>
              <a:rPr lang="fa-IR" sz="3600" dirty="0" smtClean="0"/>
              <a:t> </a:t>
            </a:r>
            <a:r>
              <a:rPr lang="fa-IR"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ویژگی‌های تأمين مالي شرکت‌های</a:t>
            </a:r>
            <a:r>
              <a:rPr lang="fa-IR" sz="3600" dirty="0" smtClean="0"/>
              <a:t> </a:t>
            </a:r>
            <a:r>
              <a:rPr lang="fa-IR"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بزرگ</a:t>
            </a:r>
            <a:br>
              <a:rPr lang="fa-IR" sz="3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br>
            <a:r>
              <a:rPr lang="fa-IR" sz="2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در شرايط فعلى كشور</a:t>
            </a:r>
            <a:endParaRPr lang="en-US" sz="24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sp>
        <p:nvSpPr>
          <p:cNvPr id="5" name="TextBox 4"/>
          <p:cNvSpPr txBox="1"/>
          <p:nvPr/>
        </p:nvSpPr>
        <p:spPr>
          <a:xfrm>
            <a:off x="3810000" y="4034135"/>
            <a:ext cx="2438400" cy="707886"/>
          </a:xfrm>
          <a:prstGeom prst="rect">
            <a:avLst/>
          </a:prstGeom>
          <a:noFill/>
        </p:spPr>
        <p:txBody>
          <a:bodyPr wrap="square" rtlCol="0">
            <a:spAutoFit/>
          </a:bodyPr>
          <a:lstStyle/>
          <a:p>
            <a:pPr algn="ctr" rtl="1" eaLnBrk="0" hangingPunct="0"/>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حسین عبده </a:t>
            </a:r>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تبریزی</a:t>
            </a:r>
            <a:endParaRPr lang="en-US"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a:p>
            <a:pPr algn="ctr" rtl="1" eaLnBrk="0" hangingPunct="0"/>
            <a:r>
              <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میثم رادپور</a:t>
            </a:r>
            <a:endParaRPr lang="fa-IR"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6" name="Rectangle 5"/>
          <p:cNvSpPr/>
          <p:nvPr/>
        </p:nvSpPr>
        <p:spPr>
          <a:xfrm>
            <a:off x="1143000" y="4953000"/>
            <a:ext cx="7772400" cy="1631216"/>
          </a:xfrm>
          <a:prstGeom prst="rect">
            <a:avLst/>
          </a:prstGeom>
        </p:spPr>
        <p:txBody>
          <a:bodyPr wrap="square">
            <a:spAutoFit/>
          </a:bodyPr>
          <a:lstStyle/>
          <a:p>
            <a:pPr algn="r"/>
            <a:r>
              <a:rPr lang="fa-IR"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دهمین کنفرانس بین‌المللی مدیریت </a:t>
            </a: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pPr algn="r" rtl="1" eaLnBrk="0" hangingPunct="0"/>
            <a:r>
              <a:rPr lang="fa-IR"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rPr>
              <a:t>نهم دی‌ماه 1391 ، مرکز همایش‌های رازی</a:t>
            </a:r>
            <a:endParaRPr lang="en-US" sz="1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pPr algn="r" rtl="1" eaLnBrk="0" hangingPunct="0"/>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a:p>
            <a:pPr algn="r" rtl="1" eaLnBrk="0" hangingPunct="0"/>
            <a:endParaRPr lang="fa-I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a:p>
            <a:pPr algn="r" rtl="1" eaLnBrk="0" hangingPunct="0"/>
            <a:endParaRPr lang="en-US"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B Elham" pitchFamily="2" charset="-78"/>
            </a:endParaRPr>
          </a:p>
        </p:txBody>
      </p:sp>
      <p:pic>
        <p:nvPicPr>
          <p:cNvPr id="7" name="Picture 6" descr="mamanagement.jpg"/>
          <p:cNvPicPr>
            <a:picLocks noChangeAspect="1"/>
          </p:cNvPicPr>
          <p:nvPr/>
        </p:nvPicPr>
        <p:blipFill>
          <a:blip r:embed="rId3" cstate="print">
            <a:clrChange>
              <a:clrFrom>
                <a:srgbClr val="FFFFFF"/>
              </a:clrFrom>
              <a:clrTo>
                <a:srgbClr val="FFFFFF">
                  <a:alpha val="0"/>
                </a:srgbClr>
              </a:clrTo>
            </a:clrChange>
          </a:blip>
          <a:stretch>
            <a:fillRect/>
          </a:stretch>
        </p:blipFill>
        <p:spPr>
          <a:xfrm>
            <a:off x="1143000" y="3505200"/>
            <a:ext cx="1995488" cy="175286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تأمین مالی شرکت‌های بزرگ  در ایران </a:t>
            </a:r>
            <a:r>
              <a:rPr lang="fa-IR" sz="3600" dirty="0" smtClean="0"/>
              <a:t>(</a:t>
            </a:r>
            <a:r>
              <a:rPr lang="en-US" sz="3600" dirty="0" smtClean="0">
                <a:latin typeface="Times" pitchFamily="18" charset="0"/>
              </a:rPr>
              <a:t>I</a:t>
            </a:r>
            <a:r>
              <a:rPr lang="fa-IR" sz="3600" dirty="0" smtClean="0"/>
              <a:t>) </a:t>
            </a:r>
            <a:endParaRPr lang="en-US" sz="36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800" dirty="0" smtClean="0"/>
              <a:t>تأمین مالی شرکت‌های بزرگ  در ایران (</a:t>
            </a:r>
            <a:r>
              <a:rPr lang="en-US" sz="3800" dirty="0" smtClean="0">
                <a:latin typeface="Times" pitchFamily="18" charset="0"/>
              </a:rPr>
              <a:t>II</a:t>
            </a:r>
            <a:r>
              <a:rPr lang="fa-IR" sz="3800" dirty="0" smtClean="0"/>
              <a:t>) </a:t>
            </a:r>
            <a:endParaRPr lang="en-US" sz="38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گزينه‌هاي تأمين مالي شركت‌هاي بزرگ در ايران (1)</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گزينه‌هاي تأمين مالي شركت‌هاي بزرگ در ايران (2)</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fa-IR" sz="3600" dirty="0" smtClean="0"/>
              <a:t>گزینه‌های تأمین مالی شرکت‌های بزرگ در ایران</a:t>
            </a:r>
            <a:endParaRPr lang="en-US" sz="3600" dirty="0" smtClean="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24</a:t>
            </a:fld>
            <a:endParaRPr lang="en-US" dirty="0"/>
          </a:p>
        </p:txBody>
      </p:sp>
      <p:sp>
        <p:nvSpPr>
          <p:cNvPr id="6" name="TextBox 5"/>
          <p:cNvSpPr txBox="1"/>
          <p:nvPr/>
        </p:nvSpPr>
        <p:spPr>
          <a:xfrm>
            <a:off x="1066800" y="4724400"/>
            <a:ext cx="6629400" cy="523220"/>
          </a:xfrm>
          <a:prstGeom prst="rect">
            <a:avLst/>
          </a:prstGeom>
          <a:noFill/>
        </p:spPr>
        <p:txBody>
          <a:bodyPr wrap="square" rtlCol="0">
            <a:spAutoFit/>
          </a:bodyPr>
          <a:lstStyle/>
          <a:p>
            <a:pPr algn="r" rtl="1"/>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تأمین مالی ساختاریافته</a:t>
            </a:r>
            <a:endParaRPr lang="en-US"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Font typeface="Wingdings" pitchFamily="2" charset="2"/>
              <a:buChar char="ü"/>
            </a:pPr>
            <a:r>
              <a:rPr lang="fa-IR" sz="2400" dirty="0" smtClean="0">
                <a:cs typeface="B Zar" pitchFamily="2" charset="-78"/>
              </a:rPr>
              <a:t>بازار سرمايه مهم است و نقش مهم‌تري براي شركت‌هاي بزرگ دارد؛ مديران مي‌بايد با ابزارهاي مالي بازار سرمايه آشنا شوند. </a:t>
            </a:r>
            <a:endParaRPr lang="en-US" sz="2400" dirty="0" smtClean="0">
              <a:cs typeface="B Zar" pitchFamily="2" charset="-78"/>
            </a:endParaRPr>
          </a:p>
          <a:p>
            <a:pPr lvl="0">
              <a:buFont typeface="Wingdings" pitchFamily="2" charset="2"/>
              <a:buChar char="ü"/>
            </a:pPr>
            <a:r>
              <a:rPr lang="fa-IR" sz="2400" dirty="0" smtClean="0">
                <a:cs typeface="B Zar" pitchFamily="2" charset="-78"/>
              </a:rPr>
              <a:t>«تأمين مالي ساختاريافته» براي شركت‌هاي بزرگ راه به سوي آينده است. </a:t>
            </a:r>
            <a:endParaRPr lang="en-US" sz="2400" dirty="0" smtClean="0">
              <a:cs typeface="B Zar" pitchFamily="2" charset="-78"/>
            </a:endParaRPr>
          </a:p>
          <a:p>
            <a:pPr lvl="0">
              <a:buFont typeface="Wingdings" pitchFamily="2" charset="2"/>
              <a:buChar char="ü"/>
            </a:pPr>
            <a:r>
              <a:rPr lang="fa-IR" sz="2400" dirty="0" smtClean="0">
                <a:cs typeface="B Zar" pitchFamily="2" charset="-78"/>
              </a:rPr>
              <a:t>مديران مالي شركت‌هاي بزرگ بايد با واحد بانكداري شركتي در بانك‌ها و شركت‌هاي تأمين سرمايه در بازار سرمايه كاملاً آشنا شوند. </a:t>
            </a:r>
            <a:endParaRPr lang="en-US" sz="2400" dirty="0" smtClean="0">
              <a:cs typeface="B Zar" pitchFamily="2" charset="-78"/>
            </a:endParaRPr>
          </a:p>
          <a:p>
            <a:pPr lvl="0">
              <a:buFont typeface="Wingdings" pitchFamily="2" charset="2"/>
              <a:buChar char="ü"/>
            </a:pPr>
            <a:r>
              <a:rPr lang="fa-IR" sz="2400" dirty="0" smtClean="0">
                <a:cs typeface="B Zar" pitchFamily="2" charset="-78"/>
              </a:rPr>
              <a:t>در شرايط تحريم جاري، استفاده از شركت‌هاي واسط خارجي براي مديريت تحريم معمول شده است. اما مي‌بايد روش بديل استفاده از «تراست» را فرا بگيرند. </a:t>
            </a:r>
            <a:endParaRPr lang="en-US" sz="2400" dirty="0" smtClean="0">
              <a:cs typeface="B Zar" pitchFamily="2" charset="-78"/>
            </a:endParaRPr>
          </a:p>
          <a:p>
            <a:pPr lvl="0">
              <a:buFont typeface="Wingdings" pitchFamily="2" charset="2"/>
              <a:buChar char="ü"/>
            </a:pPr>
            <a:r>
              <a:rPr lang="fa-IR" sz="2400" dirty="0" smtClean="0">
                <a:cs typeface="B Zar" pitchFamily="2" charset="-78"/>
              </a:rPr>
              <a:t>براي خريد ساير شركت‌ها، مديران مالي از تركيبي از گزينه‌هاي تأمين مالي مي‌توانند استفاده كنند.</a:t>
            </a:r>
            <a:endParaRPr lang="en-US" sz="2400" dirty="0" smtClean="0">
              <a:cs typeface="B Zar" pitchFamily="2" charset="-78"/>
            </a:endParaRPr>
          </a:p>
          <a:p>
            <a:pPr>
              <a:buFont typeface="Wingdings" pitchFamily="2" charset="2"/>
              <a:buChar char="ü"/>
            </a:pPr>
            <a:endParaRPr lang="en-US" sz="2400" dirty="0">
              <a:cs typeface="B Zar" pitchFamily="2" charset="-78"/>
            </a:endParaRPr>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fa-IR" sz="3000" dirty="0" smtClean="0"/>
              <a:t>شيوه‌هاي جديد تأمين مالي كه بايد با آن‌ها آشنا شويد</a:t>
            </a:r>
          </a:p>
        </p:txBody>
      </p:sp>
      <p:graphicFrame>
        <p:nvGraphicFramePr>
          <p:cNvPr id="4" name="Content Placeholder 3"/>
          <p:cNvGraphicFramePr>
            <a:graphicFrameLocks noGrp="1"/>
          </p:cNvGraphicFramePr>
          <p:nvPr>
            <p:ph idx="1"/>
          </p:nvPr>
        </p:nvGraphicFramePr>
        <p:xfrm>
          <a:off x="457200" y="1371600"/>
          <a:ext cx="818388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fa-IR" sz="3800" dirty="0" smtClean="0"/>
              <a:t>مراحل اساسی تأمين مالی ساختاريافته</a:t>
            </a:r>
            <a:endParaRPr lang="en-US" dirty="0"/>
          </a:p>
        </p:txBody>
      </p:sp>
      <p:graphicFrame>
        <p:nvGraphicFramePr>
          <p:cNvPr id="5" name="Content Placeholder 4"/>
          <p:cNvGraphicFramePr>
            <a:graphicFrameLocks noGrp="1"/>
          </p:cNvGraphicFramePr>
          <p:nvPr>
            <p:ph idx="1"/>
          </p:nvPr>
        </p:nvGraphicFramePr>
        <p:xfrm>
          <a:off x="76200" y="1371600"/>
          <a:ext cx="88392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تأمين مالي ساختاريافته (</a:t>
            </a:r>
            <a:r>
              <a:rPr lang="en-US" dirty="0" smtClean="0">
                <a:latin typeface="Times" pitchFamily="18" charset="0"/>
              </a:rPr>
              <a:t>I</a:t>
            </a:r>
            <a:r>
              <a:rPr lang="fa-IR" dirty="0" smtClean="0"/>
              <a:t>)</a:t>
            </a:r>
            <a:endParaRPr lang="en-US" dirty="0" smtClean="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تأمين مالي ساختاريافته (</a:t>
            </a:r>
            <a:r>
              <a:rPr lang="en-US" dirty="0" smtClean="0">
                <a:latin typeface="Times" pitchFamily="18" charset="0"/>
              </a:rPr>
              <a:t>II</a:t>
            </a:r>
            <a:r>
              <a:rPr lang="fa-IR" dirty="0" smtClean="0"/>
              <a:t>)</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fa-IR" dirty="0" smtClean="0"/>
              <a:t>مالی شرکت‌ها</a:t>
            </a:r>
            <a:endParaRPr lang="en-US" dirty="0" smtClean="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a:t>
            </a:fld>
            <a:endParaRPr lang="en-US"/>
          </a:p>
        </p:txBody>
      </p:sp>
      <p:sp>
        <p:nvSpPr>
          <p:cNvPr id="6" name="TextBox 5"/>
          <p:cNvSpPr txBox="1"/>
          <p:nvPr/>
        </p:nvSpPr>
        <p:spPr>
          <a:xfrm>
            <a:off x="1066800" y="4724400"/>
            <a:ext cx="6629400" cy="1200329"/>
          </a:xfrm>
          <a:prstGeom prst="rect">
            <a:avLst/>
          </a:prstGeom>
          <a:noFill/>
        </p:spPr>
        <p:txBody>
          <a:bodyPr wrap="square" rtlCol="0">
            <a:spAutoFit/>
          </a:bodyPr>
          <a:lstStyle/>
          <a:p>
            <a:pPr algn="r" rtl="1">
              <a:buFont typeface="Wingdings" pitchFamily="2" charset="2"/>
              <a:buChar char="ü"/>
            </a:pP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تعریف </a:t>
            </a:r>
          </a:p>
          <a:p>
            <a:pPr algn="r" rtl="1">
              <a:buFont typeface="Wingdings" pitchFamily="2" charset="2"/>
              <a:buChar char="ü"/>
            </a:pP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قلمرو</a:t>
            </a:r>
            <a:endPar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تأمين مالي ساختاريافته (</a:t>
            </a:r>
            <a:r>
              <a:rPr lang="en-US" dirty="0" smtClean="0">
                <a:latin typeface="Times" pitchFamily="18" charset="0"/>
              </a:rPr>
              <a:t>III</a:t>
            </a:r>
            <a:r>
              <a:rPr lang="fa-IR" dirty="0" smtClean="0"/>
              <a:t>)</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انواع تأمين مالي ساختاريافته (</a:t>
            </a:r>
            <a:r>
              <a:rPr lang="en-US" dirty="0" smtClean="0">
                <a:latin typeface="Times" pitchFamily="18" charset="0"/>
              </a:rPr>
              <a:t>IV</a:t>
            </a:r>
            <a:r>
              <a:rPr lang="fa-IR" dirty="0" smtClean="0"/>
              <a:t>)</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32</a:t>
            </a:fld>
            <a:endParaRPr lang="en-US"/>
          </a:p>
        </p:txBody>
      </p:sp>
      <p:graphicFrame>
        <p:nvGraphicFramePr>
          <p:cNvPr id="5" name="Content Placeholder 3"/>
          <p:cNvGraphicFramePr>
            <a:graphicFrameLocks/>
          </p:cNvGraphicFramePr>
          <p:nvPr/>
        </p:nvGraphicFramePr>
        <p:xfrm>
          <a:off x="685800" y="14001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0" y="457200"/>
            <a:ext cx="6858000" cy="533400"/>
          </a:xfrm>
        </p:spPr>
        <p:txBody>
          <a:bodyPr/>
          <a:lstStyle/>
          <a:p>
            <a:r>
              <a:rPr lang="fa-IR" dirty="0" smtClean="0"/>
              <a:t>در مورد اكتساب مالكيت</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
                                            <p:graphicEl>
                                              <a:dgm id="{27D5FB3B-A583-481C-BE2D-417D69EDE5FB}"/>
                                            </p:graphicEl>
                                          </p:spTgt>
                                        </p:tgtEl>
                                        <p:attrNameLst>
                                          <p:attrName>style.visibility</p:attrName>
                                        </p:attrNameLst>
                                      </p:cBhvr>
                                      <p:to>
                                        <p:strVal val="visible"/>
                                      </p:to>
                                    </p:set>
                                    <p:anim calcmode="lin" valueType="num">
                                      <p:cBhvr>
                                        <p:cTn id="7" dur="500" decel="50000" fill="hold">
                                          <p:stCondLst>
                                            <p:cond delay="0"/>
                                          </p:stCondLst>
                                        </p:cTn>
                                        <p:tgtEl>
                                          <p:spTgt spid="5">
                                            <p:graphicEl>
                                              <a:dgm id="{27D5FB3B-A583-481C-BE2D-417D69EDE5FB}"/>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graphicEl>
                                              <a:dgm id="{27D5FB3B-A583-481C-BE2D-417D69EDE5FB}"/>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graphicEl>
                                              <a:dgm id="{27D5FB3B-A583-481C-BE2D-417D69EDE5FB}"/>
                                            </p:graphicEl>
                                          </p:spTgt>
                                        </p:tgtEl>
                                        <p:attrNameLst>
                                          <p:attrName>ppt_w</p:attrName>
                                        </p:attrNameLst>
                                      </p:cBhvr>
                                      <p:tavLst>
                                        <p:tav tm="0">
                                          <p:val>
                                            <p:strVal val="#ppt_w*.05"/>
                                          </p:val>
                                        </p:tav>
                                        <p:tav tm="100000">
                                          <p:val>
                                            <p:strVal val="#ppt_w"/>
                                          </p:val>
                                        </p:tav>
                                      </p:tavLst>
                                    </p:anim>
                                    <p:anim calcmode="lin" valueType="num">
                                      <p:cBhvr>
                                        <p:cTn id="10" dur="1000" fill="hold"/>
                                        <p:tgtEl>
                                          <p:spTgt spid="5">
                                            <p:graphicEl>
                                              <a:dgm id="{27D5FB3B-A583-481C-BE2D-417D69EDE5FB}"/>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graphicEl>
                                              <a:dgm id="{27D5FB3B-A583-481C-BE2D-417D69EDE5FB}"/>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graphicEl>
                                              <a:dgm id="{27D5FB3B-A583-481C-BE2D-417D69EDE5FB}"/>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graphicEl>
                                              <a:dgm id="{27D5FB3B-A583-481C-BE2D-417D69EDE5FB}"/>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graphicEl>
                                              <a:dgm id="{27D5FB3B-A583-481C-BE2D-417D69EDE5FB}"/>
                                            </p:graphic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graphicEl>
                                              <a:dgm id="{63851A01-EE12-44EF-822C-FB78F7CD7507}"/>
                                            </p:graphicEl>
                                          </p:spTgt>
                                        </p:tgtEl>
                                        <p:attrNameLst>
                                          <p:attrName>style.visibility</p:attrName>
                                        </p:attrNameLst>
                                      </p:cBhvr>
                                      <p:to>
                                        <p:strVal val="visible"/>
                                      </p:to>
                                    </p:set>
                                    <p:anim calcmode="lin" valueType="num">
                                      <p:cBhvr>
                                        <p:cTn id="18" dur="500" decel="50000" fill="hold">
                                          <p:stCondLst>
                                            <p:cond delay="0"/>
                                          </p:stCondLst>
                                        </p:cTn>
                                        <p:tgtEl>
                                          <p:spTgt spid="5">
                                            <p:graphicEl>
                                              <a:dgm id="{63851A01-EE12-44EF-822C-FB78F7CD7507}"/>
                                            </p:graphic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graphicEl>
                                              <a:dgm id="{63851A01-EE12-44EF-822C-FB78F7CD7507}"/>
                                            </p:graphic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graphicEl>
                                              <a:dgm id="{63851A01-EE12-44EF-822C-FB78F7CD7507}"/>
                                            </p:graphicEl>
                                          </p:spTgt>
                                        </p:tgtEl>
                                        <p:attrNameLst>
                                          <p:attrName>ppt_w</p:attrName>
                                        </p:attrNameLst>
                                      </p:cBhvr>
                                      <p:tavLst>
                                        <p:tav tm="0">
                                          <p:val>
                                            <p:strVal val="#ppt_w*.05"/>
                                          </p:val>
                                        </p:tav>
                                        <p:tav tm="100000">
                                          <p:val>
                                            <p:strVal val="#ppt_w"/>
                                          </p:val>
                                        </p:tav>
                                      </p:tavLst>
                                    </p:anim>
                                    <p:anim calcmode="lin" valueType="num">
                                      <p:cBhvr>
                                        <p:cTn id="21" dur="1000" fill="hold"/>
                                        <p:tgtEl>
                                          <p:spTgt spid="5">
                                            <p:graphicEl>
                                              <a:dgm id="{63851A01-EE12-44EF-822C-FB78F7CD7507}"/>
                                            </p:graphic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graphicEl>
                                              <a:dgm id="{63851A01-EE12-44EF-822C-FB78F7CD7507}"/>
                                            </p:graphic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graphicEl>
                                              <a:dgm id="{63851A01-EE12-44EF-822C-FB78F7CD7507}"/>
                                            </p:graphic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graphicEl>
                                              <a:dgm id="{63851A01-EE12-44EF-822C-FB78F7CD7507}"/>
                                            </p:graphic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graphicEl>
                                              <a:dgm id="{63851A01-EE12-44EF-822C-FB78F7CD7507}"/>
                                            </p:graphicEl>
                                          </p:spTgt>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5">
                                            <p:graphicEl>
                                              <a:dgm id="{B8D43BF7-C7BF-43AA-9FAF-D55FE64FF9B0}"/>
                                            </p:graphicEl>
                                          </p:spTgt>
                                        </p:tgtEl>
                                        <p:attrNameLst>
                                          <p:attrName>style.visibility</p:attrName>
                                        </p:attrNameLst>
                                      </p:cBhvr>
                                      <p:to>
                                        <p:strVal val="visible"/>
                                      </p:to>
                                    </p:set>
                                    <p:anim calcmode="lin" valueType="num">
                                      <p:cBhvr>
                                        <p:cTn id="29" dur="500" decel="50000" fill="hold">
                                          <p:stCondLst>
                                            <p:cond delay="0"/>
                                          </p:stCondLst>
                                        </p:cTn>
                                        <p:tgtEl>
                                          <p:spTgt spid="5">
                                            <p:graphicEl>
                                              <a:dgm id="{B8D43BF7-C7BF-43AA-9FAF-D55FE64FF9B0}"/>
                                            </p:graphic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5">
                                            <p:graphicEl>
                                              <a:dgm id="{B8D43BF7-C7BF-43AA-9FAF-D55FE64FF9B0}"/>
                                            </p:graphic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5">
                                            <p:graphicEl>
                                              <a:dgm id="{B8D43BF7-C7BF-43AA-9FAF-D55FE64FF9B0}"/>
                                            </p:graphicEl>
                                          </p:spTgt>
                                        </p:tgtEl>
                                        <p:attrNameLst>
                                          <p:attrName>ppt_w</p:attrName>
                                        </p:attrNameLst>
                                      </p:cBhvr>
                                      <p:tavLst>
                                        <p:tav tm="0">
                                          <p:val>
                                            <p:strVal val="#ppt_w*.05"/>
                                          </p:val>
                                        </p:tav>
                                        <p:tav tm="100000">
                                          <p:val>
                                            <p:strVal val="#ppt_w"/>
                                          </p:val>
                                        </p:tav>
                                      </p:tavLst>
                                    </p:anim>
                                    <p:anim calcmode="lin" valueType="num">
                                      <p:cBhvr>
                                        <p:cTn id="32" dur="1000" fill="hold"/>
                                        <p:tgtEl>
                                          <p:spTgt spid="5">
                                            <p:graphicEl>
                                              <a:dgm id="{B8D43BF7-C7BF-43AA-9FAF-D55FE64FF9B0}"/>
                                            </p:graphic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5">
                                            <p:graphicEl>
                                              <a:dgm id="{B8D43BF7-C7BF-43AA-9FAF-D55FE64FF9B0}"/>
                                            </p:graphic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5">
                                            <p:graphicEl>
                                              <a:dgm id="{B8D43BF7-C7BF-43AA-9FAF-D55FE64FF9B0}"/>
                                            </p:graphic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5">
                                            <p:graphicEl>
                                              <a:dgm id="{B8D43BF7-C7BF-43AA-9FAF-D55FE64FF9B0}"/>
                                            </p:graphic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5">
                                            <p:graphicEl>
                                              <a:dgm id="{B8D43BF7-C7BF-43AA-9FAF-D55FE64FF9B0}"/>
                                            </p:graphicEl>
                                          </p:spTgt>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5">
                                            <p:graphicEl>
                                              <a:dgm id="{2EC5861A-2FEF-446D-8CF9-9F531C38C90F}"/>
                                            </p:graphicEl>
                                          </p:spTgt>
                                        </p:tgtEl>
                                        <p:attrNameLst>
                                          <p:attrName>style.visibility</p:attrName>
                                        </p:attrNameLst>
                                      </p:cBhvr>
                                      <p:to>
                                        <p:strVal val="visible"/>
                                      </p:to>
                                    </p:set>
                                    <p:anim calcmode="lin" valueType="num">
                                      <p:cBhvr>
                                        <p:cTn id="40" dur="500" decel="50000" fill="hold">
                                          <p:stCondLst>
                                            <p:cond delay="0"/>
                                          </p:stCondLst>
                                        </p:cTn>
                                        <p:tgtEl>
                                          <p:spTgt spid="5">
                                            <p:graphicEl>
                                              <a:dgm id="{2EC5861A-2FEF-446D-8CF9-9F531C38C90F}"/>
                                            </p:graphic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5">
                                            <p:graphicEl>
                                              <a:dgm id="{2EC5861A-2FEF-446D-8CF9-9F531C38C90F}"/>
                                            </p:graphic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5">
                                            <p:graphicEl>
                                              <a:dgm id="{2EC5861A-2FEF-446D-8CF9-9F531C38C90F}"/>
                                            </p:graphicEl>
                                          </p:spTgt>
                                        </p:tgtEl>
                                        <p:attrNameLst>
                                          <p:attrName>ppt_w</p:attrName>
                                        </p:attrNameLst>
                                      </p:cBhvr>
                                      <p:tavLst>
                                        <p:tav tm="0">
                                          <p:val>
                                            <p:strVal val="#ppt_w*.05"/>
                                          </p:val>
                                        </p:tav>
                                        <p:tav tm="100000">
                                          <p:val>
                                            <p:strVal val="#ppt_w"/>
                                          </p:val>
                                        </p:tav>
                                      </p:tavLst>
                                    </p:anim>
                                    <p:anim calcmode="lin" valueType="num">
                                      <p:cBhvr>
                                        <p:cTn id="43" dur="1000" fill="hold"/>
                                        <p:tgtEl>
                                          <p:spTgt spid="5">
                                            <p:graphicEl>
                                              <a:dgm id="{2EC5861A-2FEF-446D-8CF9-9F531C38C90F}"/>
                                            </p:graphic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5">
                                            <p:graphicEl>
                                              <a:dgm id="{2EC5861A-2FEF-446D-8CF9-9F531C38C90F}"/>
                                            </p:graphic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5">
                                            <p:graphicEl>
                                              <a:dgm id="{2EC5861A-2FEF-446D-8CF9-9F531C38C90F}"/>
                                            </p:graphic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5">
                                            <p:graphicEl>
                                              <a:dgm id="{2EC5861A-2FEF-446D-8CF9-9F531C38C90F}"/>
                                            </p:graphic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5">
                                            <p:graphicEl>
                                              <a:dgm id="{2EC5861A-2FEF-446D-8CF9-9F531C38C90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33</a:t>
            </a:fld>
            <a:endParaRPr lang="en-US"/>
          </a:p>
        </p:txBody>
      </p:sp>
      <p:graphicFrame>
        <p:nvGraphicFramePr>
          <p:cNvPr id="5" name="Content Placeholder 6"/>
          <p:cNvGraphicFramePr>
            <a:graphicFrameLocks/>
          </p:cNvGraphicFramePr>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44846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graphicEl>
                                              <a:dgm id="{852E4189-3097-45B6-85FF-E1A5BAD00C0F}"/>
                                            </p:graphicEl>
                                          </p:spTgt>
                                        </p:tgtEl>
                                        <p:attrNameLst>
                                          <p:attrName>style.visibility</p:attrName>
                                        </p:attrNameLst>
                                      </p:cBhvr>
                                      <p:to>
                                        <p:strVal val="visible"/>
                                      </p:to>
                                    </p:set>
                                    <p:animEffect transition="in" filter="fade">
                                      <p:cBhvr>
                                        <p:cTn id="7" dur="1000"/>
                                        <p:tgtEl>
                                          <p:spTgt spid="5">
                                            <p:graphicEl>
                                              <a:dgm id="{852E4189-3097-45B6-85FF-E1A5BAD00C0F}"/>
                                            </p:graphicEl>
                                          </p:spTgt>
                                        </p:tgtEl>
                                      </p:cBhvr>
                                    </p:animEffect>
                                    <p:anim calcmode="lin" valueType="num">
                                      <p:cBhvr>
                                        <p:cTn id="8" dur="1000" fill="hold"/>
                                        <p:tgtEl>
                                          <p:spTgt spid="5">
                                            <p:graphicEl>
                                              <a:dgm id="{852E4189-3097-45B6-85FF-E1A5BAD00C0F}"/>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852E4189-3097-45B6-85FF-E1A5BAD00C0F}"/>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graphicEl>
                                              <a:dgm id="{44825716-050F-4F83-86A7-F7A4856198CE}"/>
                                            </p:graphicEl>
                                          </p:spTgt>
                                        </p:tgtEl>
                                        <p:attrNameLst>
                                          <p:attrName>style.visibility</p:attrName>
                                        </p:attrNameLst>
                                      </p:cBhvr>
                                      <p:to>
                                        <p:strVal val="visible"/>
                                      </p:to>
                                    </p:set>
                                    <p:animEffect transition="in" filter="fade">
                                      <p:cBhvr>
                                        <p:cTn id="13" dur="1000"/>
                                        <p:tgtEl>
                                          <p:spTgt spid="5">
                                            <p:graphicEl>
                                              <a:dgm id="{44825716-050F-4F83-86A7-F7A4856198CE}"/>
                                            </p:graphicEl>
                                          </p:spTgt>
                                        </p:tgtEl>
                                      </p:cBhvr>
                                    </p:animEffect>
                                    <p:anim calcmode="lin" valueType="num">
                                      <p:cBhvr>
                                        <p:cTn id="14" dur="1000" fill="hold"/>
                                        <p:tgtEl>
                                          <p:spTgt spid="5">
                                            <p:graphicEl>
                                              <a:dgm id="{44825716-050F-4F83-86A7-F7A4856198CE}"/>
                                            </p:graphicEl>
                                          </p:spTgt>
                                        </p:tgtEl>
                                        <p:attrNameLst>
                                          <p:attrName>ppt_x</p:attrName>
                                        </p:attrNameLst>
                                      </p:cBhvr>
                                      <p:tavLst>
                                        <p:tav tm="0">
                                          <p:val>
                                            <p:strVal val="#ppt_x"/>
                                          </p:val>
                                        </p:tav>
                                        <p:tav tm="100000">
                                          <p:val>
                                            <p:strVal val="#ppt_x"/>
                                          </p:val>
                                        </p:tav>
                                      </p:tavLst>
                                    </p:anim>
                                    <p:anim calcmode="lin" valueType="num">
                                      <p:cBhvr>
                                        <p:cTn id="15" dur="1000" fill="hold"/>
                                        <p:tgtEl>
                                          <p:spTgt spid="5">
                                            <p:graphicEl>
                                              <a:dgm id="{44825716-050F-4F83-86A7-F7A4856198CE}"/>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
                                            <p:graphicEl>
                                              <a:dgm id="{A04D3E6D-E602-448C-A4A4-9DDC9D7CC800}"/>
                                            </p:graphicEl>
                                          </p:spTgt>
                                        </p:tgtEl>
                                        <p:attrNameLst>
                                          <p:attrName>style.visibility</p:attrName>
                                        </p:attrNameLst>
                                      </p:cBhvr>
                                      <p:to>
                                        <p:strVal val="visible"/>
                                      </p:to>
                                    </p:set>
                                    <p:animEffect transition="in" filter="fade">
                                      <p:cBhvr>
                                        <p:cTn id="19" dur="1000"/>
                                        <p:tgtEl>
                                          <p:spTgt spid="5">
                                            <p:graphicEl>
                                              <a:dgm id="{A04D3E6D-E602-448C-A4A4-9DDC9D7CC800}"/>
                                            </p:graphicEl>
                                          </p:spTgt>
                                        </p:tgtEl>
                                      </p:cBhvr>
                                    </p:animEffect>
                                    <p:anim calcmode="lin" valueType="num">
                                      <p:cBhvr>
                                        <p:cTn id="20" dur="1000" fill="hold"/>
                                        <p:tgtEl>
                                          <p:spTgt spid="5">
                                            <p:graphicEl>
                                              <a:dgm id="{A04D3E6D-E602-448C-A4A4-9DDC9D7CC800}"/>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A04D3E6D-E602-448C-A4A4-9DDC9D7CC800}"/>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
                                            <p:graphicEl>
                                              <a:dgm id="{CC8384AD-E8A7-4E18-9FF8-A0A1CC7EA423}"/>
                                            </p:graphicEl>
                                          </p:spTgt>
                                        </p:tgtEl>
                                        <p:attrNameLst>
                                          <p:attrName>style.visibility</p:attrName>
                                        </p:attrNameLst>
                                      </p:cBhvr>
                                      <p:to>
                                        <p:strVal val="visible"/>
                                      </p:to>
                                    </p:set>
                                    <p:animEffect transition="in" filter="fade">
                                      <p:cBhvr>
                                        <p:cTn id="25" dur="1000"/>
                                        <p:tgtEl>
                                          <p:spTgt spid="5">
                                            <p:graphicEl>
                                              <a:dgm id="{CC8384AD-E8A7-4E18-9FF8-A0A1CC7EA423}"/>
                                            </p:graphicEl>
                                          </p:spTgt>
                                        </p:tgtEl>
                                      </p:cBhvr>
                                    </p:animEffect>
                                    <p:anim calcmode="lin" valueType="num">
                                      <p:cBhvr>
                                        <p:cTn id="26" dur="1000" fill="hold"/>
                                        <p:tgtEl>
                                          <p:spTgt spid="5">
                                            <p:graphicEl>
                                              <a:dgm id="{CC8384AD-E8A7-4E18-9FF8-A0A1CC7EA423}"/>
                                            </p:graphicEl>
                                          </p:spTgt>
                                        </p:tgtEl>
                                        <p:attrNameLst>
                                          <p:attrName>ppt_x</p:attrName>
                                        </p:attrNameLst>
                                      </p:cBhvr>
                                      <p:tavLst>
                                        <p:tav tm="0">
                                          <p:val>
                                            <p:strVal val="#ppt_x"/>
                                          </p:val>
                                        </p:tav>
                                        <p:tav tm="100000">
                                          <p:val>
                                            <p:strVal val="#ppt_x"/>
                                          </p:val>
                                        </p:tav>
                                      </p:tavLst>
                                    </p:anim>
                                    <p:anim calcmode="lin" valueType="num">
                                      <p:cBhvr>
                                        <p:cTn id="27" dur="1000" fill="hold"/>
                                        <p:tgtEl>
                                          <p:spTgt spid="5">
                                            <p:graphicEl>
                                              <a:dgm id="{CC8384AD-E8A7-4E18-9FF8-A0A1CC7EA423}"/>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ar-SA" dirty="0">
                <a:latin typeface="+mn-lt"/>
                <a:ea typeface="+mn-ea"/>
                <a:cs typeface="+mn-cs"/>
              </a:rPr>
              <a:t>پرداخت نقدی در مقابل </a:t>
            </a:r>
            <a:r>
              <a:rPr lang="fa-IR" dirty="0" smtClean="0">
                <a:latin typeface="+mn-lt"/>
                <a:ea typeface="+mn-ea"/>
                <a:cs typeface="+mn-cs"/>
              </a:rPr>
              <a:t>معاوضۀ سهام</a:t>
            </a:r>
            <a:endParaRPr lang="en-US" dirty="0">
              <a:latin typeface="+mn-lt"/>
              <a:ea typeface="+mn-ea"/>
              <a:cs typeface="+mn-cs"/>
            </a:endParaRPr>
          </a:p>
        </p:txBody>
      </p:sp>
      <p:graphicFrame>
        <p:nvGraphicFramePr>
          <p:cNvPr id="4" name="Content Placeholder 3"/>
          <p:cNvGraphicFramePr>
            <a:graphicFrameLocks noGrp="1"/>
          </p:cNvGraphicFramePr>
          <p:nvPr>
            <p:ph idx="1"/>
          </p:nvPr>
        </p:nvGraphicFramePr>
        <p:xfrm>
          <a:off x="685800" y="14763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964852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3" presetClass="entr" presetSubtype="0" fill="hold" grpId="0" nodeType="afterEffect">
                                  <p:stCondLst>
                                    <p:cond delay="0"/>
                                  </p:stCondLst>
                                  <p:childTnLst>
                                    <p:set>
                                      <p:cBhvr>
                                        <p:cTn id="10" dur="1" fill="hold">
                                          <p:stCondLst>
                                            <p:cond delay="0"/>
                                          </p:stCondLst>
                                        </p:cTn>
                                        <p:tgtEl>
                                          <p:spTgt spid="4">
                                            <p:graphicEl>
                                              <a:dgm id="{7580B710-34E4-495E-B80B-F03C48581005}"/>
                                            </p:graphicEl>
                                          </p:spTgt>
                                        </p:tgtEl>
                                        <p:attrNameLst>
                                          <p:attrName>style.visibility</p:attrName>
                                        </p:attrNameLst>
                                      </p:cBhvr>
                                      <p:to>
                                        <p:strVal val="visible"/>
                                      </p:to>
                                    </p:set>
                                    <p:animEffect transition="in" filter="fade">
                                      <p:cBhvr>
                                        <p:cTn id="11" dur="100"/>
                                        <p:tgtEl>
                                          <p:spTgt spid="4">
                                            <p:graphicEl>
                                              <a:dgm id="{7580B710-34E4-495E-B80B-F03C48581005}"/>
                                            </p:graphicEl>
                                          </p:spTgt>
                                        </p:tgtEl>
                                      </p:cBhvr>
                                    </p:animEffect>
                                    <p:anim calcmode="lin" valueType="num">
                                      <p:cBhvr>
                                        <p:cTn id="12" dur="400" fill="hold"/>
                                        <p:tgtEl>
                                          <p:spTgt spid="4">
                                            <p:graphicEl>
                                              <a:dgm id="{7580B710-34E4-495E-B80B-F03C48581005}"/>
                                            </p:graphicEl>
                                          </p:spTgt>
                                        </p:tgtEl>
                                        <p:attrNameLst>
                                          <p:attrName>ppt_x</p:attrName>
                                        </p:attrNameLst>
                                      </p:cBhvr>
                                      <p:tavLst>
                                        <p:tav tm="0">
                                          <p:val>
                                            <p:strVal val="#ppt_x"/>
                                          </p:val>
                                        </p:tav>
                                        <p:tav tm="100000">
                                          <p:val>
                                            <p:strVal val="#ppt_x"/>
                                          </p:val>
                                        </p:tav>
                                      </p:tavLst>
                                    </p:anim>
                                    <p:anim calcmode="lin" valueType="num">
                                      <p:cBhvr>
                                        <p:cTn id="13" dur="400" fill="hold"/>
                                        <p:tgtEl>
                                          <p:spTgt spid="4">
                                            <p:graphicEl>
                                              <a:dgm id="{7580B710-34E4-495E-B80B-F03C48581005}"/>
                                            </p:graphicEl>
                                          </p:spTgt>
                                        </p:tgtEl>
                                        <p:attrNameLst>
                                          <p:attrName>ppt_y</p:attrName>
                                        </p:attrNameLst>
                                      </p:cBhvr>
                                      <p:tavLst>
                                        <p:tav tm="0">
                                          <p:val>
                                            <p:strVal val="#ppt_y+0.31"/>
                                          </p:val>
                                        </p:tav>
                                        <p:tav tm="100000">
                                          <p:val>
                                            <p:strVal val="#ppt_y+0.31"/>
                                          </p:val>
                                        </p:tav>
                                      </p:tavLst>
                                    </p:anim>
                                    <p:anim calcmode="lin" valueType="num">
                                      <p:cBhvr>
                                        <p:cTn id="14" dur="600" decel="50000" fill="hold">
                                          <p:stCondLst>
                                            <p:cond delay="400"/>
                                          </p:stCondLst>
                                        </p:cTn>
                                        <p:tgtEl>
                                          <p:spTgt spid="4">
                                            <p:graphicEl>
                                              <a:dgm id="{7580B710-34E4-495E-B80B-F03C48581005}"/>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 dur="600" decel="50000" fill="hold">
                                          <p:stCondLst>
                                            <p:cond delay="400"/>
                                          </p:stCondLst>
                                        </p:cTn>
                                        <p:tgtEl>
                                          <p:spTgt spid="4">
                                            <p:graphicEl>
                                              <a:dgm id="{7580B710-34E4-495E-B80B-F03C48581005}"/>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6" fill="hold">
                            <p:stCondLst>
                              <p:cond delay="1500"/>
                            </p:stCondLst>
                            <p:childTnLst>
                              <p:par>
                                <p:cTn id="17" presetID="43" presetClass="entr" presetSubtype="0" fill="hold" grpId="0" nodeType="afterEffect">
                                  <p:stCondLst>
                                    <p:cond delay="0"/>
                                  </p:stCondLst>
                                  <p:childTnLst>
                                    <p:set>
                                      <p:cBhvr>
                                        <p:cTn id="18" dur="1" fill="hold">
                                          <p:stCondLst>
                                            <p:cond delay="0"/>
                                          </p:stCondLst>
                                        </p:cTn>
                                        <p:tgtEl>
                                          <p:spTgt spid="4">
                                            <p:graphicEl>
                                              <a:dgm id="{D6B5956C-BA12-4C1D-A598-017642F392D5}"/>
                                            </p:graphicEl>
                                          </p:spTgt>
                                        </p:tgtEl>
                                        <p:attrNameLst>
                                          <p:attrName>style.visibility</p:attrName>
                                        </p:attrNameLst>
                                      </p:cBhvr>
                                      <p:to>
                                        <p:strVal val="visible"/>
                                      </p:to>
                                    </p:set>
                                    <p:animEffect transition="in" filter="fade">
                                      <p:cBhvr>
                                        <p:cTn id="19" dur="100"/>
                                        <p:tgtEl>
                                          <p:spTgt spid="4">
                                            <p:graphicEl>
                                              <a:dgm id="{D6B5956C-BA12-4C1D-A598-017642F392D5}"/>
                                            </p:graphicEl>
                                          </p:spTgt>
                                        </p:tgtEl>
                                      </p:cBhvr>
                                    </p:animEffect>
                                    <p:anim calcmode="lin" valueType="num">
                                      <p:cBhvr>
                                        <p:cTn id="20" dur="400" fill="hold"/>
                                        <p:tgtEl>
                                          <p:spTgt spid="4">
                                            <p:graphicEl>
                                              <a:dgm id="{D6B5956C-BA12-4C1D-A598-017642F392D5}"/>
                                            </p:graphicEl>
                                          </p:spTgt>
                                        </p:tgtEl>
                                        <p:attrNameLst>
                                          <p:attrName>ppt_x</p:attrName>
                                        </p:attrNameLst>
                                      </p:cBhvr>
                                      <p:tavLst>
                                        <p:tav tm="0">
                                          <p:val>
                                            <p:strVal val="#ppt_x"/>
                                          </p:val>
                                        </p:tav>
                                        <p:tav tm="100000">
                                          <p:val>
                                            <p:strVal val="#ppt_x"/>
                                          </p:val>
                                        </p:tav>
                                      </p:tavLst>
                                    </p:anim>
                                    <p:anim calcmode="lin" valueType="num">
                                      <p:cBhvr>
                                        <p:cTn id="21" dur="400" fill="hold"/>
                                        <p:tgtEl>
                                          <p:spTgt spid="4">
                                            <p:graphicEl>
                                              <a:dgm id="{D6B5956C-BA12-4C1D-A598-017642F392D5}"/>
                                            </p:graphicEl>
                                          </p:spTgt>
                                        </p:tgtEl>
                                        <p:attrNameLst>
                                          <p:attrName>ppt_y</p:attrName>
                                        </p:attrNameLst>
                                      </p:cBhvr>
                                      <p:tavLst>
                                        <p:tav tm="0">
                                          <p:val>
                                            <p:strVal val="#ppt_y+0.31"/>
                                          </p:val>
                                        </p:tav>
                                        <p:tav tm="100000">
                                          <p:val>
                                            <p:strVal val="#ppt_y+0.31"/>
                                          </p:val>
                                        </p:tav>
                                      </p:tavLst>
                                    </p:anim>
                                    <p:anim calcmode="lin" valueType="num">
                                      <p:cBhvr>
                                        <p:cTn id="22" dur="600" decel="50000" fill="hold">
                                          <p:stCondLst>
                                            <p:cond delay="400"/>
                                          </p:stCondLst>
                                        </p:cTn>
                                        <p:tgtEl>
                                          <p:spTgt spid="4">
                                            <p:graphicEl>
                                              <a:dgm id="{D6B5956C-BA12-4C1D-A598-017642F392D5}"/>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600" decel="50000" fill="hold">
                                          <p:stCondLst>
                                            <p:cond delay="400"/>
                                          </p:stCondLst>
                                        </p:cTn>
                                        <p:tgtEl>
                                          <p:spTgt spid="4">
                                            <p:graphicEl>
                                              <a:dgm id="{D6B5956C-BA12-4C1D-A598-017642F392D5}"/>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4" fill="hold">
                            <p:stCondLst>
                              <p:cond delay="2500"/>
                            </p:stCondLst>
                            <p:childTnLst>
                              <p:par>
                                <p:cTn id="25" presetID="43" presetClass="entr" presetSubtype="0" fill="hold" grpId="0" nodeType="afterEffect">
                                  <p:stCondLst>
                                    <p:cond delay="0"/>
                                  </p:stCondLst>
                                  <p:childTnLst>
                                    <p:set>
                                      <p:cBhvr>
                                        <p:cTn id="26" dur="1" fill="hold">
                                          <p:stCondLst>
                                            <p:cond delay="0"/>
                                          </p:stCondLst>
                                        </p:cTn>
                                        <p:tgtEl>
                                          <p:spTgt spid="4">
                                            <p:graphicEl>
                                              <a:dgm id="{20BAE09F-4D92-44B4-AAC8-0F4C8382DA69}"/>
                                            </p:graphicEl>
                                          </p:spTgt>
                                        </p:tgtEl>
                                        <p:attrNameLst>
                                          <p:attrName>style.visibility</p:attrName>
                                        </p:attrNameLst>
                                      </p:cBhvr>
                                      <p:to>
                                        <p:strVal val="visible"/>
                                      </p:to>
                                    </p:set>
                                    <p:animEffect transition="in" filter="fade">
                                      <p:cBhvr>
                                        <p:cTn id="27" dur="100"/>
                                        <p:tgtEl>
                                          <p:spTgt spid="4">
                                            <p:graphicEl>
                                              <a:dgm id="{20BAE09F-4D92-44B4-AAC8-0F4C8382DA69}"/>
                                            </p:graphicEl>
                                          </p:spTgt>
                                        </p:tgtEl>
                                      </p:cBhvr>
                                    </p:animEffect>
                                    <p:anim calcmode="lin" valueType="num">
                                      <p:cBhvr>
                                        <p:cTn id="28" dur="400" fill="hold"/>
                                        <p:tgtEl>
                                          <p:spTgt spid="4">
                                            <p:graphicEl>
                                              <a:dgm id="{20BAE09F-4D92-44B4-AAC8-0F4C8382DA69}"/>
                                            </p:graphicEl>
                                          </p:spTgt>
                                        </p:tgtEl>
                                        <p:attrNameLst>
                                          <p:attrName>ppt_x</p:attrName>
                                        </p:attrNameLst>
                                      </p:cBhvr>
                                      <p:tavLst>
                                        <p:tav tm="0">
                                          <p:val>
                                            <p:strVal val="#ppt_x"/>
                                          </p:val>
                                        </p:tav>
                                        <p:tav tm="100000">
                                          <p:val>
                                            <p:strVal val="#ppt_x"/>
                                          </p:val>
                                        </p:tav>
                                      </p:tavLst>
                                    </p:anim>
                                    <p:anim calcmode="lin" valueType="num">
                                      <p:cBhvr>
                                        <p:cTn id="29" dur="400" fill="hold"/>
                                        <p:tgtEl>
                                          <p:spTgt spid="4">
                                            <p:graphicEl>
                                              <a:dgm id="{20BAE09F-4D92-44B4-AAC8-0F4C8382DA69}"/>
                                            </p:graphicEl>
                                          </p:spTgt>
                                        </p:tgtEl>
                                        <p:attrNameLst>
                                          <p:attrName>ppt_y</p:attrName>
                                        </p:attrNameLst>
                                      </p:cBhvr>
                                      <p:tavLst>
                                        <p:tav tm="0">
                                          <p:val>
                                            <p:strVal val="#ppt_y+0.31"/>
                                          </p:val>
                                        </p:tav>
                                        <p:tav tm="100000">
                                          <p:val>
                                            <p:strVal val="#ppt_y+0.31"/>
                                          </p:val>
                                        </p:tav>
                                      </p:tavLst>
                                    </p:anim>
                                    <p:anim calcmode="lin" valueType="num">
                                      <p:cBhvr>
                                        <p:cTn id="30" dur="600" decel="50000" fill="hold">
                                          <p:stCondLst>
                                            <p:cond delay="400"/>
                                          </p:stCondLst>
                                        </p:cTn>
                                        <p:tgtEl>
                                          <p:spTgt spid="4">
                                            <p:graphicEl>
                                              <a:dgm id="{20BAE09F-4D92-44B4-AAC8-0F4C8382DA69}"/>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1" dur="600" decel="50000" fill="hold">
                                          <p:stCondLst>
                                            <p:cond delay="400"/>
                                          </p:stCondLst>
                                        </p:cTn>
                                        <p:tgtEl>
                                          <p:spTgt spid="4">
                                            <p:graphicEl>
                                              <a:dgm id="{20BAE09F-4D92-44B4-AAC8-0F4C8382DA69}"/>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32" fill="hold">
                            <p:stCondLst>
                              <p:cond delay="3500"/>
                            </p:stCondLst>
                            <p:childTnLst>
                              <p:par>
                                <p:cTn id="33" presetID="43" presetClass="entr" presetSubtype="0" fill="hold" grpId="0" nodeType="afterEffect">
                                  <p:stCondLst>
                                    <p:cond delay="0"/>
                                  </p:stCondLst>
                                  <p:childTnLst>
                                    <p:set>
                                      <p:cBhvr>
                                        <p:cTn id="34" dur="1" fill="hold">
                                          <p:stCondLst>
                                            <p:cond delay="0"/>
                                          </p:stCondLst>
                                        </p:cTn>
                                        <p:tgtEl>
                                          <p:spTgt spid="4">
                                            <p:graphicEl>
                                              <a:dgm id="{FFCAE778-3FAF-4236-9674-A867A851CCB4}"/>
                                            </p:graphicEl>
                                          </p:spTgt>
                                        </p:tgtEl>
                                        <p:attrNameLst>
                                          <p:attrName>style.visibility</p:attrName>
                                        </p:attrNameLst>
                                      </p:cBhvr>
                                      <p:to>
                                        <p:strVal val="visible"/>
                                      </p:to>
                                    </p:set>
                                    <p:animEffect transition="in" filter="fade">
                                      <p:cBhvr>
                                        <p:cTn id="35" dur="100"/>
                                        <p:tgtEl>
                                          <p:spTgt spid="4">
                                            <p:graphicEl>
                                              <a:dgm id="{FFCAE778-3FAF-4236-9674-A867A851CCB4}"/>
                                            </p:graphicEl>
                                          </p:spTgt>
                                        </p:tgtEl>
                                      </p:cBhvr>
                                    </p:animEffect>
                                    <p:anim calcmode="lin" valueType="num">
                                      <p:cBhvr>
                                        <p:cTn id="36" dur="400" fill="hold"/>
                                        <p:tgtEl>
                                          <p:spTgt spid="4">
                                            <p:graphicEl>
                                              <a:dgm id="{FFCAE778-3FAF-4236-9674-A867A851CCB4}"/>
                                            </p:graphicEl>
                                          </p:spTgt>
                                        </p:tgtEl>
                                        <p:attrNameLst>
                                          <p:attrName>ppt_x</p:attrName>
                                        </p:attrNameLst>
                                      </p:cBhvr>
                                      <p:tavLst>
                                        <p:tav tm="0">
                                          <p:val>
                                            <p:strVal val="#ppt_x"/>
                                          </p:val>
                                        </p:tav>
                                        <p:tav tm="100000">
                                          <p:val>
                                            <p:strVal val="#ppt_x"/>
                                          </p:val>
                                        </p:tav>
                                      </p:tavLst>
                                    </p:anim>
                                    <p:anim calcmode="lin" valueType="num">
                                      <p:cBhvr>
                                        <p:cTn id="37" dur="400" fill="hold"/>
                                        <p:tgtEl>
                                          <p:spTgt spid="4">
                                            <p:graphicEl>
                                              <a:dgm id="{FFCAE778-3FAF-4236-9674-A867A851CCB4}"/>
                                            </p:graphicEl>
                                          </p:spTgt>
                                        </p:tgtEl>
                                        <p:attrNameLst>
                                          <p:attrName>ppt_y</p:attrName>
                                        </p:attrNameLst>
                                      </p:cBhvr>
                                      <p:tavLst>
                                        <p:tav tm="0">
                                          <p:val>
                                            <p:strVal val="#ppt_y+0.31"/>
                                          </p:val>
                                        </p:tav>
                                        <p:tav tm="100000">
                                          <p:val>
                                            <p:strVal val="#ppt_y+0.31"/>
                                          </p:val>
                                        </p:tav>
                                      </p:tavLst>
                                    </p:anim>
                                    <p:anim calcmode="lin" valueType="num">
                                      <p:cBhvr>
                                        <p:cTn id="38" dur="600" decel="50000" fill="hold">
                                          <p:stCondLst>
                                            <p:cond delay="400"/>
                                          </p:stCondLst>
                                        </p:cTn>
                                        <p:tgtEl>
                                          <p:spTgt spid="4">
                                            <p:graphicEl>
                                              <a:dgm id="{FFCAE778-3FAF-4236-9674-A867A851CCB4}"/>
                                            </p:graphic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9" dur="600" decel="50000" fill="hold">
                                          <p:stCondLst>
                                            <p:cond delay="400"/>
                                          </p:stCondLst>
                                        </p:cTn>
                                        <p:tgtEl>
                                          <p:spTgt spid="4">
                                            <p:graphicEl>
                                              <a:dgm id="{FFCAE778-3FAF-4236-9674-A867A851CCB4}"/>
                                            </p:graphic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4" grpId="0">
        <p:bldSub>
          <a:bldDgm bld="lvlOne"/>
        </p:bldSub>
      </p:bldGraphic>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fa-IR" sz="3600" dirty="0" smtClean="0"/>
              <a:t>گزینه‌های تأمین مالی شرکت‌های بزرگ در ایران</a:t>
            </a:r>
            <a:endParaRPr lang="en-US" sz="3600" dirty="0" smtClean="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35</a:t>
            </a:fld>
            <a:endParaRPr lang="en-US" dirty="0"/>
          </a:p>
        </p:txBody>
      </p:sp>
      <p:sp>
        <p:nvSpPr>
          <p:cNvPr id="6" name="TextBox 5"/>
          <p:cNvSpPr txBox="1"/>
          <p:nvPr/>
        </p:nvSpPr>
        <p:spPr>
          <a:xfrm>
            <a:off x="1066800" y="4724400"/>
            <a:ext cx="6629400" cy="523220"/>
          </a:xfrm>
          <a:prstGeom prst="rect">
            <a:avLst/>
          </a:prstGeom>
          <a:noFill/>
        </p:spPr>
        <p:txBody>
          <a:bodyPr wrap="square" rtlCol="0">
            <a:spAutoFit/>
          </a:bodyPr>
          <a:lstStyle/>
          <a:p>
            <a:pPr algn="r" rtl="1"/>
            <a:r>
              <a:rPr lang="fa-IR"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شناخت برخی نهادها و خدمات مالی</a:t>
            </a:r>
            <a:endParaRPr lang="en-US" sz="28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6858000" cy="990600"/>
          </a:xfrm>
        </p:spPr>
        <p:txBody>
          <a:bodyPr/>
          <a:lstStyle/>
          <a:p>
            <a:r>
              <a:rPr lang="fa-IR" sz="2800" dirty="0" smtClean="0"/>
              <a:t>نهادهاي مالي كه بايد بشناسيد: واحد بانک‌داری شرکتی </a:t>
            </a:r>
            <a:endParaRPr lang="en-US" sz="28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36</a:t>
            </a:fld>
            <a:endParaRPr lang="en-US"/>
          </a:p>
        </p:txBody>
      </p:sp>
    </p:spTree>
    <p:extLst>
      <p:ext uri="{BB962C8B-B14F-4D97-AF65-F5344CB8AC3E}">
        <p14:creationId xmlns="" xmlns:p14="http://schemas.microsoft.com/office/powerpoint/2010/main" val="41230584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بانکداری تجاری- اندازۀ شرکت‌ها</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rot="4915242">
            <a:off x="7323838" y="1839670"/>
            <a:ext cx="20574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a-IR" dirty="0" smtClean="0">
                <a:cs typeface="B Titr" pitchFamily="2" charset="-78"/>
              </a:rPr>
              <a:t>شرکت‌های بزرگ‌تر</a:t>
            </a:r>
            <a:endParaRPr lang="en-US" dirty="0" smtClean="0">
              <a:cs typeface="B Titr" pitchFamily="2" charset="-78"/>
            </a:endParaRPr>
          </a:p>
        </p:txBody>
      </p:sp>
      <p:sp>
        <p:nvSpPr>
          <p:cNvPr id="6" name="TextBox 5"/>
          <p:cNvSpPr txBox="1"/>
          <p:nvPr/>
        </p:nvSpPr>
        <p:spPr>
          <a:xfrm rot="1630205">
            <a:off x="-123213" y="5630962"/>
            <a:ext cx="205740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fa-IR" dirty="0" smtClean="0">
                <a:cs typeface="B Titr" pitchFamily="2" charset="-78"/>
              </a:rPr>
              <a:t>شرکت‌های کوچک‌تر</a:t>
            </a:r>
            <a:endParaRPr lang="en-US" dirty="0" smtClean="0">
              <a:cs typeface="B Titr" pitchFamily="2" charset="-78"/>
            </a:endParaRPr>
          </a:p>
        </p:txBody>
      </p:sp>
    </p:spTree>
    <p:extLst>
      <p:ext uri="{BB962C8B-B14F-4D97-AF65-F5344CB8AC3E}">
        <p14:creationId xmlns="" xmlns:p14="http://schemas.microsoft.com/office/powerpoint/2010/main" val="225718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F58FE278-46D6-404A-9456-67916FCB14CF}"/>
                                            </p:graphicEl>
                                          </p:spTgt>
                                        </p:tgtEl>
                                        <p:attrNameLst>
                                          <p:attrName>style.visibility</p:attrName>
                                        </p:attrNameLst>
                                      </p:cBhvr>
                                      <p:to>
                                        <p:strVal val="visible"/>
                                      </p:to>
                                    </p:set>
                                    <p:animEffect transition="in" filter="fade">
                                      <p:cBhvr>
                                        <p:cTn id="7" dur="1000"/>
                                        <p:tgtEl>
                                          <p:spTgt spid="4">
                                            <p:graphicEl>
                                              <a:dgm id="{F58FE278-46D6-404A-9456-67916FCB14CF}"/>
                                            </p:graphicEl>
                                          </p:spTgt>
                                        </p:tgtEl>
                                      </p:cBhvr>
                                    </p:animEffect>
                                    <p:anim calcmode="lin" valueType="num">
                                      <p:cBhvr>
                                        <p:cTn id="8" dur="1000" fill="hold"/>
                                        <p:tgtEl>
                                          <p:spTgt spid="4">
                                            <p:graphicEl>
                                              <a:dgm id="{F58FE278-46D6-404A-9456-67916FCB14CF}"/>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F58FE278-46D6-404A-9456-67916FCB14CF}"/>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E9153B65-BD4D-45CE-9E6A-85AA5619C37A}"/>
                                            </p:graphicEl>
                                          </p:spTgt>
                                        </p:tgtEl>
                                        <p:attrNameLst>
                                          <p:attrName>style.visibility</p:attrName>
                                        </p:attrNameLst>
                                      </p:cBhvr>
                                      <p:to>
                                        <p:strVal val="visible"/>
                                      </p:to>
                                    </p:set>
                                    <p:animEffect transition="in" filter="fade">
                                      <p:cBhvr>
                                        <p:cTn id="14" dur="1000"/>
                                        <p:tgtEl>
                                          <p:spTgt spid="4">
                                            <p:graphicEl>
                                              <a:dgm id="{E9153B65-BD4D-45CE-9E6A-85AA5619C37A}"/>
                                            </p:graphicEl>
                                          </p:spTgt>
                                        </p:tgtEl>
                                      </p:cBhvr>
                                    </p:animEffect>
                                    <p:anim calcmode="lin" valueType="num">
                                      <p:cBhvr>
                                        <p:cTn id="15" dur="1000" fill="hold"/>
                                        <p:tgtEl>
                                          <p:spTgt spid="4">
                                            <p:graphicEl>
                                              <a:dgm id="{E9153B65-BD4D-45CE-9E6A-85AA5619C37A}"/>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E9153B65-BD4D-45CE-9E6A-85AA5619C37A}"/>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E33E933B-B0C2-48E5-8653-CAF054FBA9E1}"/>
                                            </p:graphicEl>
                                          </p:spTgt>
                                        </p:tgtEl>
                                        <p:attrNameLst>
                                          <p:attrName>style.visibility</p:attrName>
                                        </p:attrNameLst>
                                      </p:cBhvr>
                                      <p:to>
                                        <p:strVal val="visible"/>
                                      </p:to>
                                    </p:set>
                                    <p:animEffect transition="in" filter="fade">
                                      <p:cBhvr>
                                        <p:cTn id="19" dur="1000"/>
                                        <p:tgtEl>
                                          <p:spTgt spid="4">
                                            <p:graphicEl>
                                              <a:dgm id="{E33E933B-B0C2-48E5-8653-CAF054FBA9E1}"/>
                                            </p:graphicEl>
                                          </p:spTgt>
                                        </p:tgtEl>
                                      </p:cBhvr>
                                    </p:animEffect>
                                    <p:anim calcmode="lin" valueType="num">
                                      <p:cBhvr>
                                        <p:cTn id="20" dur="1000" fill="hold"/>
                                        <p:tgtEl>
                                          <p:spTgt spid="4">
                                            <p:graphicEl>
                                              <a:dgm id="{E33E933B-B0C2-48E5-8653-CAF054FBA9E1}"/>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E33E933B-B0C2-48E5-8653-CAF054FBA9E1}"/>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F21D45AA-83EB-4680-8155-B8C11869F920}"/>
                                            </p:graphicEl>
                                          </p:spTgt>
                                        </p:tgtEl>
                                        <p:attrNameLst>
                                          <p:attrName>style.visibility</p:attrName>
                                        </p:attrNameLst>
                                      </p:cBhvr>
                                      <p:to>
                                        <p:strVal val="visible"/>
                                      </p:to>
                                    </p:set>
                                    <p:animEffect transition="in" filter="fade">
                                      <p:cBhvr>
                                        <p:cTn id="26" dur="1000"/>
                                        <p:tgtEl>
                                          <p:spTgt spid="4">
                                            <p:graphicEl>
                                              <a:dgm id="{F21D45AA-83EB-4680-8155-B8C11869F920}"/>
                                            </p:graphicEl>
                                          </p:spTgt>
                                        </p:tgtEl>
                                      </p:cBhvr>
                                    </p:animEffect>
                                    <p:anim calcmode="lin" valueType="num">
                                      <p:cBhvr>
                                        <p:cTn id="27" dur="1000" fill="hold"/>
                                        <p:tgtEl>
                                          <p:spTgt spid="4">
                                            <p:graphicEl>
                                              <a:dgm id="{F21D45AA-83EB-4680-8155-B8C11869F920}"/>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F21D45AA-83EB-4680-8155-B8C11869F920}"/>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A0D4A75E-1F39-4E5A-A913-31477E61315F}"/>
                                            </p:graphicEl>
                                          </p:spTgt>
                                        </p:tgtEl>
                                        <p:attrNameLst>
                                          <p:attrName>style.visibility</p:attrName>
                                        </p:attrNameLst>
                                      </p:cBhvr>
                                      <p:to>
                                        <p:strVal val="visible"/>
                                      </p:to>
                                    </p:set>
                                    <p:animEffect transition="in" filter="fade">
                                      <p:cBhvr>
                                        <p:cTn id="31" dur="1000"/>
                                        <p:tgtEl>
                                          <p:spTgt spid="4">
                                            <p:graphicEl>
                                              <a:dgm id="{A0D4A75E-1F39-4E5A-A913-31477E61315F}"/>
                                            </p:graphicEl>
                                          </p:spTgt>
                                        </p:tgtEl>
                                      </p:cBhvr>
                                    </p:animEffect>
                                    <p:anim calcmode="lin" valueType="num">
                                      <p:cBhvr>
                                        <p:cTn id="32" dur="1000" fill="hold"/>
                                        <p:tgtEl>
                                          <p:spTgt spid="4">
                                            <p:graphicEl>
                                              <a:dgm id="{A0D4A75E-1F39-4E5A-A913-31477E61315F}"/>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A0D4A75E-1F39-4E5A-A913-31477E61315F}"/>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4E3BA6DC-D100-429B-959E-39A58718739D}"/>
                                            </p:graphicEl>
                                          </p:spTgt>
                                        </p:tgtEl>
                                        <p:attrNameLst>
                                          <p:attrName>style.visibility</p:attrName>
                                        </p:attrNameLst>
                                      </p:cBhvr>
                                      <p:to>
                                        <p:strVal val="visible"/>
                                      </p:to>
                                    </p:set>
                                    <p:animEffect transition="in" filter="fade">
                                      <p:cBhvr>
                                        <p:cTn id="38" dur="1000"/>
                                        <p:tgtEl>
                                          <p:spTgt spid="4">
                                            <p:graphicEl>
                                              <a:dgm id="{4E3BA6DC-D100-429B-959E-39A58718739D}"/>
                                            </p:graphicEl>
                                          </p:spTgt>
                                        </p:tgtEl>
                                      </p:cBhvr>
                                    </p:animEffect>
                                    <p:anim calcmode="lin" valueType="num">
                                      <p:cBhvr>
                                        <p:cTn id="39" dur="1000" fill="hold"/>
                                        <p:tgtEl>
                                          <p:spTgt spid="4">
                                            <p:graphicEl>
                                              <a:dgm id="{4E3BA6DC-D100-429B-959E-39A58718739D}"/>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4E3BA6DC-D100-429B-959E-39A58718739D}"/>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7C3388F6-A7AE-44F8-A15D-B948853AA579}"/>
                                            </p:graphicEl>
                                          </p:spTgt>
                                        </p:tgtEl>
                                        <p:attrNameLst>
                                          <p:attrName>style.visibility</p:attrName>
                                        </p:attrNameLst>
                                      </p:cBhvr>
                                      <p:to>
                                        <p:strVal val="visible"/>
                                      </p:to>
                                    </p:set>
                                    <p:animEffect transition="in" filter="fade">
                                      <p:cBhvr>
                                        <p:cTn id="43" dur="1000"/>
                                        <p:tgtEl>
                                          <p:spTgt spid="4">
                                            <p:graphicEl>
                                              <a:dgm id="{7C3388F6-A7AE-44F8-A15D-B948853AA579}"/>
                                            </p:graphicEl>
                                          </p:spTgt>
                                        </p:tgtEl>
                                      </p:cBhvr>
                                    </p:animEffect>
                                    <p:anim calcmode="lin" valueType="num">
                                      <p:cBhvr>
                                        <p:cTn id="44" dur="1000" fill="hold"/>
                                        <p:tgtEl>
                                          <p:spTgt spid="4">
                                            <p:graphicEl>
                                              <a:dgm id="{7C3388F6-A7AE-44F8-A15D-B948853AA579}"/>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7C3388F6-A7AE-44F8-A15D-B948853AA57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مرزهای نسبتاً مشخص</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38</a:t>
            </a:fld>
            <a:endParaRPr lang="en-US"/>
          </a:p>
        </p:txBody>
      </p:sp>
    </p:spTree>
    <p:extLst>
      <p:ext uri="{BB962C8B-B14F-4D97-AF65-F5344CB8AC3E}">
        <p14:creationId xmlns="" xmlns:p14="http://schemas.microsoft.com/office/powerpoint/2010/main" val="8273299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 xmlns:p14="http://schemas.microsoft.com/office/powerpoint/2010/main" val="1337618884"/>
              </p:ext>
            </p:extLst>
          </p:nvPr>
        </p:nvGraphicFramePr>
        <p:xfrm>
          <a:off x="304800" y="1447800"/>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fa-IR" dirty="0" smtClean="0"/>
              <a:t>تعریف</a:t>
            </a:r>
            <a:endParaRPr lang="en-US" dirty="0"/>
          </a:p>
        </p:txBody>
      </p:sp>
    </p:spTree>
    <p:extLst>
      <p:ext uri="{BB962C8B-B14F-4D97-AF65-F5344CB8AC3E}">
        <p14:creationId xmlns="" xmlns:p14="http://schemas.microsoft.com/office/powerpoint/2010/main" val="70737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تعاریف</a:t>
            </a:r>
            <a:endParaRPr lang="en-US" dirty="0"/>
          </a:p>
        </p:txBody>
      </p:sp>
      <p:graphicFrame>
        <p:nvGraphicFramePr>
          <p:cNvPr id="5" name="Content Placeholder 4"/>
          <p:cNvGraphicFramePr>
            <a:graphicFrameLocks noGrp="1"/>
          </p:cNvGraphicFramePr>
          <p:nvPr>
            <p:ph idx="1"/>
          </p:nvPr>
        </p:nvGraphicFramePr>
        <p:xfrm>
          <a:off x="457200" y="1143000"/>
          <a:ext cx="8229600" cy="5254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style>
          <a:lnRef idx="1">
            <a:schemeClr val="accent2"/>
          </a:lnRef>
          <a:fillRef idx="2">
            <a:schemeClr val="accent2"/>
          </a:fillRef>
          <a:effectRef idx="1">
            <a:schemeClr val="accent2"/>
          </a:effectRef>
          <a:fontRef idx="minor">
            <a:schemeClr val="dk1"/>
          </a:fontRef>
        </p:style>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dirty="0" smtClean="0">
                <a:ln/>
                <a:solidFill>
                  <a:schemeClr val="tx1">
                    <a:lumMod val="95000"/>
                    <a:lumOff val="5000"/>
                  </a:schemeClr>
                </a:solidFill>
                <a:cs typeface="B Titr" pitchFamily="2" charset="-78"/>
              </a:rPr>
              <a:t>بانک تجاری</a:t>
            </a:r>
            <a:endParaRPr lang="fa-IR" dirty="0">
              <a:ln/>
              <a:solidFill>
                <a:schemeClr val="tx1">
                  <a:lumMod val="95000"/>
                  <a:lumOff val="5000"/>
                </a:schemeClr>
              </a:solidFill>
              <a:cs typeface="B Titr" pitchFamily="2" charset="-78"/>
            </a:endParaRPr>
          </a:p>
        </p:txBody>
      </p:sp>
      <p:sp>
        <p:nvSpPr>
          <p:cNvPr id="4" name="Text Placeholder 3"/>
          <p:cNvSpPr>
            <a:spLocks noGrp="1"/>
          </p:cNvSpPr>
          <p:nvPr>
            <p:ph type="body" sz="half" idx="3"/>
          </p:nvPr>
        </p:nvSpPr>
        <p:spPr/>
        <p:style>
          <a:lnRef idx="1">
            <a:schemeClr val="accent2"/>
          </a:lnRef>
          <a:fillRef idx="2">
            <a:schemeClr val="accent2"/>
          </a:fillRef>
          <a:effectRef idx="1">
            <a:schemeClr val="accent2"/>
          </a:effectRef>
          <a:fontRef idx="minor">
            <a:schemeClr val="dk1"/>
          </a:fontRef>
        </p:style>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fa-IR" dirty="0" smtClean="0">
                <a:ln/>
                <a:solidFill>
                  <a:schemeClr val="tx1">
                    <a:lumMod val="95000"/>
                    <a:lumOff val="5000"/>
                  </a:schemeClr>
                </a:solidFill>
                <a:cs typeface="B Titr" pitchFamily="2" charset="-78"/>
              </a:rPr>
              <a:t>تأمین سرمایه</a:t>
            </a:r>
            <a:endParaRPr lang="fa-IR" dirty="0">
              <a:ln/>
              <a:solidFill>
                <a:schemeClr val="tx1">
                  <a:lumMod val="95000"/>
                  <a:lumOff val="5000"/>
                </a:schemeClr>
              </a:solidFill>
              <a:cs typeface="B Titr" pitchFamily="2" charset="-78"/>
            </a:endParaRPr>
          </a:p>
        </p:txBody>
      </p:sp>
      <p:sp>
        <p:nvSpPr>
          <p:cNvPr id="17" name="Freeform 16"/>
          <p:cNvSpPr/>
          <p:nvPr/>
        </p:nvSpPr>
        <p:spPr>
          <a:xfrm>
            <a:off x="607224" y="2362200"/>
            <a:ext cx="3931920" cy="551655"/>
          </a:xfrm>
          <a:custGeom>
            <a:avLst/>
            <a:gdLst>
              <a:gd name="connsiteX0" fmla="*/ 0 w 3931920"/>
              <a:gd name="connsiteY0" fmla="*/ 91944 h 551655"/>
              <a:gd name="connsiteX1" fmla="*/ 26930 w 3931920"/>
              <a:gd name="connsiteY1" fmla="*/ 26930 h 551655"/>
              <a:gd name="connsiteX2" fmla="*/ 91944 w 3931920"/>
              <a:gd name="connsiteY2" fmla="*/ 0 h 551655"/>
              <a:gd name="connsiteX3" fmla="*/ 3839976 w 3931920"/>
              <a:gd name="connsiteY3" fmla="*/ 0 h 551655"/>
              <a:gd name="connsiteX4" fmla="*/ 3904990 w 3931920"/>
              <a:gd name="connsiteY4" fmla="*/ 26930 h 551655"/>
              <a:gd name="connsiteX5" fmla="*/ 3931920 w 3931920"/>
              <a:gd name="connsiteY5" fmla="*/ 91944 h 551655"/>
              <a:gd name="connsiteX6" fmla="*/ 3931920 w 3931920"/>
              <a:gd name="connsiteY6" fmla="*/ 459711 h 551655"/>
              <a:gd name="connsiteX7" fmla="*/ 3904990 w 3931920"/>
              <a:gd name="connsiteY7" fmla="*/ 524725 h 551655"/>
              <a:gd name="connsiteX8" fmla="*/ 3839976 w 3931920"/>
              <a:gd name="connsiteY8" fmla="*/ 551655 h 551655"/>
              <a:gd name="connsiteX9" fmla="*/ 91944 w 3931920"/>
              <a:gd name="connsiteY9" fmla="*/ 551655 h 551655"/>
              <a:gd name="connsiteX10" fmla="*/ 26930 w 3931920"/>
              <a:gd name="connsiteY10" fmla="*/ 524725 h 551655"/>
              <a:gd name="connsiteX11" fmla="*/ 0 w 3931920"/>
              <a:gd name="connsiteY11" fmla="*/ 459711 h 551655"/>
              <a:gd name="connsiteX12" fmla="*/ 0 w 3931920"/>
              <a:gd name="connsiteY12" fmla="*/ 91944 h 55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51655">
                <a:moveTo>
                  <a:pt x="0" y="91944"/>
                </a:moveTo>
                <a:cubicBezTo>
                  <a:pt x="0" y="67559"/>
                  <a:pt x="9687" y="44173"/>
                  <a:pt x="26930" y="26930"/>
                </a:cubicBezTo>
                <a:cubicBezTo>
                  <a:pt x="44173" y="9687"/>
                  <a:pt x="67559" y="0"/>
                  <a:pt x="91944" y="0"/>
                </a:cubicBezTo>
                <a:lnTo>
                  <a:pt x="3839976" y="0"/>
                </a:lnTo>
                <a:cubicBezTo>
                  <a:pt x="3864361" y="0"/>
                  <a:pt x="3887747" y="9687"/>
                  <a:pt x="3904990" y="26930"/>
                </a:cubicBezTo>
                <a:cubicBezTo>
                  <a:pt x="3922233" y="44173"/>
                  <a:pt x="3931920" y="67559"/>
                  <a:pt x="3931920" y="91944"/>
                </a:cubicBezTo>
                <a:lnTo>
                  <a:pt x="3931920" y="459711"/>
                </a:lnTo>
                <a:cubicBezTo>
                  <a:pt x="3931920" y="484096"/>
                  <a:pt x="3922233" y="507482"/>
                  <a:pt x="3904990" y="524725"/>
                </a:cubicBezTo>
                <a:cubicBezTo>
                  <a:pt x="3887747" y="541968"/>
                  <a:pt x="3864361" y="551655"/>
                  <a:pt x="3839976" y="551655"/>
                </a:cubicBezTo>
                <a:lnTo>
                  <a:pt x="91944" y="551655"/>
                </a:lnTo>
                <a:cubicBezTo>
                  <a:pt x="67559" y="551655"/>
                  <a:pt x="44173" y="541968"/>
                  <a:pt x="26930" y="524725"/>
                </a:cubicBezTo>
                <a:cubicBezTo>
                  <a:pt x="9687" y="507482"/>
                  <a:pt x="0" y="484096"/>
                  <a:pt x="0" y="459711"/>
                </a:cubicBezTo>
                <a:lnTo>
                  <a:pt x="0" y="91944"/>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14560" tIns="114560" rIns="114560" bIns="11456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سپرده‌پذیر</a:t>
            </a:r>
            <a:endParaRPr lang="fa-IR" sz="2300" kern="1200" dirty="0">
              <a:cs typeface="B Zar" pitchFamily="2" charset="-78"/>
            </a:endParaRPr>
          </a:p>
        </p:txBody>
      </p:sp>
      <p:sp>
        <p:nvSpPr>
          <p:cNvPr id="18" name="Freeform 17"/>
          <p:cNvSpPr/>
          <p:nvPr/>
        </p:nvSpPr>
        <p:spPr>
          <a:xfrm>
            <a:off x="607224" y="2980095"/>
            <a:ext cx="3931920" cy="551655"/>
          </a:xfrm>
          <a:custGeom>
            <a:avLst/>
            <a:gdLst>
              <a:gd name="connsiteX0" fmla="*/ 0 w 3931920"/>
              <a:gd name="connsiteY0" fmla="*/ 91944 h 551655"/>
              <a:gd name="connsiteX1" fmla="*/ 26930 w 3931920"/>
              <a:gd name="connsiteY1" fmla="*/ 26930 h 551655"/>
              <a:gd name="connsiteX2" fmla="*/ 91944 w 3931920"/>
              <a:gd name="connsiteY2" fmla="*/ 0 h 551655"/>
              <a:gd name="connsiteX3" fmla="*/ 3839976 w 3931920"/>
              <a:gd name="connsiteY3" fmla="*/ 0 h 551655"/>
              <a:gd name="connsiteX4" fmla="*/ 3904990 w 3931920"/>
              <a:gd name="connsiteY4" fmla="*/ 26930 h 551655"/>
              <a:gd name="connsiteX5" fmla="*/ 3931920 w 3931920"/>
              <a:gd name="connsiteY5" fmla="*/ 91944 h 551655"/>
              <a:gd name="connsiteX6" fmla="*/ 3931920 w 3931920"/>
              <a:gd name="connsiteY6" fmla="*/ 459711 h 551655"/>
              <a:gd name="connsiteX7" fmla="*/ 3904990 w 3931920"/>
              <a:gd name="connsiteY7" fmla="*/ 524725 h 551655"/>
              <a:gd name="connsiteX8" fmla="*/ 3839976 w 3931920"/>
              <a:gd name="connsiteY8" fmla="*/ 551655 h 551655"/>
              <a:gd name="connsiteX9" fmla="*/ 91944 w 3931920"/>
              <a:gd name="connsiteY9" fmla="*/ 551655 h 551655"/>
              <a:gd name="connsiteX10" fmla="*/ 26930 w 3931920"/>
              <a:gd name="connsiteY10" fmla="*/ 524725 h 551655"/>
              <a:gd name="connsiteX11" fmla="*/ 0 w 3931920"/>
              <a:gd name="connsiteY11" fmla="*/ 459711 h 551655"/>
              <a:gd name="connsiteX12" fmla="*/ 0 w 3931920"/>
              <a:gd name="connsiteY12" fmla="*/ 91944 h 55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51655">
                <a:moveTo>
                  <a:pt x="0" y="91944"/>
                </a:moveTo>
                <a:cubicBezTo>
                  <a:pt x="0" y="67559"/>
                  <a:pt x="9687" y="44173"/>
                  <a:pt x="26930" y="26930"/>
                </a:cubicBezTo>
                <a:cubicBezTo>
                  <a:pt x="44173" y="9687"/>
                  <a:pt x="67559" y="0"/>
                  <a:pt x="91944" y="0"/>
                </a:cubicBezTo>
                <a:lnTo>
                  <a:pt x="3839976" y="0"/>
                </a:lnTo>
                <a:cubicBezTo>
                  <a:pt x="3864361" y="0"/>
                  <a:pt x="3887747" y="9687"/>
                  <a:pt x="3904990" y="26930"/>
                </a:cubicBezTo>
                <a:cubicBezTo>
                  <a:pt x="3922233" y="44173"/>
                  <a:pt x="3931920" y="67559"/>
                  <a:pt x="3931920" y="91944"/>
                </a:cubicBezTo>
                <a:lnTo>
                  <a:pt x="3931920" y="459711"/>
                </a:lnTo>
                <a:cubicBezTo>
                  <a:pt x="3931920" y="484096"/>
                  <a:pt x="3922233" y="507482"/>
                  <a:pt x="3904990" y="524725"/>
                </a:cubicBezTo>
                <a:cubicBezTo>
                  <a:pt x="3887747" y="541968"/>
                  <a:pt x="3864361" y="551655"/>
                  <a:pt x="3839976" y="551655"/>
                </a:cubicBezTo>
                <a:lnTo>
                  <a:pt x="91944" y="551655"/>
                </a:lnTo>
                <a:cubicBezTo>
                  <a:pt x="67559" y="551655"/>
                  <a:pt x="44173" y="541968"/>
                  <a:pt x="26930" y="524725"/>
                </a:cubicBezTo>
                <a:cubicBezTo>
                  <a:pt x="9687" y="507482"/>
                  <a:pt x="0" y="484096"/>
                  <a:pt x="0" y="459711"/>
                </a:cubicBezTo>
                <a:lnTo>
                  <a:pt x="0" y="91944"/>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14560" tIns="114560" rIns="114560" bIns="11456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تأمین مالی افراد و شرکت‌ها</a:t>
            </a:r>
            <a:endParaRPr lang="fa-IR" sz="2300" kern="1200" dirty="0">
              <a:cs typeface="B Zar" pitchFamily="2" charset="-78"/>
            </a:endParaRPr>
          </a:p>
        </p:txBody>
      </p:sp>
      <p:sp>
        <p:nvSpPr>
          <p:cNvPr id="19" name="Freeform 18"/>
          <p:cNvSpPr/>
          <p:nvPr/>
        </p:nvSpPr>
        <p:spPr>
          <a:xfrm>
            <a:off x="607224" y="3597990"/>
            <a:ext cx="3931920" cy="551655"/>
          </a:xfrm>
          <a:custGeom>
            <a:avLst/>
            <a:gdLst>
              <a:gd name="connsiteX0" fmla="*/ 0 w 3931920"/>
              <a:gd name="connsiteY0" fmla="*/ 91944 h 551655"/>
              <a:gd name="connsiteX1" fmla="*/ 26930 w 3931920"/>
              <a:gd name="connsiteY1" fmla="*/ 26930 h 551655"/>
              <a:gd name="connsiteX2" fmla="*/ 91944 w 3931920"/>
              <a:gd name="connsiteY2" fmla="*/ 0 h 551655"/>
              <a:gd name="connsiteX3" fmla="*/ 3839976 w 3931920"/>
              <a:gd name="connsiteY3" fmla="*/ 0 h 551655"/>
              <a:gd name="connsiteX4" fmla="*/ 3904990 w 3931920"/>
              <a:gd name="connsiteY4" fmla="*/ 26930 h 551655"/>
              <a:gd name="connsiteX5" fmla="*/ 3931920 w 3931920"/>
              <a:gd name="connsiteY5" fmla="*/ 91944 h 551655"/>
              <a:gd name="connsiteX6" fmla="*/ 3931920 w 3931920"/>
              <a:gd name="connsiteY6" fmla="*/ 459711 h 551655"/>
              <a:gd name="connsiteX7" fmla="*/ 3904990 w 3931920"/>
              <a:gd name="connsiteY7" fmla="*/ 524725 h 551655"/>
              <a:gd name="connsiteX8" fmla="*/ 3839976 w 3931920"/>
              <a:gd name="connsiteY8" fmla="*/ 551655 h 551655"/>
              <a:gd name="connsiteX9" fmla="*/ 91944 w 3931920"/>
              <a:gd name="connsiteY9" fmla="*/ 551655 h 551655"/>
              <a:gd name="connsiteX10" fmla="*/ 26930 w 3931920"/>
              <a:gd name="connsiteY10" fmla="*/ 524725 h 551655"/>
              <a:gd name="connsiteX11" fmla="*/ 0 w 3931920"/>
              <a:gd name="connsiteY11" fmla="*/ 459711 h 551655"/>
              <a:gd name="connsiteX12" fmla="*/ 0 w 3931920"/>
              <a:gd name="connsiteY12" fmla="*/ 91944 h 55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51655">
                <a:moveTo>
                  <a:pt x="0" y="91944"/>
                </a:moveTo>
                <a:cubicBezTo>
                  <a:pt x="0" y="67559"/>
                  <a:pt x="9687" y="44173"/>
                  <a:pt x="26930" y="26930"/>
                </a:cubicBezTo>
                <a:cubicBezTo>
                  <a:pt x="44173" y="9687"/>
                  <a:pt x="67559" y="0"/>
                  <a:pt x="91944" y="0"/>
                </a:cubicBezTo>
                <a:lnTo>
                  <a:pt x="3839976" y="0"/>
                </a:lnTo>
                <a:cubicBezTo>
                  <a:pt x="3864361" y="0"/>
                  <a:pt x="3887747" y="9687"/>
                  <a:pt x="3904990" y="26930"/>
                </a:cubicBezTo>
                <a:cubicBezTo>
                  <a:pt x="3922233" y="44173"/>
                  <a:pt x="3931920" y="67559"/>
                  <a:pt x="3931920" y="91944"/>
                </a:cubicBezTo>
                <a:lnTo>
                  <a:pt x="3931920" y="459711"/>
                </a:lnTo>
                <a:cubicBezTo>
                  <a:pt x="3931920" y="484096"/>
                  <a:pt x="3922233" y="507482"/>
                  <a:pt x="3904990" y="524725"/>
                </a:cubicBezTo>
                <a:cubicBezTo>
                  <a:pt x="3887747" y="541968"/>
                  <a:pt x="3864361" y="551655"/>
                  <a:pt x="3839976" y="551655"/>
                </a:cubicBezTo>
                <a:lnTo>
                  <a:pt x="91944" y="551655"/>
                </a:lnTo>
                <a:cubicBezTo>
                  <a:pt x="67559" y="551655"/>
                  <a:pt x="44173" y="541968"/>
                  <a:pt x="26930" y="524725"/>
                </a:cubicBezTo>
                <a:cubicBezTo>
                  <a:pt x="9687" y="507482"/>
                  <a:pt x="0" y="484096"/>
                  <a:pt x="0" y="459711"/>
                </a:cubicBezTo>
                <a:lnTo>
                  <a:pt x="0" y="91944"/>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14560" tIns="114560" rIns="114560" bIns="11456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عمدۀ فعالیت‌ها در بازار پول</a:t>
            </a:r>
            <a:endParaRPr lang="fa-IR" sz="2300" kern="1200" dirty="0">
              <a:cs typeface="B Zar" pitchFamily="2" charset="-78"/>
            </a:endParaRPr>
          </a:p>
        </p:txBody>
      </p:sp>
      <p:sp>
        <p:nvSpPr>
          <p:cNvPr id="20" name="Freeform 19"/>
          <p:cNvSpPr/>
          <p:nvPr/>
        </p:nvSpPr>
        <p:spPr>
          <a:xfrm>
            <a:off x="607224" y="4215885"/>
            <a:ext cx="3931920" cy="551655"/>
          </a:xfrm>
          <a:custGeom>
            <a:avLst/>
            <a:gdLst>
              <a:gd name="connsiteX0" fmla="*/ 0 w 3931920"/>
              <a:gd name="connsiteY0" fmla="*/ 91944 h 551655"/>
              <a:gd name="connsiteX1" fmla="*/ 26930 w 3931920"/>
              <a:gd name="connsiteY1" fmla="*/ 26930 h 551655"/>
              <a:gd name="connsiteX2" fmla="*/ 91944 w 3931920"/>
              <a:gd name="connsiteY2" fmla="*/ 0 h 551655"/>
              <a:gd name="connsiteX3" fmla="*/ 3839976 w 3931920"/>
              <a:gd name="connsiteY3" fmla="*/ 0 h 551655"/>
              <a:gd name="connsiteX4" fmla="*/ 3904990 w 3931920"/>
              <a:gd name="connsiteY4" fmla="*/ 26930 h 551655"/>
              <a:gd name="connsiteX5" fmla="*/ 3931920 w 3931920"/>
              <a:gd name="connsiteY5" fmla="*/ 91944 h 551655"/>
              <a:gd name="connsiteX6" fmla="*/ 3931920 w 3931920"/>
              <a:gd name="connsiteY6" fmla="*/ 459711 h 551655"/>
              <a:gd name="connsiteX7" fmla="*/ 3904990 w 3931920"/>
              <a:gd name="connsiteY7" fmla="*/ 524725 h 551655"/>
              <a:gd name="connsiteX8" fmla="*/ 3839976 w 3931920"/>
              <a:gd name="connsiteY8" fmla="*/ 551655 h 551655"/>
              <a:gd name="connsiteX9" fmla="*/ 91944 w 3931920"/>
              <a:gd name="connsiteY9" fmla="*/ 551655 h 551655"/>
              <a:gd name="connsiteX10" fmla="*/ 26930 w 3931920"/>
              <a:gd name="connsiteY10" fmla="*/ 524725 h 551655"/>
              <a:gd name="connsiteX11" fmla="*/ 0 w 3931920"/>
              <a:gd name="connsiteY11" fmla="*/ 459711 h 551655"/>
              <a:gd name="connsiteX12" fmla="*/ 0 w 3931920"/>
              <a:gd name="connsiteY12" fmla="*/ 91944 h 55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51655">
                <a:moveTo>
                  <a:pt x="0" y="91944"/>
                </a:moveTo>
                <a:cubicBezTo>
                  <a:pt x="0" y="67559"/>
                  <a:pt x="9687" y="44173"/>
                  <a:pt x="26930" y="26930"/>
                </a:cubicBezTo>
                <a:cubicBezTo>
                  <a:pt x="44173" y="9687"/>
                  <a:pt x="67559" y="0"/>
                  <a:pt x="91944" y="0"/>
                </a:cubicBezTo>
                <a:lnTo>
                  <a:pt x="3839976" y="0"/>
                </a:lnTo>
                <a:cubicBezTo>
                  <a:pt x="3864361" y="0"/>
                  <a:pt x="3887747" y="9687"/>
                  <a:pt x="3904990" y="26930"/>
                </a:cubicBezTo>
                <a:cubicBezTo>
                  <a:pt x="3922233" y="44173"/>
                  <a:pt x="3931920" y="67559"/>
                  <a:pt x="3931920" y="91944"/>
                </a:cubicBezTo>
                <a:lnTo>
                  <a:pt x="3931920" y="459711"/>
                </a:lnTo>
                <a:cubicBezTo>
                  <a:pt x="3931920" y="484096"/>
                  <a:pt x="3922233" y="507482"/>
                  <a:pt x="3904990" y="524725"/>
                </a:cubicBezTo>
                <a:cubicBezTo>
                  <a:pt x="3887747" y="541968"/>
                  <a:pt x="3864361" y="551655"/>
                  <a:pt x="3839976" y="551655"/>
                </a:cubicBezTo>
                <a:lnTo>
                  <a:pt x="91944" y="551655"/>
                </a:lnTo>
                <a:cubicBezTo>
                  <a:pt x="67559" y="551655"/>
                  <a:pt x="44173" y="541968"/>
                  <a:pt x="26930" y="524725"/>
                </a:cubicBezTo>
                <a:cubicBezTo>
                  <a:pt x="9687" y="507482"/>
                  <a:pt x="0" y="484096"/>
                  <a:pt x="0" y="459711"/>
                </a:cubicBezTo>
                <a:lnTo>
                  <a:pt x="0" y="91944"/>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14560" tIns="114560" rIns="114560" bIns="11456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عمدۀ درآمد از شکاف نرخ بهره  </a:t>
            </a:r>
            <a:endParaRPr lang="en-US" sz="2300" kern="1200" dirty="0">
              <a:cs typeface="B Zar" pitchFamily="2" charset="-78"/>
            </a:endParaRPr>
          </a:p>
        </p:txBody>
      </p:sp>
      <p:sp>
        <p:nvSpPr>
          <p:cNvPr id="21" name="Freeform 20"/>
          <p:cNvSpPr/>
          <p:nvPr/>
        </p:nvSpPr>
        <p:spPr>
          <a:xfrm>
            <a:off x="607224" y="4833780"/>
            <a:ext cx="3931920" cy="551655"/>
          </a:xfrm>
          <a:custGeom>
            <a:avLst/>
            <a:gdLst>
              <a:gd name="connsiteX0" fmla="*/ 0 w 3931920"/>
              <a:gd name="connsiteY0" fmla="*/ 91944 h 551655"/>
              <a:gd name="connsiteX1" fmla="*/ 26930 w 3931920"/>
              <a:gd name="connsiteY1" fmla="*/ 26930 h 551655"/>
              <a:gd name="connsiteX2" fmla="*/ 91944 w 3931920"/>
              <a:gd name="connsiteY2" fmla="*/ 0 h 551655"/>
              <a:gd name="connsiteX3" fmla="*/ 3839976 w 3931920"/>
              <a:gd name="connsiteY3" fmla="*/ 0 h 551655"/>
              <a:gd name="connsiteX4" fmla="*/ 3904990 w 3931920"/>
              <a:gd name="connsiteY4" fmla="*/ 26930 h 551655"/>
              <a:gd name="connsiteX5" fmla="*/ 3931920 w 3931920"/>
              <a:gd name="connsiteY5" fmla="*/ 91944 h 551655"/>
              <a:gd name="connsiteX6" fmla="*/ 3931920 w 3931920"/>
              <a:gd name="connsiteY6" fmla="*/ 459711 h 551655"/>
              <a:gd name="connsiteX7" fmla="*/ 3904990 w 3931920"/>
              <a:gd name="connsiteY7" fmla="*/ 524725 h 551655"/>
              <a:gd name="connsiteX8" fmla="*/ 3839976 w 3931920"/>
              <a:gd name="connsiteY8" fmla="*/ 551655 h 551655"/>
              <a:gd name="connsiteX9" fmla="*/ 91944 w 3931920"/>
              <a:gd name="connsiteY9" fmla="*/ 551655 h 551655"/>
              <a:gd name="connsiteX10" fmla="*/ 26930 w 3931920"/>
              <a:gd name="connsiteY10" fmla="*/ 524725 h 551655"/>
              <a:gd name="connsiteX11" fmla="*/ 0 w 3931920"/>
              <a:gd name="connsiteY11" fmla="*/ 459711 h 551655"/>
              <a:gd name="connsiteX12" fmla="*/ 0 w 3931920"/>
              <a:gd name="connsiteY12" fmla="*/ 91944 h 551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51655">
                <a:moveTo>
                  <a:pt x="0" y="91944"/>
                </a:moveTo>
                <a:cubicBezTo>
                  <a:pt x="0" y="67559"/>
                  <a:pt x="9687" y="44173"/>
                  <a:pt x="26930" y="26930"/>
                </a:cubicBezTo>
                <a:cubicBezTo>
                  <a:pt x="44173" y="9687"/>
                  <a:pt x="67559" y="0"/>
                  <a:pt x="91944" y="0"/>
                </a:cubicBezTo>
                <a:lnTo>
                  <a:pt x="3839976" y="0"/>
                </a:lnTo>
                <a:cubicBezTo>
                  <a:pt x="3864361" y="0"/>
                  <a:pt x="3887747" y="9687"/>
                  <a:pt x="3904990" y="26930"/>
                </a:cubicBezTo>
                <a:cubicBezTo>
                  <a:pt x="3922233" y="44173"/>
                  <a:pt x="3931920" y="67559"/>
                  <a:pt x="3931920" y="91944"/>
                </a:cubicBezTo>
                <a:lnTo>
                  <a:pt x="3931920" y="459711"/>
                </a:lnTo>
                <a:cubicBezTo>
                  <a:pt x="3931920" y="484096"/>
                  <a:pt x="3922233" y="507482"/>
                  <a:pt x="3904990" y="524725"/>
                </a:cubicBezTo>
                <a:cubicBezTo>
                  <a:pt x="3887747" y="541968"/>
                  <a:pt x="3864361" y="551655"/>
                  <a:pt x="3839976" y="551655"/>
                </a:cubicBezTo>
                <a:lnTo>
                  <a:pt x="91944" y="551655"/>
                </a:lnTo>
                <a:cubicBezTo>
                  <a:pt x="67559" y="551655"/>
                  <a:pt x="44173" y="541968"/>
                  <a:pt x="26930" y="524725"/>
                </a:cubicBezTo>
                <a:cubicBezTo>
                  <a:pt x="9687" y="507482"/>
                  <a:pt x="0" y="484096"/>
                  <a:pt x="0" y="459711"/>
                </a:cubicBezTo>
                <a:lnTo>
                  <a:pt x="0" y="91944"/>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14560" tIns="114560" rIns="114560" bIns="114560" numCol="1" spcCol="1270" anchor="ctr" anchorCtr="0">
            <a:noAutofit/>
          </a:bodyPr>
          <a:lstStyle/>
          <a:p>
            <a:pPr lvl="0" algn="ctr" defTabSz="1022350" rtl="1">
              <a:lnSpc>
                <a:spcPct val="90000"/>
              </a:lnSpc>
              <a:spcBef>
                <a:spcPct val="0"/>
              </a:spcBef>
              <a:spcAft>
                <a:spcPct val="35000"/>
              </a:spcAft>
            </a:pPr>
            <a:r>
              <a:rPr lang="fa-IR" sz="2300" kern="1200" dirty="0" smtClean="0">
                <a:cs typeface="B Zar" pitchFamily="2" charset="-78"/>
              </a:rPr>
              <a:t>تحت نظارت شدید</a:t>
            </a:r>
            <a:endParaRPr lang="fa-IR" sz="2300" kern="1200" dirty="0">
              <a:cs typeface="B Zar" pitchFamily="2" charset="-78"/>
            </a:endParaRPr>
          </a:p>
        </p:txBody>
      </p:sp>
      <p:sp>
        <p:nvSpPr>
          <p:cNvPr id="11" name="Freeform 10"/>
          <p:cNvSpPr/>
          <p:nvPr/>
        </p:nvSpPr>
        <p:spPr>
          <a:xfrm>
            <a:off x="4652169" y="2427922"/>
            <a:ext cx="3931920" cy="527670"/>
          </a:xfrm>
          <a:custGeom>
            <a:avLst/>
            <a:gdLst>
              <a:gd name="connsiteX0" fmla="*/ 0 w 3931920"/>
              <a:gd name="connsiteY0" fmla="*/ 87947 h 527670"/>
              <a:gd name="connsiteX1" fmla="*/ 25759 w 3931920"/>
              <a:gd name="connsiteY1" fmla="*/ 25759 h 527670"/>
              <a:gd name="connsiteX2" fmla="*/ 87947 w 3931920"/>
              <a:gd name="connsiteY2" fmla="*/ 0 h 527670"/>
              <a:gd name="connsiteX3" fmla="*/ 3843973 w 3931920"/>
              <a:gd name="connsiteY3" fmla="*/ 0 h 527670"/>
              <a:gd name="connsiteX4" fmla="*/ 3906161 w 3931920"/>
              <a:gd name="connsiteY4" fmla="*/ 25759 h 527670"/>
              <a:gd name="connsiteX5" fmla="*/ 3931920 w 3931920"/>
              <a:gd name="connsiteY5" fmla="*/ 87947 h 527670"/>
              <a:gd name="connsiteX6" fmla="*/ 3931920 w 3931920"/>
              <a:gd name="connsiteY6" fmla="*/ 439723 h 527670"/>
              <a:gd name="connsiteX7" fmla="*/ 3906161 w 3931920"/>
              <a:gd name="connsiteY7" fmla="*/ 501911 h 527670"/>
              <a:gd name="connsiteX8" fmla="*/ 3843973 w 3931920"/>
              <a:gd name="connsiteY8" fmla="*/ 527670 h 527670"/>
              <a:gd name="connsiteX9" fmla="*/ 87947 w 3931920"/>
              <a:gd name="connsiteY9" fmla="*/ 527670 h 527670"/>
              <a:gd name="connsiteX10" fmla="*/ 25759 w 3931920"/>
              <a:gd name="connsiteY10" fmla="*/ 501911 h 527670"/>
              <a:gd name="connsiteX11" fmla="*/ 0 w 3931920"/>
              <a:gd name="connsiteY11" fmla="*/ 439723 h 527670"/>
              <a:gd name="connsiteX12" fmla="*/ 0 w 3931920"/>
              <a:gd name="connsiteY12" fmla="*/ 87947 h 52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27670">
                <a:moveTo>
                  <a:pt x="0" y="87947"/>
                </a:moveTo>
                <a:cubicBezTo>
                  <a:pt x="0" y="64622"/>
                  <a:pt x="9266" y="42252"/>
                  <a:pt x="25759" y="25759"/>
                </a:cubicBezTo>
                <a:cubicBezTo>
                  <a:pt x="42252" y="9266"/>
                  <a:pt x="64622" y="0"/>
                  <a:pt x="87947" y="0"/>
                </a:cubicBezTo>
                <a:lnTo>
                  <a:pt x="3843973" y="0"/>
                </a:lnTo>
                <a:cubicBezTo>
                  <a:pt x="3867298" y="0"/>
                  <a:pt x="3889668" y="9266"/>
                  <a:pt x="3906161" y="25759"/>
                </a:cubicBezTo>
                <a:cubicBezTo>
                  <a:pt x="3922654" y="42252"/>
                  <a:pt x="3931920" y="64622"/>
                  <a:pt x="3931920" y="87947"/>
                </a:cubicBezTo>
                <a:lnTo>
                  <a:pt x="3931920" y="439723"/>
                </a:lnTo>
                <a:cubicBezTo>
                  <a:pt x="3931920" y="463048"/>
                  <a:pt x="3922654" y="485418"/>
                  <a:pt x="3906161" y="501911"/>
                </a:cubicBezTo>
                <a:cubicBezTo>
                  <a:pt x="3889668" y="518404"/>
                  <a:pt x="3867298" y="527670"/>
                  <a:pt x="3843973" y="527670"/>
                </a:cubicBezTo>
                <a:lnTo>
                  <a:pt x="87947" y="527670"/>
                </a:lnTo>
                <a:cubicBezTo>
                  <a:pt x="64622" y="527670"/>
                  <a:pt x="42252" y="518404"/>
                  <a:pt x="25759" y="501911"/>
                </a:cubicBezTo>
                <a:cubicBezTo>
                  <a:pt x="9266" y="485418"/>
                  <a:pt x="0" y="463048"/>
                  <a:pt x="0" y="439723"/>
                </a:cubicBezTo>
                <a:lnTo>
                  <a:pt x="0" y="87947"/>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09579" tIns="109579" rIns="109579" bIns="109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غیرسپرده‌پذیر</a:t>
            </a:r>
            <a:endParaRPr lang="fa-IR" sz="2200" kern="1200" dirty="0">
              <a:cs typeface="B Zar" pitchFamily="2" charset="-78"/>
            </a:endParaRPr>
          </a:p>
        </p:txBody>
      </p:sp>
      <p:sp>
        <p:nvSpPr>
          <p:cNvPr id="12" name="Freeform 11"/>
          <p:cNvSpPr/>
          <p:nvPr/>
        </p:nvSpPr>
        <p:spPr>
          <a:xfrm>
            <a:off x="4652169" y="3018952"/>
            <a:ext cx="3931920" cy="527670"/>
          </a:xfrm>
          <a:custGeom>
            <a:avLst/>
            <a:gdLst>
              <a:gd name="connsiteX0" fmla="*/ 0 w 3931920"/>
              <a:gd name="connsiteY0" fmla="*/ 87947 h 527670"/>
              <a:gd name="connsiteX1" fmla="*/ 25759 w 3931920"/>
              <a:gd name="connsiteY1" fmla="*/ 25759 h 527670"/>
              <a:gd name="connsiteX2" fmla="*/ 87947 w 3931920"/>
              <a:gd name="connsiteY2" fmla="*/ 0 h 527670"/>
              <a:gd name="connsiteX3" fmla="*/ 3843973 w 3931920"/>
              <a:gd name="connsiteY3" fmla="*/ 0 h 527670"/>
              <a:gd name="connsiteX4" fmla="*/ 3906161 w 3931920"/>
              <a:gd name="connsiteY4" fmla="*/ 25759 h 527670"/>
              <a:gd name="connsiteX5" fmla="*/ 3931920 w 3931920"/>
              <a:gd name="connsiteY5" fmla="*/ 87947 h 527670"/>
              <a:gd name="connsiteX6" fmla="*/ 3931920 w 3931920"/>
              <a:gd name="connsiteY6" fmla="*/ 439723 h 527670"/>
              <a:gd name="connsiteX7" fmla="*/ 3906161 w 3931920"/>
              <a:gd name="connsiteY7" fmla="*/ 501911 h 527670"/>
              <a:gd name="connsiteX8" fmla="*/ 3843973 w 3931920"/>
              <a:gd name="connsiteY8" fmla="*/ 527670 h 527670"/>
              <a:gd name="connsiteX9" fmla="*/ 87947 w 3931920"/>
              <a:gd name="connsiteY9" fmla="*/ 527670 h 527670"/>
              <a:gd name="connsiteX10" fmla="*/ 25759 w 3931920"/>
              <a:gd name="connsiteY10" fmla="*/ 501911 h 527670"/>
              <a:gd name="connsiteX11" fmla="*/ 0 w 3931920"/>
              <a:gd name="connsiteY11" fmla="*/ 439723 h 527670"/>
              <a:gd name="connsiteX12" fmla="*/ 0 w 3931920"/>
              <a:gd name="connsiteY12" fmla="*/ 87947 h 52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27670">
                <a:moveTo>
                  <a:pt x="0" y="87947"/>
                </a:moveTo>
                <a:cubicBezTo>
                  <a:pt x="0" y="64622"/>
                  <a:pt x="9266" y="42252"/>
                  <a:pt x="25759" y="25759"/>
                </a:cubicBezTo>
                <a:cubicBezTo>
                  <a:pt x="42252" y="9266"/>
                  <a:pt x="64622" y="0"/>
                  <a:pt x="87947" y="0"/>
                </a:cubicBezTo>
                <a:lnTo>
                  <a:pt x="3843973" y="0"/>
                </a:lnTo>
                <a:cubicBezTo>
                  <a:pt x="3867298" y="0"/>
                  <a:pt x="3889668" y="9266"/>
                  <a:pt x="3906161" y="25759"/>
                </a:cubicBezTo>
                <a:cubicBezTo>
                  <a:pt x="3922654" y="42252"/>
                  <a:pt x="3931920" y="64622"/>
                  <a:pt x="3931920" y="87947"/>
                </a:cubicBezTo>
                <a:lnTo>
                  <a:pt x="3931920" y="439723"/>
                </a:lnTo>
                <a:cubicBezTo>
                  <a:pt x="3931920" y="463048"/>
                  <a:pt x="3922654" y="485418"/>
                  <a:pt x="3906161" y="501911"/>
                </a:cubicBezTo>
                <a:cubicBezTo>
                  <a:pt x="3889668" y="518404"/>
                  <a:pt x="3867298" y="527670"/>
                  <a:pt x="3843973" y="527670"/>
                </a:cubicBezTo>
                <a:lnTo>
                  <a:pt x="87947" y="527670"/>
                </a:lnTo>
                <a:cubicBezTo>
                  <a:pt x="64622" y="527670"/>
                  <a:pt x="42252" y="518404"/>
                  <a:pt x="25759" y="501911"/>
                </a:cubicBezTo>
                <a:cubicBezTo>
                  <a:pt x="9266" y="485418"/>
                  <a:pt x="0" y="463048"/>
                  <a:pt x="0" y="439723"/>
                </a:cubicBezTo>
                <a:lnTo>
                  <a:pt x="0" y="87947"/>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09579" tIns="109579" rIns="109579" bIns="109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تأمین مالی شرکت‌ها</a:t>
            </a:r>
            <a:endParaRPr lang="fa-IR" sz="2200" kern="1200" dirty="0">
              <a:cs typeface="B Zar" pitchFamily="2" charset="-78"/>
            </a:endParaRPr>
          </a:p>
        </p:txBody>
      </p:sp>
      <p:sp>
        <p:nvSpPr>
          <p:cNvPr id="13" name="Freeform 12"/>
          <p:cNvSpPr/>
          <p:nvPr/>
        </p:nvSpPr>
        <p:spPr>
          <a:xfrm>
            <a:off x="4652169" y="3609983"/>
            <a:ext cx="3931920" cy="527670"/>
          </a:xfrm>
          <a:custGeom>
            <a:avLst/>
            <a:gdLst>
              <a:gd name="connsiteX0" fmla="*/ 0 w 3931920"/>
              <a:gd name="connsiteY0" fmla="*/ 87947 h 527670"/>
              <a:gd name="connsiteX1" fmla="*/ 25759 w 3931920"/>
              <a:gd name="connsiteY1" fmla="*/ 25759 h 527670"/>
              <a:gd name="connsiteX2" fmla="*/ 87947 w 3931920"/>
              <a:gd name="connsiteY2" fmla="*/ 0 h 527670"/>
              <a:gd name="connsiteX3" fmla="*/ 3843973 w 3931920"/>
              <a:gd name="connsiteY3" fmla="*/ 0 h 527670"/>
              <a:gd name="connsiteX4" fmla="*/ 3906161 w 3931920"/>
              <a:gd name="connsiteY4" fmla="*/ 25759 h 527670"/>
              <a:gd name="connsiteX5" fmla="*/ 3931920 w 3931920"/>
              <a:gd name="connsiteY5" fmla="*/ 87947 h 527670"/>
              <a:gd name="connsiteX6" fmla="*/ 3931920 w 3931920"/>
              <a:gd name="connsiteY6" fmla="*/ 439723 h 527670"/>
              <a:gd name="connsiteX7" fmla="*/ 3906161 w 3931920"/>
              <a:gd name="connsiteY7" fmla="*/ 501911 h 527670"/>
              <a:gd name="connsiteX8" fmla="*/ 3843973 w 3931920"/>
              <a:gd name="connsiteY8" fmla="*/ 527670 h 527670"/>
              <a:gd name="connsiteX9" fmla="*/ 87947 w 3931920"/>
              <a:gd name="connsiteY9" fmla="*/ 527670 h 527670"/>
              <a:gd name="connsiteX10" fmla="*/ 25759 w 3931920"/>
              <a:gd name="connsiteY10" fmla="*/ 501911 h 527670"/>
              <a:gd name="connsiteX11" fmla="*/ 0 w 3931920"/>
              <a:gd name="connsiteY11" fmla="*/ 439723 h 527670"/>
              <a:gd name="connsiteX12" fmla="*/ 0 w 3931920"/>
              <a:gd name="connsiteY12" fmla="*/ 87947 h 52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27670">
                <a:moveTo>
                  <a:pt x="0" y="87947"/>
                </a:moveTo>
                <a:cubicBezTo>
                  <a:pt x="0" y="64622"/>
                  <a:pt x="9266" y="42252"/>
                  <a:pt x="25759" y="25759"/>
                </a:cubicBezTo>
                <a:cubicBezTo>
                  <a:pt x="42252" y="9266"/>
                  <a:pt x="64622" y="0"/>
                  <a:pt x="87947" y="0"/>
                </a:cubicBezTo>
                <a:lnTo>
                  <a:pt x="3843973" y="0"/>
                </a:lnTo>
                <a:cubicBezTo>
                  <a:pt x="3867298" y="0"/>
                  <a:pt x="3889668" y="9266"/>
                  <a:pt x="3906161" y="25759"/>
                </a:cubicBezTo>
                <a:cubicBezTo>
                  <a:pt x="3922654" y="42252"/>
                  <a:pt x="3931920" y="64622"/>
                  <a:pt x="3931920" y="87947"/>
                </a:cubicBezTo>
                <a:lnTo>
                  <a:pt x="3931920" y="439723"/>
                </a:lnTo>
                <a:cubicBezTo>
                  <a:pt x="3931920" y="463048"/>
                  <a:pt x="3922654" y="485418"/>
                  <a:pt x="3906161" y="501911"/>
                </a:cubicBezTo>
                <a:cubicBezTo>
                  <a:pt x="3889668" y="518404"/>
                  <a:pt x="3867298" y="527670"/>
                  <a:pt x="3843973" y="527670"/>
                </a:cubicBezTo>
                <a:lnTo>
                  <a:pt x="87947" y="527670"/>
                </a:lnTo>
                <a:cubicBezTo>
                  <a:pt x="64622" y="527670"/>
                  <a:pt x="42252" y="518404"/>
                  <a:pt x="25759" y="501911"/>
                </a:cubicBezTo>
                <a:cubicBezTo>
                  <a:pt x="9266" y="485418"/>
                  <a:pt x="0" y="463048"/>
                  <a:pt x="0" y="439723"/>
                </a:cubicBezTo>
                <a:lnTo>
                  <a:pt x="0" y="87947"/>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09579" tIns="109579" rIns="109579" bIns="109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عمدۀ فعالیت‌ها در بازار سرمایه</a:t>
            </a:r>
            <a:endParaRPr lang="fa-IR" sz="2200" kern="1200" dirty="0">
              <a:cs typeface="B Zar" pitchFamily="2" charset="-78"/>
            </a:endParaRPr>
          </a:p>
        </p:txBody>
      </p:sp>
      <p:sp>
        <p:nvSpPr>
          <p:cNvPr id="14" name="Freeform 13"/>
          <p:cNvSpPr/>
          <p:nvPr/>
        </p:nvSpPr>
        <p:spPr>
          <a:xfrm>
            <a:off x="4652169" y="4201013"/>
            <a:ext cx="3931920" cy="527670"/>
          </a:xfrm>
          <a:custGeom>
            <a:avLst/>
            <a:gdLst>
              <a:gd name="connsiteX0" fmla="*/ 0 w 3931920"/>
              <a:gd name="connsiteY0" fmla="*/ 87947 h 527670"/>
              <a:gd name="connsiteX1" fmla="*/ 25759 w 3931920"/>
              <a:gd name="connsiteY1" fmla="*/ 25759 h 527670"/>
              <a:gd name="connsiteX2" fmla="*/ 87947 w 3931920"/>
              <a:gd name="connsiteY2" fmla="*/ 0 h 527670"/>
              <a:gd name="connsiteX3" fmla="*/ 3843973 w 3931920"/>
              <a:gd name="connsiteY3" fmla="*/ 0 h 527670"/>
              <a:gd name="connsiteX4" fmla="*/ 3906161 w 3931920"/>
              <a:gd name="connsiteY4" fmla="*/ 25759 h 527670"/>
              <a:gd name="connsiteX5" fmla="*/ 3931920 w 3931920"/>
              <a:gd name="connsiteY5" fmla="*/ 87947 h 527670"/>
              <a:gd name="connsiteX6" fmla="*/ 3931920 w 3931920"/>
              <a:gd name="connsiteY6" fmla="*/ 439723 h 527670"/>
              <a:gd name="connsiteX7" fmla="*/ 3906161 w 3931920"/>
              <a:gd name="connsiteY7" fmla="*/ 501911 h 527670"/>
              <a:gd name="connsiteX8" fmla="*/ 3843973 w 3931920"/>
              <a:gd name="connsiteY8" fmla="*/ 527670 h 527670"/>
              <a:gd name="connsiteX9" fmla="*/ 87947 w 3931920"/>
              <a:gd name="connsiteY9" fmla="*/ 527670 h 527670"/>
              <a:gd name="connsiteX10" fmla="*/ 25759 w 3931920"/>
              <a:gd name="connsiteY10" fmla="*/ 501911 h 527670"/>
              <a:gd name="connsiteX11" fmla="*/ 0 w 3931920"/>
              <a:gd name="connsiteY11" fmla="*/ 439723 h 527670"/>
              <a:gd name="connsiteX12" fmla="*/ 0 w 3931920"/>
              <a:gd name="connsiteY12" fmla="*/ 87947 h 52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27670">
                <a:moveTo>
                  <a:pt x="0" y="87947"/>
                </a:moveTo>
                <a:cubicBezTo>
                  <a:pt x="0" y="64622"/>
                  <a:pt x="9266" y="42252"/>
                  <a:pt x="25759" y="25759"/>
                </a:cubicBezTo>
                <a:cubicBezTo>
                  <a:pt x="42252" y="9266"/>
                  <a:pt x="64622" y="0"/>
                  <a:pt x="87947" y="0"/>
                </a:cubicBezTo>
                <a:lnTo>
                  <a:pt x="3843973" y="0"/>
                </a:lnTo>
                <a:cubicBezTo>
                  <a:pt x="3867298" y="0"/>
                  <a:pt x="3889668" y="9266"/>
                  <a:pt x="3906161" y="25759"/>
                </a:cubicBezTo>
                <a:cubicBezTo>
                  <a:pt x="3922654" y="42252"/>
                  <a:pt x="3931920" y="64622"/>
                  <a:pt x="3931920" y="87947"/>
                </a:cubicBezTo>
                <a:lnTo>
                  <a:pt x="3931920" y="439723"/>
                </a:lnTo>
                <a:cubicBezTo>
                  <a:pt x="3931920" y="463048"/>
                  <a:pt x="3922654" y="485418"/>
                  <a:pt x="3906161" y="501911"/>
                </a:cubicBezTo>
                <a:cubicBezTo>
                  <a:pt x="3889668" y="518404"/>
                  <a:pt x="3867298" y="527670"/>
                  <a:pt x="3843973" y="527670"/>
                </a:cubicBezTo>
                <a:lnTo>
                  <a:pt x="87947" y="527670"/>
                </a:lnTo>
                <a:cubicBezTo>
                  <a:pt x="64622" y="527670"/>
                  <a:pt x="42252" y="518404"/>
                  <a:pt x="25759" y="501911"/>
                </a:cubicBezTo>
                <a:cubicBezTo>
                  <a:pt x="9266" y="485418"/>
                  <a:pt x="0" y="463048"/>
                  <a:pt x="0" y="439723"/>
                </a:cubicBezTo>
                <a:lnTo>
                  <a:pt x="0" y="87947"/>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09579" tIns="109579" rIns="109579" bIns="109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عمدۀ درآمد از کارمزد مشاوره‌ها</a:t>
            </a:r>
            <a:endParaRPr lang="en-US" sz="2200" kern="1200" dirty="0">
              <a:cs typeface="B Zar" pitchFamily="2" charset="-78"/>
            </a:endParaRPr>
          </a:p>
        </p:txBody>
      </p:sp>
      <p:sp>
        <p:nvSpPr>
          <p:cNvPr id="15" name="Freeform 14"/>
          <p:cNvSpPr/>
          <p:nvPr/>
        </p:nvSpPr>
        <p:spPr>
          <a:xfrm>
            <a:off x="4652169" y="4792043"/>
            <a:ext cx="3931920" cy="527670"/>
          </a:xfrm>
          <a:custGeom>
            <a:avLst/>
            <a:gdLst>
              <a:gd name="connsiteX0" fmla="*/ 0 w 3931920"/>
              <a:gd name="connsiteY0" fmla="*/ 87947 h 527670"/>
              <a:gd name="connsiteX1" fmla="*/ 25759 w 3931920"/>
              <a:gd name="connsiteY1" fmla="*/ 25759 h 527670"/>
              <a:gd name="connsiteX2" fmla="*/ 87947 w 3931920"/>
              <a:gd name="connsiteY2" fmla="*/ 0 h 527670"/>
              <a:gd name="connsiteX3" fmla="*/ 3843973 w 3931920"/>
              <a:gd name="connsiteY3" fmla="*/ 0 h 527670"/>
              <a:gd name="connsiteX4" fmla="*/ 3906161 w 3931920"/>
              <a:gd name="connsiteY4" fmla="*/ 25759 h 527670"/>
              <a:gd name="connsiteX5" fmla="*/ 3931920 w 3931920"/>
              <a:gd name="connsiteY5" fmla="*/ 87947 h 527670"/>
              <a:gd name="connsiteX6" fmla="*/ 3931920 w 3931920"/>
              <a:gd name="connsiteY6" fmla="*/ 439723 h 527670"/>
              <a:gd name="connsiteX7" fmla="*/ 3906161 w 3931920"/>
              <a:gd name="connsiteY7" fmla="*/ 501911 h 527670"/>
              <a:gd name="connsiteX8" fmla="*/ 3843973 w 3931920"/>
              <a:gd name="connsiteY8" fmla="*/ 527670 h 527670"/>
              <a:gd name="connsiteX9" fmla="*/ 87947 w 3931920"/>
              <a:gd name="connsiteY9" fmla="*/ 527670 h 527670"/>
              <a:gd name="connsiteX10" fmla="*/ 25759 w 3931920"/>
              <a:gd name="connsiteY10" fmla="*/ 501911 h 527670"/>
              <a:gd name="connsiteX11" fmla="*/ 0 w 3931920"/>
              <a:gd name="connsiteY11" fmla="*/ 439723 h 527670"/>
              <a:gd name="connsiteX12" fmla="*/ 0 w 3931920"/>
              <a:gd name="connsiteY12" fmla="*/ 87947 h 527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31920" h="527670">
                <a:moveTo>
                  <a:pt x="0" y="87947"/>
                </a:moveTo>
                <a:cubicBezTo>
                  <a:pt x="0" y="64622"/>
                  <a:pt x="9266" y="42252"/>
                  <a:pt x="25759" y="25759"/>
                </a:cubicBezTo>
                <a:cubicBezTo>
                  <a:pt x="42252" y="9266"/>
                  <a:pt x="64622" y="0"/>
                  <a:pt x="87947" y="0"/>
                </a:cubicBezTo>
                <a:lnTo>
                  <a:pt x="3843973" y="0"/>
                </a:lnTo>
                <a:cubicBezTo>
                  <a:pt x="3867298" y="0"/>
                  <a:pt x="3889668" y="9266"/>
                  <a:pt x="3906161" y="25759"/>
                </a:cubicBezTo>
                <a:cubicBezTo>
                  <a:pt x="3922654" y="42252"/>
                  <a:pt x="3931920" y="64622"/>
                  <a:pt x="3931920" y="87947"/>
                </a:cubicBezTo>
                <a:lnTo>
                  <a:pt x="3931920" y="439723"/>
                </a:lnTo>
                <a:cubicBezTo>
                  <a:pt x="3931920" y="463048"/>
                  <a:pt x="3922654" y="485418"/>
                  <a:pt x="3906161" y="501911"/>
                </a:cubicBezTo>
                <a:cubicBezTo>
                  <a:pt x="3889668" y="518404"/>
                  <a:pt x="3867298" y="527670"/>
                  <a:pt x="3843973" y="527670"/>
                </a:cubicBezTo>
                <a:lnTo>
                  <a:pt x="87947" y="527670"/>
                </a:lnTo>
                <a:cubicBezTo>
                  <a:pt x="64622" y="527670"/>
                  <a:pt x="42252" y="518404"/>
                  <a:pt x="25759" y="501911"/>
                </a:cubicBezTo>
                <a:cubicBezTo>
                  <a:pt x="9266" y="485418"/>
                  <a:pt x="0" y="463048"/>
                  <a:pt x="0" y="439723"/>
                </a:cubicBezTo>
                <a:lnTo>
                  <a:pt x="0" y="87947"/>
                </a:lnTo>
                <a:close/>
              </a:path>
            </a:pathLst>
          </a:custGeom>
          <a:scene3d>
            <a:camera prst="orthographicFront"/>
            <a:lightRig rig="flat" dir="t"/>
          </a:scene3d>
          <a:sp3d prstMaterial="plastic">
            <a:bevelT w="120900" h="88900"/>
            <a:bevelB w="88900" h="31750" prst="angle"/>
          </a:sp3d>
        </p:spPr>
        <p:style>
          <a:lnRef idx="0">
            <a:schemeClr val="lt2">
              <a:hueOff val="0"/>
              <a:satOff val="0"/>
              <a:lumOff val="0"/>
              <a:alphaOff val="0"/>
            </a:schemeClr>
          </a:lnRef>
          <a:fillRef idx="3">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109579" tIns="109579" rIns="109579" bIns="109579" numCol="1" spcCol="1270" anchor="ctr" anchorCtr="0">
            <a:noAutofit/>
          </a:bodyPr>
          <a:lstStyle/>
          <a:p>
            <a:pPr lvl="0" algn="ctr" defTabSz="977900" rtl="1">
              <a:lnSpc>
                <a:spcPct val="90000"/>
              </a:lnSpc>
              <a:spcBef>
                <a:spcPct val="0"/>
              </a:spcBef>
              <a:spcAft>
                <a:spcPct val="35000"/>
              </a:spcAft>
            </a:pPr>
            <a:r>
              <a:rPr lang="fa-IR" sz="2200" kern="1200" dirty="0" smtClean="0">
                <a:cs typeface="B Zar" pitchFamily="2" charset="-78"/>
              </a:rPr>
              <a:t>تحت نظارت ضعیف </a:t>
            </a:r>
            <a:endParaRPr lang="fa-IR" sz="2200" kern="1200" dirty="0">
              <a:cs typeface="B Zar" pitchFamily="2" charset="-78"/>
            </a:endParaRPr>
          </a:p>
        </p:txBody>
      </p:sp>
      <p:sp>
        <p:nvSpPr>
          <p:cNvPr id="16" name="Title 2"/>
          <p:cNvSpPr>
            <a:spLocks noGrp="1"/>
          </p:cNvSpPr>
          <p:nvPr>
            <p:ph type="title"/>
          </p:nvPr>
        </p:nvSpPr>
        <p:spPr>
          <a:xfrm>
            <a:off x="0" y="457200"/>
            <a:ext cx="7391400" cy="533400"/>
          </a:xfrm>
        </p:spPr>
        <p:txBody>
          <a:bodyPr/>
          <a:lstStyle/>
          <a:p>
            <a:r>
              <a:rPr lang="fa-IR" sz="3200" dirty="0">
                <a:cs typeface="B Elham" pitchFamily="2" charset="-78"/>
              </a:rPr>
              <a:t>شرکت‌های تأمین سرمایه در مقابل بانک‌های تجاری</a:t>
            </a:r>
            <a:endParaRPr lang="en-US" sz="3200" dirty="0">
              <a:cs typeface="B Elham" pitchFamily="2" charset="-78"/>
            </a:endParaRPr>
          </a:p>
        </p:txBody>
      </p:sp>
    </p:spTree>
    <p:extLst>
      <p:ext uri="{BB962C8B-B14F-4D97-AF65-F5344CB8AC3E}">
        <p14:creationId xmlns="" xmlns:p14="http://schemas.microsoft.com/office/powerpoint/2010/main" val="270998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10" dur="1000" fill="hold"/>
                                        <p:tgtEl>
                                          <p:spTgt spid="11"/>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1"/>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20" dur="1000" fill="hold"/>
                                        <p:tgtEl>
                                          <p:spTgt spid="17"/>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17"/>
                                        </p:tgtEl>
                                      </p:cBhvr>
                                    </p:animEffect>
                                  </p:childTnLst>
                                </p:cTn>
                              </p:par>
                            </p:childTnLst>
                          </p:cTn>
                        </p:par>
                        <p:par>
                          <p:cTn id="25" fill="hold">
                            <p:stCondLst>
                              <p:cond delay="1000"/>
                            </p:stCondLst>
                            <p:childTnLst>
                              <p:par>
                                <p:cTn id="26" presetID="25"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29"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30"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31" dur="1000" fill="hold"/>
                                        <p:tgtEl>
                                          <p:spTgt spid="12"/>
                                        </p:tgtEl>
                                        <p:attrNameLst>
                                          <p:attrName>ppt_h</p:attrName>
                                        </p:attrNameLst>
                                      </p:cBhvr>
                                      <p:tavLst>
                                        <p:tav tm="0">
                                          <p:val>
                                            <p:strVal val="#ppt_h"/>
                                          </p:val>
                                        </p:tav>
                                        <p:tav tm="100000">
                                          <p:val>
                                            <p:strVal val="#ppt_h"/>
                                          </p:val>
                                        </p:tav>
                                      </p:tavLst>
                                    </p:anim>
                                    <p:anim calcmode="lin" valueType="num">
                                      <p:cBhvr>
                                        <p:cTn id="32"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33"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34"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35" dur="1000" decel="50000">
                                          <p:stCondLst>
                                            <p:cond delay="0"/>
                                          </p:stCondLst>
                                        </p:cTn>
                                        <p:tgtEl>
                                          <p:spTgt spid="12"/>
                                        </p:tgtEl>
                                      </p:cBhvr>
                                    </p:animEffect>
                                  </p:childTnLst>
                                </p:cTn>
                              </p:par>
                              <p:par>
                                <p:cTn id="36" presetID="25"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 calcmode="lin" valueType="num">
                                      <p:cBhvr>
                                        <p:cTn id="38"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39"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40"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41" dur="1000" fill="hold"/>
                                        <p:tgtEl>
                                          <p:spTgt spid="18"/>
                                        </p:tgtEl>
                                        <p:attrNameLst>
                                          <p:attrName>ppt_h</p:attrName>
                                        </p:attrNameLst>
                                      </p:cBhvr>
                                      <p:tavLst>
                                        <p:tav tm="0">
                                          <p:val>
                                            <p:strVal val="#ppt_h"/>
                                          </p:val>
                                        </p:tav>
                                        <p:tav tm="100000">
                                          <p:val>
                                            <p:strVal val="#ppt_h"/>
                                          </p:val>
                                        </p:tav>
                                      </p:tavLst>
                                    </p:anim>
                                    <p:anim calcmode="lin" valueType="num">
                                      <p:cBhvr>
                                        <p:cTn id="42"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43"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44"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45" dur="1000" decel="50000">
                                          <p:stCondLst>
                                            <p:cond delay="0"/>
                                          </p:stCondLst>
                                        </p:cTn>
                                        <p:tgtEl>
                                          <p:spTgt spid="18"/>
                                        </p:tgtEl>
                                      </p:cBhvr>
                                    </p:animEffect>
                                  </p:childTnLst>
                                </p:cTn>
                              </p:par>
                            </p:childTnLst>
                          </p:cTn>
                        </p:par>
                        <p:par>
                          <p:cTn id="46" fill="hold">
                            <p:stCondLst>
                              <p:cond delay="2000"/>
                            </p:stCondLst>
                            <p:childTnLst>
                              <p:par>
                                <p:cTn id="47" presetID="25"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 calcmode="lin" valueType="num">
                                      <p:cBhvr>
                                        <p:cTn id="49"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52" dur="1000" fill="hold"/>
                                        <p:tgtEl>
                                          <p:spTgt spid="13"/>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13"/>
                                        </p:tgtEl>
                                      </p:cBhvr>
                                    </p:animEffect>
                                  </p:childTnLst>
                                </p:cTn>
                              </p:par>
                              <p:par>
                                <p:cTn id="57" presetID="25" presetClass="entr" presetSubtype="0"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p:cTn id="59"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60"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61"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62" dur="1000" fill="hold"/>
                                        <p:tgtEl>
                                          <p:spTgt spid="19"/>
                                        </p:tgtEl>
                                        <p:attrNameLst>
                                          <p:attrName>ppt_h</p:attrName>
                                        </p:attrNameLst>
                                      </p:cBhvr>
                                      <p:tavLst>
                                        <p:tav tm="0">
                                          <p:val>
                                            <p:strVal val="#ppt_h"/>
                                          </p:val>
                                        </p:tav>
                                        <p:tav tm="100000">
                                          <p:val>
                                            <p:strVal val="#ppt_h"/>
                                          </p:val>
                                        </p:tav>
                                      </p:tavLst>
                                    </p:anim>
                                    <p:anim calcmode="lin" valueType="num">
                                      <p:cBhvr>
                                        <p:cTn id="63"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64"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65"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66" dur="1000" decel="50000">
                                          <p:stCondLst>
                                            <p:cond delay="0"/>
                                          </p:stCondLst>
                                        </p:cTn>
                                        <p:tgtEl>
                                          <p:spTgt spid="19"/>
                                        </p:tgtEl>
                                      </p:cBhvr>
                                    </p:animEffect>
                                  </p:childTnLst>
                                </p:cTn>
                              </p:par>
                            </p:childTnLst>
                          </p:cTn>
                        </p:par>
                        <p:par>
                          <p:cTn id="67" fill="hold">
                            <p:stCondLst>
                              <p:cond delay="3000"/>
                            </p:stCondLst>
                            <p:childTnLst>
                              <p:par>
                                <p:cTn id="68" presetID="25" presetClass="entr" presetSubtype="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p:cTn id="70"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73" dur="1000" fill="hold"/>
                                        <p:tgtEl>
                                          <p:spTgt spid="14"/>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14"/>
                                        </p:tgtEl>
                                      </p:cBhvr>
                                    </p:animEffect>
                                  </p:childTnLst>
                                </p:cTn>
                              </p:par>
                              <p:par>
                                <p:cTn id="78" presetID="25" presetClass="entr" presetSubtype="0" fill="hold" grpId="0" nodeType="withEffect">
                                  <p:stCondLst>
                                    <p:cond delay="0"/>
                                  </p:stCondLst>
                                  <p:childTnLst>
                                    <p:set>
                                      <p:cBhvr>
                                        <p:cTn id="79" dur="1" fill="hold">
                                          <p:stCondLst>
                                            <p:cond delay="0"/>
                                          </p:stCondLst>
                                        </p:cTn>
                                        <p:tgtEl>
                                          <p:spTgt spid="20"/>
                                        </p:tgtEl>
                                        <p:attrNameLst>
                                          <p:attrName>style.visibility</p:attrName>
                                        </p:attrNameLst>
                                      </p:cBhvr>
                                      <p:to>
                                        <p:strVal val="visible"/>
                                      </p:to>
                                    </p:set>
                                    <p:anim calcmode="lin" valueType="num">
                                      <p:cBhvr>
                                        <p:cTn id="80" dur="500" decel="50000" fill="hold">
                                          <p:stCondLst>
                                            <p:cond delay="0"/>
                                          </p:stCondLst>
                                        </p:cTn>
                                        <p:tgtEl>
                                          <p:spTgt spid="20"/>
                                        </p:tgtEl>
                                        <p:attrNameLst>
                                          <p:attrName>style.rotation</p:attrName>
                                        </p:attrNameLst>
                                      </p:cBhvr>
                                      <p:tavLst>
                                        <p:tav tm="0">
                                          <p:val>
                                            <p:fltVal val="-90"/>
                                          </p:val>
                                        </p:tav>
                                        <p:tav tm="100000">
                                          <p:val>
                                            <p:fltVal val="0"/>
                                          </p:val>
                                        </p:tav>
                                      </p:tavLst>
                                    </p:anim>
                                    <p:anim calcmode="lin" valueType="num">
                                      <p:cBhvr>
                                        <p:cTn id="81" dur="500" decel="50000" fill="hold">
                                          <p:stCondLst>
                                            <p:cond delay="0"/>
                                          </p:stCondLst>
                                        </p:cTn>
                                        <p:tgtEl>
                                          <p:spTgt spid="20"/>
                                        </p:tgtEl>
                                        <p:attrNameLst>
                                          <p:attrName>ppt_w</p:attrName>
                                        </p:attrNameLst>
                                      </p:cBhvr>
                                      <p:tavLst>
                                        <p:tav tm="0">
                                          <p:val>
                                            <p:strVal val="#ppt_w"/>
                                          </p:val>
                                        </p:tav>
                                        <p:tav tm="100000">
                                          <p:val>
                                            <p:strVal val="#ppt_w*.05"/>
                                          </p:val>
                                        </p:tav>
                                      </p:tavLst>
                                    </p:anim>
                                    <p:anim calcmode="lin" valueType="num">
                                      <p:cBhvr>
                                        <p:cTn id="82" dur="500" accel="50000" fill="hold">
                                          <p:stCondLst>
                                            <p:cond delay="500"/>
                                          </p:stCondLst>
                                        </p:cTn>
                                        <p:tgtEl>
                                          <p:spTgt spid="20"/>
                                        </p:tgtEl>
                                        <p:attrNameLst>
                                          <p:attrName>ppt_w</p:attrName>
                                        </p:attrNameLst>
                                      </p:cBhvr>
                                      <p:tavLst>
                                        <p:tav tm="0">
                                          <p:val>
                                            <p:strVal val="#ppt_w*.05"/>
                                          </p:val>
                                        </p:tav>
                                        <p:tav tm="100000">
                                          <p:val>
                                            <p:strVal val="#ppt_w"/>
                                          </p:val>
                                        </p:tav>
                                      </p:tavLst>
                                    </p:anim>
                                    <p:anim calcmode="lin" valueType="num">
                                      <p:cBhvr>
                                        <p:cTn id="83" dur="1000" fill="hold"/>
                                        <p:tgtEl>
                                          <p:spTgt spid="20"/>
                                        </p:tgtEl>
                                        <p:attrNameLst>
                                          <p:attrName>ppt_h</p:attrName>
                                        </p:attrNameLst>
                                      </p:cBhvr>
                                      <p:tavLst>
                                        <p:tav tm="0">
                                          <p:val>
                                            <p:strVal val="#ppt_h"/>
                                          </p:val>
                                        </p:tav>
                                        <p:tav tm="100000">
                                          <p:val>
                                            <p:strVal val="#ppt_h"/>
                                          </p:val>
                                        </p:tav>
                                      </p:tavLst>
                                    </p:anim>
                                    <p:anim calcmode="lin" valueType="num">
                                      <p:cBhvr>
                                        <p:cTn id="84" dur="500" decel="50000" fill="hold">
                                          <p:stCondLst>
                                            <p:cond delay="0"/>
                                          </p:stCondLst>
                                        </p:cTn>
                                        <p:tgtEl>
                                          <p:spTgt spid="20"/>
                                        </p:tgtEl>
                                        <p:attrNameLst>
                                          <p:attrName>ppt_x</p:attrName>
                                        </p:attrNameLst>
                                      </p:cBhvr>
                                      <p:tavLst>
                                        <p:tav tm="0">
                                          <p:val>
                                            <p:strVal val="#ppt_x+.4"/>
                                          </p:val>
                                        </p:tav>
                                        <p:tav tm="100000">
                                          <p:val>
                                            <p:strVal val="#ppt_x"/>
                                          </p:val>
                                        </p:tav>
                                      </p:tavLst>
                                    </p:anim>
                                    <p:anim calcmode="lin" valueType="num">
                                      <p:cBhvr>
                                        <p:cTn id="85" dur="500" decel="50000" fill="hold">
                                          <p:stCondLst>
                                            <p:cond delay="0"/>
                                          </p:stCondLst>
                                        </p:cTn>
                                        <p:tgtEl>
                                          <p:spTgt spid="20"/>
                                        </p:tgtEl>
                                        <p:attrNameLst>
                                          <p:attrName>ppt_y</p:attrName>
                                        </p:attrNameLst>
                                      </p:cBhvr>
                                      <p:tavLst>
                                        <p:tav tm="0">
                                          <p:val>
                                            <p:strVal val="#ppt_y-.2"/>
                                          </p:val>
                                        </p:tav>
                                        <p:tav tm="100000">
                                          <p:val>
                                            <p:strVal val="#ppt_y+.1"/>
                                          </p:val>
                                        </p:tav>
                                      </p:tavLst>
                                    </p:anim>
                                    <p:anim calcmode="lin" valueType="num">
                                      <p:cBhvr>
                                        <p:cTn id="86" dur="500" accel="50000" fill="hold">
                                          <p:stCondLst>
                                            <p:cond delay="500"/>
                                          </p:stCondLst>
                                        </p:cTn>
                                        <p:tgtEl>
                                          <p:spTgt spid="20"/>
                                        </p:tgtEl>
                                        <p:attrNameLst>
                                          <p:attrName>ppt_y</p:attrName>
                                        </p:attrNameLst>
                                      </p:cBhvr>
                                      <p:tavLst>
                                        <p:tav tm="0">
                                          <p:val>
                                            <p:strVal val="#ppt_y+.1"/>
                                          </p:val>
                                        </p:tav>
                                        <p:tav tm="100000">
                                          <p:val>
                                            <p:strVal val="#ppt_y"/>
                                          </p:val>
                                        </p:tav>
                                      </p:tavLst>
                                    </p:anim>
                                    <p:animEffect transition="in" filter="fade">
                                      <p:cBhvr>
                                        <p:cTn id="87" dur="1000" decel="50000">
                                          <p:stCondLst>
                                            <p:cond delay="0"/>
                                          </p:stCondLst>
                                        </p:cTn>
                                        <p:tgtEl>
                                          <p:spTgt spid="20"/>
                                        </p:tgtEl>
                                      </p:cBhvr>
                                    </p:animEffect>
                                  </p:childTnLst>
                                </p:cTn>
                              </p:par>
                            </p:childTnLst>
                          </p:cTn>
                        </p:par>
                        <p:par>
                          <p:cTn id="88" fill="hold">
                            <p:stCondLst>
                              <p:cond delay="4000"/>
                            </p:stCondLst>
                            <p:childTnLst>
                              <p:par>
                                <p:cTn id="89" presetID="25" presetClass="entr" presetSubtype="0" fill="hold" grpId="0" nodeType="after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94" dur="1000" fill="hold"/>
                                        <p:tgtEl>
                                          <p:spTgt spid="15"/>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15"/>
                                        </p:tgtEl>
                                      </p:cBhvr>
                                    </p:animEffect>
                                  </p:childTnLst>
                                </p:cTn>
                              </p:par>
                              <p:par>
                                <p:cTn id="99" presetID="25" presetClass="entr" presetSubtype="0" fill="hold" grpId="0" nodeType="withEffect">
                                  <p:stCondLst>
                                    <p:cond delay="0"/>
                                  </p:stCondLst>
                                  <p:childTnLst>
                                    <p:set>
                                      <p:cBhvr>
                                        <p:cTn id="100" dur="1" fill="hold">
                                          <p:stCondLst>
                                            <p:cond delay="0"/>
                                          </p:stCondLst>
                                        </p:cTn>
                                        <p:tgtEl>
                                          <p:spTgt spid="21"/>
                                        </p:tgtEl>
                                        <p:attrNameLst>
                                          <p:attrName>style.visibility</p:attrName>
                                        </p:attrNameLst>
                                      </p:cBhvr>
                                      <p:to>
                                        <p:strVal val="visible"/>
                                      </p:to>
                                    </p:set>
                                    <p:anim calcmode="lin" valueType="num">
                                      <p:cBhvr>
                                        <p:cTn id="101"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102"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103"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104" dur="1000" fill="hold"/>
                                        <p:tgtEl>
                                          <p:spTgt spid="21"/>
                                        </p:tgtEl>
                                        <p:attrNameLst>
                                          <p:attrName>ppt_h</p:attrName>
                                        </p:attrNameLst>
                                      </p:cBhvr>
                                      <p:tavLst>
                                        <p:tav tm="0">
                                          <p:val>
                                            <p:strVal val="#ppt_h"/>
                                          </p:val>
                                        </p:tav>
                                        <p:tav tm="100000">
                                          <p:val>
                                            <p:strVal val="#ppt_h"/>
                                          </p:val>
                                        </p:tav>
                                      </p:tavLst>
                                    </p:anim>
                                    <p:anim calcmode="lin" valueType="num">
                                      <p:cBhvr>
                                        <p:cTn id="105"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106"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107"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108" dur="1000" decel="50000">
                                          <p:stCondLst>
                                            <p:cond delay="0"/>
                                          </p:stCondLst>
                                        </p:cTn>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11" grpId="0" animBg="1"/>
      <p:bldP spid="12" grpId="0" animBg="1"/>
      <p:bldP spid="13" grpId="0" animBg="1"/>
      <p:bldP spid="14" grpId="0" animBg="1"/>
      <p:bldP spid="15"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style>
          <a:lnRef idx="1">
            <a:schemeClr val="dk1"/>
          </a:lnRef>
          <a:fillRef idx="3">
            <a:schemeClr val="dk1"/>
          </a:fillRef>
          <a:effectRef idx="2">
            <a:schemeClr val="dk1"/>
          </a:effectRef>
          <a:fontRef idx="minor">
            <a:schemeClr val="lt1"/>
          </a:fontRef>
        </p:style>
        <p:txBody>
          <a:bodyPr/>
          <a:lstStyle/>
          <a:p>
            <a:pPr algn="ctr"/>
            <a:r>
              <a:rPr lang="fa-IR" dirty="0" smtClean="0">
                <a:solidFill>
                  <a:schemeClr val="bg2">
                    <a:lumMod val="50000"/>
                  </a:schemeClr>
                </a:solidFill>
              </a:rPr>
              <a:t>چهار خدمت اصلی </a:t>
            </a:r>
            <a:endParaRPr lang="fa-IR" dirty="0">
              <a:solidFill>
                <a:schemeClr val="bg2">
                  <a:lumMod val="50000"/>
                </a:schemeClr>
              </a:solidFill>
            </a:endParaRPr>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53045606"/>
              </p:ext>
            </p:extLst>
          </p:nvPr>
        </p:nvGraphicFramePr>
        <p:xfrm>
          <a:off x="228600" y="1828800"/>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171161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style>
          <a:lnRef idx="1">
            <a:schemeClr val="dk1"/>
          </a:lnRef>
          <a:fillRef idx="3">
            <a:schemeClr val="dk1"/>
          </a:fillRef>
          <a:effectRef idx="2">
            <a:schemeClr val="dk1"/>
          </a:effectRef>
          <a:fontRef idx="minor">
            <a:schemeClr val="lt1"/>
          </a:fontRef>
        </p:style>
        <p:txBody>
          <a:bodyPr>
            <a:normAutofit fontScale="90000"/>
          </a:bodyPr>
          <a:lstStyle/>
          <a:p>
            <a:pPr algn="ctr"/>
            <a:r>
              <a:rPr lang="fa-IR" dirty="0" smtClean="0">
                <a:solidFill>
                  <a:schemeClr val="bg2">
                    <a:lumMod val="50000"/>
                  </a:schemeClr>
                </a:solidFill>
              </a:rPr>
              <a:t>شیوه‌های افزایش سرمایه </a:t>
            </a:r>
            <a:endParaRPr lang="fa-IR" dirty="0">
              <a:solidFill>
                <a:schemeClr val="bg2">
                  <a:lumMod val="50000"/>
                </a:schemeClr>
              </a:solidFill>
            </a:endParaRPr>
          </a:p>
        </p:txBody>
      </p:sp>
      <p:graphicFrame>
        <p:nvGraphicFramePr>
          <p:cNvPr id="8" name="Content Placeholder 7"/>
          <p:cNvGraphicFramePr>
            <a:graphicFrameLocks noGrp="1"/>
          </p:cNvGraphicFramePr>
          <p:nvPr>
            <p:ph idx="1"/>
            <p:extLst>
              <p:ext uri="{D42A27DB-BD31-4B8C-83A1-F6EECF244321}">
                <p14:modId xmlns="" xmlns:p14="http://schemas.microsoft.com/office/powerpoint/2010/main" val="530594553"/>
              </p:ext>
            </p:extLst>
          </p:nvPr>
        </p:nvGraphicFramePr>
        <p:xfrm>
          <a:off x="381000" y="1600200"/>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308205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8">
                                            <p:graphicEl>
                                              <a:dgm id="{655563B7-0F48-4668-B26A-FA4E4F67FE5B}"/>
                                            </p:graphicEl>
                                          </p:spTgt>
                                        </p:tgtEl>
                                        <p:attrNameLst>
                                          <p:attrName>style.visibility</p:attrName>
                                        </p:attrNameLst>
                                      </p:cBhvr>
                                      <p:to>
                                        <p:strVal val="visible"/>
                                      </p:to>
                                    </p:set>
                                    <p:anim calcmode="lin" valueType="num">
                                      <p:cBhvr>
                                        <p:cTn id="7" dur="1000" fill="hold"/>
                                        <p:tgtEl>
                                          <p:spTgt spid="8">
                                            <p:graphicEl>
                                              <a:dgm id="{655563B7-0F48-4668-B26A-FA4E4F67FE5B}"/>
                                            </p:graphicEl>
                                          </p:spTgt>
                                        </p:tgtEl>
                                        <p:attrNameLst>
                                          <p:attrName>ppt_w</p:attrName>
                                        </p:attrNameLst>
                                      </p:cBhvr>
                                      <p:tavLst>
                                        <p:tav tm="0">
                                          <p:val>
                                            <p:strVal val="#ppt_w+.3"/>
                                          </p:val>
                                        </p:tav>
                                        <p:tav tm="100000">
                                          <p:val>
                                            <p:strVal val="#ppt_w"/>
                                          </p:val>
                                        </p:tav>
                                      </p:tavLst>
                                    </p:anim>
                                    <p:anim calcmode="lin" valueType="num">
                                      <p:cBhvr>
                                        <p:cTn id="8" dur="1000" fill="hold"/>
                                        <p:tgtEl>
                                          <p:spTgt spid="8">
                                            <p:graphicEl>
                                              <a:dgm id="{655563B7-0F48-4668-B26A-FA4E4F67FE5B}"/>
                                            </p:graphicEl>
                                          </p:spTgt>
                                        </p:tgtEl>
                                        <p:attrNameLst>
                                          <p:attrName>ppt_h</p:attrName>
                                        </p:attrNameLst>
                                      </p:cBhvr>
                                      <p:tavLst>
                                        <p:tav tm="0">
                                          <p:val>
                                            <p:strVal val="#ppt_h"/>
                                          </p:val>
                                        </p:tav>
                                        <p:tav tm="100000">
                                          <p:val>
                                            <p:strVal val="#ppt_h"/>
                                          </p:val>
                                        </p:tav>
                                      </p:tavLst>
                                    </p:anim>
                                    <p:animEffect transition="in" filter="fade">
                                      <p:cBhvr>
                                        <p:cTn id="9" dur="1000"/>
                                        <p:tgtEl>
                                          <p:spTgt spid="8">
                                            <p:graphicEl>
                                              <a:dgm id="{655563B7-0F48-4668-B26A-FA4E4F67FE5B}"/>
                                            </p:graphicEl>
                                          </p:spTgt>
                                        </p:tgtEl>
                                      </p:cBhvr>
                                    </p:animEffect>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8">
                                            <p:graphicEl>
                                              <a:dgm id="{5D70A596-B69A-41A0-ACB3-A41D2739AC88}"/>
                                            </p:graphicEl>
                                          </p:spTgt>
                                        </p:tgtEl>
                                        <p:attrNameLst>
                                          <p:attrName>style.visibility</p:attrName>
                                        </p:attrNameLst>
                                      </p:cBhvr>
                                      <p:to>
                                        <p:strVal val="visible"/>
                                      </p:to>
                                    </p:set>
                                    <p:anim calcmode="lin" valueType="num">
                                      <p:cBhvr>
                                        <p:cTn id="13" dur="1000" fill="hold"/>
                                        <p:tgtEl>
                                          <p:spTgt spid="8">
                                            <p:graphicEl>
                                              <a:dgm id="{5D70A596-B69A-41A0-ACB3-A41D2739AC88}"/>
                                            </p:graphicEl>
                                          </p:spTgt>
                                        </p:tgtEl>
                                        <p:attrNameLst>
                                          <p:attrName>ppt_w</p:attrName>
                                        </p:attrNameLst>
                                      </p:cBhvr>
                                      <p:tavLst>
                                        <p:tav tm="0">
                                          <p:val>
                                            <p:strVal val="#ppt_w+.3"/>
                                          </p:val>
                                        </p:tav>
                                        <p:tav tm="100000">
                                          <p:val>
                                            <p:strVal val="#ppt_w"/>
                                          </p:val>
                                        </p:tav>
                                      </p:tavLst>
                                    </p:anim>
                                    <p:anim calcmode="lin" valueType="num">
                                      <p:cBhvr>
                                        <p:cTn id="14" dur="1000" fill="hold"/>
                                        <p:tgtEl>
                                          <p:spTgt spid="8">
                                            <p:graphicEl>
                                              <a:dgm id="{5D70A596-B69A-41A0-ACB3-A41D2739AC88}"/>
                                            </p:graphicEl>
                                          </p:spTgt>
                                        </p:tgtEl>
                                        <p:attrNameLst>
                                          <p:attrName>ppt_h</p:attrName>
                                        </p:attrNameLst>
                                      </p:cBhvr>
                                      <p:tavLst>
                                        <p:tav tm="0">
                                          <p:val>
                                            <p:strVal val="#ppt_h"/>
                                          </p:val>
                                        </p:tav>
                                        <p:tav tm="100000">
                                          <p:val>
                                            <p:strVal val="#ppt_h"/>
                                          </p:val>
                                        </p:tav>
                                      </p:tavLst>
                                    </p:anim>
                                    <p:animEffect transition="in" filter="fade">
                                      <p:cBhvr>
                                        <p:cTn id="15" dur="1000"/>
                                        <p:tgtEl>
                                          <p:spTgt spid="8">
                                            <p:graphicEl>
                                              <a:dgm id="{5D70A596-B69A-41A0-ACB3-A41D2739AC88}"/>
                                            </p:graphicEl>
                                          </p:spTgt>
                                        </p:tgtEl>
                                      </p:cBhvr>
                                    </p:animEffect>
                                  </p:childTnLst>
                                </p:cTn>
                              </p:par>
                            </p:childTnLst>
                          </p:cTn>
                        </p:par>
                        <p:par>
                          <p:cTn id="16" fill="hold">
                            <p:stCondLst>
                              <p:cond delay="2000"/>
                            </p:stCondLst>
                            <p:childTnLst>
                              <p:par>
                                <p:cTn id="17" presetID="50" presetClass="entr" presetSubtype="0" decel="100000" fill="hold" grpId="0" nodeType="afterEffect">
                                  <p:stCondLst>
                                    <p:cond delay="0"/>
                                  </p:stCondLst>
                                  <p:childTnLst>
                                    <p:set>
                                      <p:cBhvr>
                                        <p:cTn id="18" dur="1" fill="hold">
                                          <p:stCondLst>
                                            <p:cond delay="0"/>
                                          </p:stCondLst>
                                        </p:cTn>
                                        <p:tgtEl>
                                          <p:spTgt spid="8">
                                            <p:graphicEl>
                                              <a:dgm id="{779A5EB7-2F22-4D41-9B89-5C46DC616660}"/>
                                            </p:graphicEl>
                                          </p:spTgt>
                                        </p:tgtEl>
                                        <p:attrNameLst>
                                          <p:attrName>style.visibility</p:attrName>
                                        </p:attrNameLst>
                                      </p:cBhvr>
                                      <p:to>
                                        <p:strVal val="visible"/>
                                      </p:to>
                                    </p:set>
                                    <p:anim calcmode="lin" valueType="num">
                                      <p:cBhvr>
                                        <p:cTn id="19" dur="1000" fill="hold"/>
                                        <p:tgtEl>
                                          <p:spTgt spid="8">
                                            <p:graphicEl>
                                              <a:dgm id="{779A5EB7-2F22-4D41-9B89-5C46DC616660}"/>
                                            </p:graphicEl>
                                          </p:spTgt>
                                        </p:tgtEl>
                                        <p:attrNameLst>
                                          <p:attrName>ppt_w</p:attrName>
                                        </p:attrNameLst>
                                      </p:cBhvr>
                                      <p:tavLst>
                                        <p:tav tm="0">
                                          <p:val>
                                            <p:strVal val="#ppt_w+.3"/>
                                          </p:val>
                                        </p:tav>
                                        <p:tav tm="100000">
                                          <p:val>
                                            <p:strVal val="#ppt_w"/>
                                          </p:val>
                                        </p:tav>
                                      </p:tavLst>
                                    </p:anim>
                                    <p:anim calcmode="lin" valueType="num">
                                      <p:cBhvr>
                                        <p:cTn id="20" dur="1000" fill="hold"/>
                                        <p:tgtEl>
                                          <p:spTgt spid="8">
                                            <p:graphicEl>
                                              <a:dgm id="{779A5EB7-2F22-4D41-9B89-5C46DC616660}"/>
                                            </p:graphicEl>
                                          </p:spTgt>
                                        </p:tgtEl>
                                        <p:attrNameLst>
                                          <p:attrName>ppt_h</p:attrName>
                                        </p:attrNameLst>
                                      </p:cBhvr>
                                      <p:tavLst>
                                        <p:tav tm="0">
                                          <p:val>
                                            <p:strVal val="#ppt_h"/>
                                          </p:val>
                                        </p:tav>
                                        <p:tav tm="100000">
                                          <p:val>
                                            <p:strVal val="#ppt_h"/>
                                          </p:val>
                                        </p:tav>
                                      </p:tavLst>
                                    </p:anim>
                                    <p:animEffect transition="in" filter="fade">
                                      <p:cBhvr>
                                        <p:cTn id="21" dur="1000"/>
                                        <p:tgtEl>
                                          <p:spTgt spid="8">
                                            <p:graphicEl>
                                              <a:dgm id="{779A5EB7-2F22-4D41-9B89-5C46DC616660}"/>
                                            </p:graphicEl>
                                          </p:spTgt>
                                        </p:tgtEl>
                                      </p:cBhvr>
                                    </p:animEffect>
                                  </p:childTnLst>
                                </p:cTn>
                              </p:par>
                            </p:childTnLst>
                          </p:cTn>
                        </p:par>
                        <p:par>
                          <p:cTn id="22" fill="hold">
                            <p:stCondLst>
                              <p:cond delay="3000"/>
                            </p:stCondLst>
                            <p:childTnLst>
                              <p:par>
                                <p:cTn id="23" presetID="50" presetClass="entr" presetSubtype="0" decel="100000" fill="hold" grpId="0" nodeType="afterEffect">
                                  <p:stCondLst>
                                    <p:cond delay="0"/>
                                  </p:stCondLst>
                                  <p:childTnLst>
                                    <p:set>
                                      <p:cBhvr>
                                        <p:cTn id="24" dur="1" fill="hold">
                                          <p:stCondLst>
                                            <p:cond delay="0"/>
                                          </p:stCondLst>
                                        </p:cTn>
                                        <p:tgtEl>
                                          <p:spTgt spid="8">
                                            <p:graphicEl>
                                              <a:dgm id="{2C38C552-FEBC-4BAA-8609-D9DF37B9D32E}"/>
                                            </p:graphicEl>
                                          </p:spTgt>
                                        </p:tgtEl>
                                        <p:attrNameLst>
                                          <p:attrName>style.visibility</p:attrName>
                                        </p:attrNameLst>
                                      </p:cBhvr>
                                      <p:to>
                                        <p:strVal val="visible"/>
                                      </p:to>
                                    </p:set>
                                    <p:anim calcmode="lin" valueType="num">
                                      <p:cBhvr>
                                        <p:cTn id="25" dur="1000" fill="hold"/>
                                        <p:tgtEl>
                                          <p:spTgt spid="8">
                                            <p:graphicEl>
                                              <a:dgm id="{2C38C552-FEBC-4BAA-8609-D9DF37B9D32E}"/>
                                            </p:graphicEl>
                                          </p:spTgt>
                                        </p:tgtEl>
                                        <p:attrNameLst>
                                          <p:attrName>ppt_w</p:attrName>
                                        </p:attrNameLst>
                                      </p:cBhvr>
                                      <p:tavLst>
                                        <p:tav tm="0">
                                          <p:val>
                                            <p:strVal val="#ppt_w+.3"/>
                                          </p:val>
                                        </p:tav>
                                        <p:tav tm="100000">
                                          <p:val>
                                            <p:strVal val="#ppt_w"/>
                                          </p:val>
                                        </p:tav>
                                      </p:tavLst>
                                    </p:anim>
                                    <p:anim calcmode="lin" valueType="num">
                                      <p:cBhvr>
                                        <p:cTn id="26" dur="1000" fill="hold"/>
                                        <p:tgtEl>
                                          <p:spTgt spid="8">
                                            <p:graphicEl>
                                              <a:dgm id="{2C38C552-FEBC-4BAA-8609-D9DF37B9D32E}"/>
                                            </p:graphicEl>
                                          </p:spTgt>
                                        </p:tgtEl>
                                        <p:attrNameLst>
                                          <p:attrName>ppt_h</p:attrName>
                                        </p:attrNameLst>
                                      </p:cBhvr>
                                      <p:tavLst>
                                        <p:tav tm="0">
                                          <p:val>
                                            <p:strVal val="#ppt_h"/>
                                          </p:val>
                                        </p:tav>
                                        <p:tav tm="100000">
                                          <p:val>
                                            <p:strVal val="#ppt_h"/>
                                          </p:val>
                                        </p:tav>
                                      </p:tavLst>
                                    </p:anim>
                                    <p:animEffect transition="in" filter="fade">
                                      <p:cBhvr>
                                        <p:cTn id="27" dur="1000"/>
                                        <p:tgtEl>
                                          <p:spTgt spid="8">
                                            <p:graphicEl>
                                              <a:dgm id="{2C38C552-FEBC-4BAA-8609-D9DF37B9D32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style>
          <a:lnRef idx="1">
            <a:schemeClr val="dk1"/>
          </a:lnRef>
          <a:fillRef idx="3">
            <a:schemeClr val="dk1"/>
          </a:fillRef>
          <a:effectRef idx="2">
            <a:schemeClr val="dk1"/>
          </a:effectRef>
          <a:fontRef idx="minor">
            <a:schemeClr val="lt1"/>
          </a:fontRef>
        </p:style>
        <p:txBody>
          <a:bodyPr/>
          <a:lstStyle/>
          <a:p>
            <a:pPr algn="ctr"/>
            <a:r>
              <a:rPr lang="fa-IR" dirty="0" smtClean="0">
                <a:solidFill>
                  <a:schemeClr val="bg2">
                    <a:lumMod val="50000"/>
                  </a:schemeClr>
                </a:solidFill>
              </a:rPr>
              <a:t>فروش و معاملۀ اوراق بهادار</a:t>
            </a:r>
            <a:endParaRPr lang="fa-IR" dirty="0">
              <a:solidFill>
                <a:schemeClr val="bg2">
                  <a:lumMod val="50000"/>
                </a:schemeClr>
              </a:solidFill>
            </a:endParaRPr>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3045561329"/>
              </p:ext>
            </p:extLst>
          </p:nvPr>
        </p:nvGraphicFramePr>
        <p:xfrm>
          <a:off x="304800" y="1981200"/>
          <a:ext cx="8183880" cy="41879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 xmlns:p14="http://schemas.microsoft.com/office/powerpoint/2010/main" val="8912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
                                            <p:graphicEl>
                                              <a:dgm id="{0D6810CD-58A2-472D-9E16-E402875D8E26}"/>
                                            </p:graphicEl>
                                          </p:spTgt>
                                        </p:tgtEl>
                                        <p:attrNameLst>
                                          <p:attrName>style.visibility</p:attrName>
                                        </p:attrNameLst>
                                      </p:cBhvr>
                                      <p:to>
                                        <p:strVal val="visible"/>
                                      </p:to>
                                    </p:set>
                                    <p:anim calcmode="lin" valueType="num">
                                      <p:cBhvr>
                                        <p:cTn id="7" dur="500" fill="hold"/>
                                        <p:tgtEl>
                                          <p:spTgt spid="6">
                                            <p:graphicEl>
                                              <a:dgm id="{0D6810CD-58A2-472D-9E16-E402875D8E26}"/>
                                            </p:graphicEl>
                                          </p:spTgt>
                                        </p:tgtEl>
                                        <p:attrNameLst>
                                          <p:attrName>ppt_w</p:attrName>
                                        </p:attrNameLst>
                                      </p:cBhvr>
                                      <p:tavLst>
                                        <p:tav tm="0">
                                          <p:val>
                                            <p:fltVal val="0"/>
                                          </p:val>
                                        </p:tav>
                                        <p:tav tm="100000">
                                          <p:val>
                                            <p:strVal val="#ppt_w"/>
                                          </p:val>
                                        </p:tav>
                                      </p:tavLst>
                                    </p:anim>
                                    <p:anim calcmode="lin" valueType="num">
                                      <p:cBhvr>
                                        <p:cTn id="8" dur="500" fill="hold"/>
                                        <p:tgtEl>
                                          <p:spTgt spid="6">
                                            <p:graphicEl>
                                              <a:dgm id="{0D6810CD-58A2-472D-9E16-E402875D8E26}"/>
                                            </p:graphic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6">
                                            <p:graphicEl>
                                              <a:dgm id="{609250F6-CECF-4B3D-9778-8C60513D62EC}"/>
                                            </p:graphicEl>
                                          </p:spTgt>
                                        </p:tgtEl>
                                        <p:attrNameLst>
                                          <p:attrName>style.visibility</p:attrName>
                                        </p:attrNameLst>
                                      </p:cBhvr>
                                      <p:to>
                                        <p:strVal val="visible"/>
                                      </p:to>
                                    </p:set>
                                    <p:anim calcmode="lin" valueType="num">
                                      <p:cBhvr>
                                        <p:cTn id="12" dur="500" fill="hold"/>
                                        <p:tgtEl>
                                          <p:spTgt spid="6">
                                            <p:graphicEl>
                                              <a:dgm id="{609250F6-CECF-4B3D-9778-8C60513D62EC}"/>
                                            </p:graphicEl>
                                          </p:spTgt>
                                        </p:tgtEl>
                                        <p:attrNameLst>
                                          <p:attrName>ppt_w</p:attrName>
                                        </p:attrNameLst>
                                      </p:cBhvr>
                                      <p:tavLst>
                                        <p:tav tm="0">
                                          <p:val>
                                            <p:fltVal val="0"/>
                                          </p:val>
                                        </p:tav>
                                        <p:tav tm="100000">
                                          <p:val>
                                            <p:strVal val="#ppt_w"/>
                                          </p:val>
                                        </p:tav>
                                      </p:tavLst>
                                    </p:anim>
                                    <p:anim calcmode="lin" valueType="num">
                                      <p:cBhvr>
                                        <p:cTn id="13" dur="500" fill="hold"/>
                                        <p:tgtEl>
                                          <p:spTgt spid="6">
                                            <p:graphicEl>
                                              <a:dgm id="{609250F6-CECF-4B3D-9778-8C60513D62EC}"/>
                                            </p:graphicEl>
                                          </p:spTgt>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6">
                                            <p:graphicEl>
                                              <a:dgm id="{19EC84DF-28EF-4A17-9A02-5A95D42FD3A8}"/>
                                            </p:graphicEl>
                                          </p:spTgt>
                                        </p:tgtEl>
                                        <p:attrNameLst>
                                          <p:attrName>style.visibility</p:attrName>
                                        </p:attrNameLst>
                                      </p:cBhvr>
                                      <p:to>
                                        <p:strVal val="visible"/>
                                      </p:to>
                                    </p:set>
                                    <p:anim calcmode="lin" valueType="num">
                                      <p:cBhvr>
                                        <p:cTn id="17" dur="500" fill="hold"/>
                                        <p:tgtEl>
                                          <p:spTgt spid="6">
                                            <p:graphicEl>
                                              <a:dgm id="{19EC84DF-28EF-4A17-9A02-5A95D42FD3A8}"/>
                                            </p:graphicEl>
                                          </p:spTgt>
                                        </p:tgtEl>
                                        <p:attrNameLst>
                                          <p:attrName>ppt_w</p:attrName>
                                        </p:attrNameLst>
                                      </p:cBhvr>
                                      <p:tavLst>
                                        <p:tav tm="0">
                                          <p:val>
                                            <p:fltVal val="0"/>
                                          </p:val>
                                        </p:tav>
                                        <p:tav tm="100000">
                                          <p:val>
                                            <p:strVal val="#ppt_w"/>
                                          </p:val>
                                        </p:tav>
                                      </p:tavLst>
                                    </p:anim>
                                    <p:anim calcmode="lin" valueType="num">
                                      <p:cBhvr>
                                        <p:cTn id="18" dur="500" fill="hold"/>
                                        <p:tgtEl>
                                          <p:spTgt spid="6">
                                            <p:graphicEl>
                                              <a:dgm id="{19EC84DF-28EF-4A17-9A02-5A95D42FD3A8}"/>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fa-IR" sz="3600" dirty="0" smtClean="0"/>
              <a:t>توصیه‌هایی </a:t>
            </a:r>
            <a:r>
              <a:rPr lang="fa-IR" sz="3600" dirty="0" smtClean="0"/>
              <a:t>برای مواجهه با تحریم</a:t>
            </a:r>
            <a:endParaRPr lang="en-US" sz="3600" dirty="0"/>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در مورد تحريم توصیه به کسب‌وکارها</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45</a:t>
            </a:fld>
            <a:endParaRPr lang="en-US"/>
          </a:p>
        </p:txBody>
      </p:sp>
    </p:spTree>
    <p:extLst>
      <p:ext uri="{BB962C8B-B14F-4D97-AF65-F5344CB8AC3E}">
        <p14:creationId xmlns="" xmlns:p14="http://schemas.microsoft.com/office/powerpoint/2010/main" val="304051984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تلاش کسب‌وکارها برای حفظ مبادلات خارجی</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46</a:t>
            </a:fld>
            <a:endParaRPr lang="en-US"/>
          </a:p>
        </p:txBody>
      </p:sp>
    </p:spTree>
    <p:extLst>
      <p:ext uri="{BB962C8B-B14F-4D97-AF65-F5344CB8AC3E}">
        <p14:creationId xmlns="" xmlns:p14="http://schemas.microsoft.com/office/powerpoint/2010/main" val="24213639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t>تلاش کسب‌وکارها برای حفظ مبادلات خارجی</a:t>
            </a:r>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47</a:t>
            </a:fld>
            <a:endParaRPr lang="en-US"/>
          </a:p>
        </p:txBody>
      </p:sp>
    </p:spTree>
    <p:extLst>
      <p:ext uri="{BB962C8B-B14F-4D97-AF65-F5344CB8AC3E}">
        <p14:creationId xmlns="" xmlns:p14="http://schemas.microsoft.com/office/powerpoint/2010/main" val="331989797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48</a:t>
            </a:fld>
            <a:endParaRPr lang="en-US"/>
          </a:p>
        </p:txBody>
      </p:sp>
    </p:spTree>
    <p:extLst>
      <p:ext uri="{BB962C8B-B14F-4D97-AF65-F5344CB8AC3E}">
        <p14:creationId xmlns="" xmlns:p14="http://schemas.microsoft.com/office/powerpoint/2010/main" val="20248088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49</a:t>
            </a:fld>
            <a:endParaRPr lang="en-US"/>
          </a:p>
        </p:txBody>
      </p:sp>
      <p:sp>
        <p:nvSpPr>
          <p:cNvPr id="23555" name="Rectangle 2"/>
          <p:cNvSpPr>
            <a:spLocks noGrp="1" noChangeArrowheads="1"/>
          </p:cNvSpPr>
          <p:nvPr>
            <p:ph type="title"/>
          </p:nvPr>
        </p:nvSpPr>
        <p:spPr/>
        <p:txBody>
          <a:bodyPr/>
          <a:lstStyle/>
          <a:p>
            <a:endParaRPr lang="en-US" smtClean="0"/>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Titr"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Titr" pitchFamily="2" charset="-78"/>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قلمرو مالی شرکت‌ها</a:t>
            </a:r>
            <a:endParaRPr lang="en-US" dirty="0"/>
          </a:p>
        </p:txBody>
      </p:sp>
      <p:graphicFrame>
        <p:nvGraphicFramePr>
          <p:cNvPr id="4" name="Content Placeholder 3"/>
          <p:cNvGraphicFramePr>
            <a:graphicFrameLocks noGrp="1"/>
          </p:cNvGraphicFramePr>
          <p:nvPr>
            <p:ph idx="1"/>
          </p:nvPr>
        </p:nvGraphicFramePr>
        <p:xfrm>
          <a:off x="685800" y="1196975"/>
          <a:ext cx="7772400" cy="4467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rot="4915242">
            <a:off x="7323838" y="1839670"/>
            <a:ext cx="20574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fa-IR" dirty="0" smtClean="0">
                <a:cs typeface="B Titr" pitchFamily="2" charset="-78"/>
              </a:rPr>
              <a:t>مالی شرکت‌ها</a:t>
            </a:r>
            <a:endParaRPr lang="en-US" dirty="0" smtClean="0">
              <a:cs typeface="B Titr" pitchFamily="2" charset="-78"/>
            </a:endParaRPr>
          </a:p>
        </p:txBody>
      </p:sp>
      <p:sp>
        <p:nvSpPr>
          <p:cNvPr id="6" name="TextBox 5"/>
          <p:cNvSpPr txBox="1"/>
          <p:nvPr/>
        </p:nvSpPr>
        <p:spPr>
          <a:xfrm rot="1630205">
            <a:off x="-123213" y="5630962"/>
            <a:ext cx="2057400" cy="369332"/>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a:r>
              <a:rPr lang="fa-IR" dirty="0" smtClean="0">
                <a:cs typeface="B Titr" pitchFamily="2" charset="-78"/>
              </a:rPr>
              <a:t>مالی</a:t>
            </a:r>
            <a:r>
              <a:rPr lang="fa-IR" dirty="0" smtClean="0"/>
              <a:t> </a:t>
            </a:r>
            <a:r>
              <a:rPr lang="fa-IR" dirty="0" smtClean="0">
                <a:cs typeface="B Titr" pitchFamily="2" charset="-78"/>
              </a:rPr>
              <a:t>شخصی</a:t>
            </a:r>
            <a:endParaRPr lang="en-US" dirty="0" smtClean="0">
              <a:cs typeface="B Tit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graphicEl>
                                              <a:dgm id="{F58FE278-46D6-404A-9456-67916FCB14CF}"/>
                                            </p:graphicEl>
                                          </p:spTgt>
                                        </p:tgtEl>
                                        <p:attrNameLst>
                                          <p:attrName>style.visibility</p:attrName>
                                        </p:attrNameLst>
                                      </p:cBhvr>
                                      <p:to>
                                        <p:strVal val="visible"/>
                                      </p:to>
                                    </p:set>
                                    <p:animEffect transition="in" filter="fade">
                                      <p:cBhvr>
                                        <p:cTn id="7" dur="1000"/>
                                        <p:tgtEl>
                                          <p:spTgt spid="4">
                                            <p:graphicEl>
                                              <a:dgm id="{F58FE278-46D6-404A-9456-67916FCB14CF}"/>
                                            </p:graphicEl>
                                          </p:spTgt>
                                        </p:tgtEl>
                                      </p:cBhvr>
                                    </p:animEffect>
                                    <p:anim calcmode="lin" valueType="num">
                                      <p:cBhvr>
                                        <p:cTn id="8" dur="1000" fill="hold"/>
                                        <p:tgtEl>
                                          <p:spTgt spid="4">
                                            <p:graphicEl>
                                              <a:dgm id="{F58FE278-46D6-404A-9456-67916FCB14CF}"/>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F58FE278-46D6-404A-9456-67916FCB14CF}"/>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EC564C04-DA37-4529-AB49-B8791334FA26}"/>
                                            </p:graphicEl>
                                          </p:spTgt>
                                        </p:tgtEl>
                                        <p:attrNameLst>
                                          <p:attrName>style.visibility</p:attrName>
                                        </p:attrNameLst>
                                      </p:cBhvr>
                                      <p:to>
                                        <p:strVal val="visible"/>
                                      </p:to>
                                    </p:set>
                                    <p:animEffect transition="in" filter="fade">
                                      <p:cBhvr>
                                        <p:cTn id="14" dur="1000"/>
                                        <p:tgtEl>
                                          <p:spTgt spid="4">
                                            <p:graphicEl>
                                              <a:dgm id="{EC564C04-DA37-4529-AB49-B8791334FA26}"/>
                                            </p:graphicEl>
                                          </p:spTgt>
                                        </p:tgtEl>
                                      </p:cBhvr>
                                    </p:animEffect>
                                    <p:anim calcmode="lin" valueType="num">
                                      <p:cBhvr>
                                        <p:cTn id="15" dur="1000" fill="hold"/>
                                        <p:tgtEl>
                                          <p:spTgt spid="4">
                                            <p:graphicEl>
                                              <a:dgm id="{EC564C04-DA37-4529-AB49-B8791334FA26}"/>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EC564C04-DA37-4529-AB49-B8791334FA26}"/>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19AEC8D6-1749-415D-B93B-4275F6DED529}"/>
                                            </p:graphicEl>
                                          </p:spTgt>
                                        </p:tgtEl>
                                        <p:attrNameLst>
                                          <p:attrName>style.visibility</p:attrName>
                                        </p:attrNameLst>
                                      </p:cBhvr>
                                      <p:to>
                                        <p:strVal val="visible"/>
                                      </p:to>
                                    </p:set>
                                    <p:animEffect transition="in" filter="fade">
                                      <p:cBhvr>
                                        <p:cTn id="19" dur="1000"/>
                                        <p:tgtEl>
                                          <p:spTgt spid="4">
                                            <p:graphicEl>
                                              <a:dgm id="{19AEC8D6-1749-415D-B93B-4275F6DED529}"/>
                                            </p:graphicEl>
                                          </p:spTgt>
                                        </p:tgtEl>
                                      </p:cBhvr>
                                    </p:animEffect>
                                    <p:anim calcmode="lin" valueType="num">
                                      <p:cBhvr>
                                        <p:cTn id="20" dur="1000" fill="hold"/>
                                        <p:tgtEl>
                                          <p:spTgt spid="4">
                                            <p:graphicEl>
                                              <a:dgm id="{19AEC8D6-1749-415D-B93B-4275F6DED529}"/>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19AEC8D6-1749-415D-B93B-4275F6DED529}"/>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C75DCD67-51E0-47D0-9D76-1A52A311A266}"/>
                                            </p:graphicEl>
                                          </p:spTgt>
                                        </p:tgtEl>
                                        <p:attrNameLst>
                                          <p:attrName>style.visibility</p:attrName>
                                        </p:attrNameLst>
                                      </p:cBhvr>
                                      <p:to>
                                        <p:strVal val="visible"/>
                                      </p:to>
                                    </p:set>
                                    <p:animEffect transition="in" filter="fade">
                                      <p:cBhvr>
                                        <p:cTn id="26" dur="1000"/>
                                        <p:tgtEl>
                                          <p:spTgt spid="4">
                                            <p:graphicEl>
                                              <a:dgm id="{C75DCD67-51E0-47D0-9D76-1A52A311A266}"/>
                                            </p:graphicEl>
                                          </p:spTgt>
                                        </p:tgtEl>
                                      </p:cBhvr>
                                    </p:animEffect>
                                    <p:anim calcmode="lin" valueType="num">
                                      <p:cBhvr>
                                        <p:cTn id="27" dur="1000" fill="hold"/>
                                        <p:tgtEl>
                                          <p:spTgt spid="4">
                                            <p:graphicEl>
                                              <a:dgm id="{C75DCD67-51E0-47D0-9D76-1A52A311A266}"/>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C75DCD67-51E0-47D0-9D76-1A52A311A266}"/>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8551E2E6-B972-46FA-A69E-F8C6D0AD7A15}"/>
                                            </p:graphicEl>
                                          </p:spTgt>
                                        </p:tgtEl>
                                        <p:attrNameLst>
                                          <p:attrName>style.visibility</p:attrName>
                                        </p:attrNameLst>
                                      </p:cBhvr>
                                      <p:to>
                                        <p:strVal val="visible"/>
                                      </p:to>
                                    </p:set>
                                    <p:animEffect transition="in" filter="fade">
                                      <p:cBhvr>
                                        <p:cTn id="31" dur="1000"/>
                                        <p:tgtEl>
                                          <p:spTgt spid="4">
                                            <p:graphicEl>
                                              <a:dgm id="{8551E2E6-B972-46FA-A69E-F8C6D0AD7A15}"/>
                                            </p:graphicEl>
                                          </p:spTgt>
                                        </p:tgtEl>
                                      </p:cBhvr>
                                    </p:animEffect>
                                    <p:anim calcmode="lin" valueType="num">
                                      <p:cBhvr>
                                        <p:cTn id="32" dur="1000" fill="hold"/>
                                        <p:tgtEl>
                                          <p:spTgt spid="4">
                                            <p:graphicEl>
                                              <a:dgm id="{8551E2E6-B972-46FA-A69E-F8C6D0AD7A15}"/>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8551E2E6-B972-46FA-A69E-F8C6D0AD7A15}"/>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72FAA6CC-6162-44FE-9669-95E9F6F2F361}"/>
                                            </p:graphicEl>
                                          </p:spTgt>
                                        </p:tgtEl>
                                        <p:attrNameLst>
                                          <p:attrName>style.visibility</p:attrName>
                                        </p:attrNameLst>
                                      </p:cBhvr>
                                      <p:to>
                                        <p:strVal val="visible"/>
                                      </p:to>
                                    </p:set>
                                    <p:animEffect transition="in" filter="fade">
                                      <p:cBhvr>
                                        <p:cTn id="38" dur="1000"/>
                                        <p:tgtEl>
                                          <p:spTgt spid="4">
                                            <p:graphicEl>
                                              <a:dgm id="{72FAA6CC-6162-44FE-9669-95E9F6F2F361}"/>
                                            </p:graphicEl>
                                          </p:spTgt>
                                        </p:tgtEl>
                                      </p:cBhvr>
                                    </p:animEffect>
                                    <p:anim calcmode="lin" valueType="num">
                                      <p:cBhvr>
                                        <p:cTn id="39" dur="1000" fill="hold"/>
                                        <p:tgtEl>
                                          <p:spTgt spid="4">
                                            <p:graphicEl>
                                              <a:dgm id="{72FAA6CC-6162-44FE-9669-95E9F6F2F361}"/>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72FAA6CC-6162-44FE-9669-95E9F6F2F361}"/>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927B271F-5CB5-4A22-8464-5DAF4029EB42}"/>
                                            </p:graphicEl>
                                          </p:spTgt>
                                        </p:tgtEl>
                                        <p:attrNameLst>
                                          <p:attrName>style.visibility</p:attrName>
                                        </p:attrNameLst>
                                      </p:cBhvr>
                                      <p:to>
                                        <p:strVal val="visible"/>
                                      </p:to>
                                    </p:set>
                                    <p:animEffect transition="in" filter="fade">
                                      <p:cBhvr>
                                        <p:cTn id="43" dur="1000"/>
                                        <p:tgtEl>
                                          <p:spTgt spid="4">
                                            <p:graphicEl>
                                              <a:dgm id="{927B271F-5CB5-4A22-8464-5DAF4029EB42}"/>
                                            </p:graphicEl>
                                          </p:spTgt>
                                        </p:tgtEl>
                                      </p:cBhvr>
                                    </p:animEffect>
                                    <p:anim calcmode="lin" valueType="num">
                                      <p:cBhvr>
                                        <p:cTn id="44" dur="1000" fill="hold"/>
                                        <p:tgtEl>
                                          <p:spTgt spid="4">
                                            <p:graphicEl>
                                              <a:dgm id="{927B271F-5CB5-4A22-8464-5DAF4029EB42}"/>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927B271F-5CB5-4A22-8464-5DAF4029EB42}"/>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graphicEl>
                                              <a:dgm id="{B56C71E8-5702-4856-8F5D-367E9BD46380}"/>
                                            </p:graphicEl>
                                          </p:spTgt>
                                        </p:tgtEl>
                                        <p:attrNameLst>
                                          <p:attrName>style.visibility</p:attrName>
                                        </p:attrNameLst>
                                      </p:cBhvr>
                                      <p:to>
                                        <p:strVal val="visible"/>
                                      </p:to>
                                    </p:set>
                                    <p:animEffect transition="in" filter="fade">
                                      <p:cBhvr>
                                        <p:cTn id="50" dur="1000"/>
                                        <p:tgtEl>
                                          <p:spTgt spid="4">
                                            <p:graphicEl>
                                              <a:dgm id="{B56C71E8-5702-4856-8F5D-367E9BD46380}"/>
                                            </p:graphicEl>
                                          </p:spTgt>
                                        </p:tgtEl>
                                      </p:cBhvr>
                                    </p:animEffect>
                                    <p:anim calcmode="lin" valueType="num">
                                      <p:cBhvr>
                                        <p:cTn id="51" dur="1000" fill="hold"/>
                                        <p:tgtEl>
                                          <p:spTgt spid="4">
                                            <p:graphicEl>
                                              <a:dgm id="{B56C71E8-5702-4856-8F5D-367E9BD46380}"/>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B56C71E8-5702-4856-8F5D-367E9BD46380}"/>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4">
                                            <p:graphicEl>
                                              <a:dgm id="{A2A6D0B7-B338-41BD-8EFA-A8BEA5FF81A8}"/>
                                            </p:graphicEl>
                                          </p:spTgt>
                                        </p:tgtEl>
                                        <p:attrNameLst>
                                          <p:attrName>style.visibility</p:attrName>
                                        </p:attrNameLst>
                                      </p:cBhvr>
                                      <p:to>
                                        <p:strVal val="visible"/>
                                      </p:to>
                                    </p:set>
                                    <p:animEffect transition="in" filter="fade">
                                      <p:cBhvr>
                                        <p:cTn id="55" dur="1000"/>
                                        <p:tgtEl>
                                          <p:spTgt spid="4">
                                            <p:graphicEl>
                                              <a:dgm id="{A2A6D0B7-B338-41BD-8EFA-A8BEA5FF81A8}"/>
                                            </p:graphicEl>
                                          </p:spTgt>
                                        </p:tgtEl>
                                      </p:cBhvr>
                                    </p:animEffect>
                                    <p:anim calcmode="lin" valueType="num">
                                      <p:cBhvr>
                                        <p:cTn id="56" dur="1000" fill="hold"/>
                                        <p:tgtEl>
                                          <p:spTgt spid="4">
                                            <p:graphicEl>
                                              <a:dgm id="{A2A6D0B7-B338-41BD-8EFA-A8BEA5FF81A8}"/>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A2A6D0B7-B338-41BD-8EFA-A8BEA5FF81A8}"/>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بزرگ‌تر در مقایسه با کوچک‌تر</a:t>
            </a:r>
            <a:endParaRPr lang="en-US"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6</a:t>
            </a:fld>
            <a:endParaRPr lang="en-US"/>
          </a:p>
        </p:txBody>
      </p:sp>
    </p:spTree>
    <p:extLst>
      <p:ext uri="{BB962C8B-B14F-4D97-AF65-F5344CB8AC3E}">
        <p14:creationId xmlns="" xmlns:p14="http://schemas.microsoft.com/office/powerpoint/2010/main" val="30004839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3200" dirty="0"/>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3A1594A-FFBB-4D4C-9102-B83135140D26}"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7391400" cy="533400"/>
          </a:xfrm>
        </p:spPr>
        <p:txBody>
          <a:bodyPr/>
          <a:lstStyle/>
          <a:p>
            <a:r>
              <a:rPr lang="fa-IR" dirty="0" smtClean="0">
                <a:cs typeface="B Elham" pitchFamily="2" charset="-78"/>
              </a:rPr>
              <a:t>مسائل اساسی مالی شرکت‌ها</a:t>
            </a:r>
            <a:endParaRPr lang="en-US" dirty="0" smtClean="0">
              <a:cs typeface="B Elham" pitchFamily="2" charset="-78"/>
            </a:endParaRPr>
          </a:p>
        </p:txBody>
      </p:sp>
      <p:graphicFrame>
        <p:nvGraphicFramePr>
          <p:cNvPr id="8" name="Content Placeholder 7"/>
          <p:cNvGraphicFramePr>
            <a:graphicFrameLocks noGrp="1"/>
          </p:cNvGraphicFramePr>
          <p:nvPr>
            <p:ph sz="half" idx="1"/>
          </p:nvPr>
        </p:nvGraphicFramePr>
        <p:xfrm>
          <a:off x="457200" y="1371600"/>
          <a:ext cx="4038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Content Placeholder 8"/>
          <p:cNvGraphicFramePr>
            <a:graphicFrameLocks noGrp="1"/>
          </p:cNvGraphicFramePr>
          <p:nvPr>
            <p:ph sz="half" idx="2"/>
          </p:nvPr>
        </p:nvGraphicFramePr>
        <p:xfrm>
          <a:off x="4648200" y="1371600"/>
          <a:ext cx="4038600" cy="502602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5" name="Slide Number Placeholder 4"/>
          <p:cNvSpPr>
            <a:spLocks noGrp="1"/>
          </p:cNvSpPr>
          <p:nvPr>
            <p:ph type="sldNum" sz="quarter" idx="12"/>
          </p:nvPr>
        </p:nvSpPr>
        <p:spPr/>
        <p:txBody>
          <a:bodyPr/>
          <a:lstStyle/>
          <a:p>
            <a:pPr>
              <a:defRPr/>
            </a:pPr>
            <a:fld id="{A4C7BE41-1A7C-46C0-B731-96511F9FF91A}"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algn="r"/>
            <a: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
            </a:r>
            <a:b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br>
            <a:endParaRPr lang="en-US" sz="36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endParaRPr>
          </a:p>
        </p:txBody>
      </p:sp>
      <p:sp>
        <p:nvSpPr>
          <p:cNvPr id="3" name="Text Placeholder 2"/>
          <p:cNvSpPr>
            <a:spLocks noGrp="1"/>
          </p:cNvSpPr>
          <p:nvPr>
            <p:ph type="body" idx="1"/>
          </p:nvPr>
        </p:nvSpPr>
        <p:spPr/>
        <p:txBody>
          <a:bodyPr/>
          <a:lstStyle/>
          <a:p>
            <a:r>
              <a:rPr lang="fa-IR" sz="9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rPr>
              <a:t>نظام مالی</a:t>
            </a:r>
            <a:endParaRPr lang="en-US" sz="9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ea typeface="+mj-ea"/>
              <a:cs typeface="B Elham" pitchFamily="2" charset="-78"/>
            </a:endParaRPr>
          </a:p>
        </p:txBody>
      </p:sp>
      <p:sp>
        <p:nvSpPr>
          <p:cNvPr id="4" name="Slide Number Placeholder 3"/>
          <p:cNvSpPr>
            <a:spLocks noGrp="1"/>
          </p:cNvSpPr>
          <p:nvPr>
            <p:ph type="sldNum" sz="quarter" idx="12"/>
          </p:nvPr>
        </p:nvSpPr>
        <p:spPr/>
        <p:txBody>
          <a:bodyPr/>
          <a:lstStyle/>
          <a:p>
            <a:pPr>
              <a:defRPr/>
            </a:pPr>
            <a:fld id="{9125F3BF-D623-4509-BE0C-830B860F17C7}" type="slidenum">
              <a:rPr lang="en-US" smtClean="0"/>
              <a:pPr>
                <a:defRPr/>
              </a:pPr>
              <a:t>9</a:t>
            </a:fld>
            <a:endParaRPr lang="en-US" dirty="0"/>
          </a:p>
        </p:txBody>
      </p:sp>
      <p:sp>
        <p:nvSpPr>
          <p:cNvPr id="5" name="TextBox 4"/>
          <p:cNvSpPr txBox="1"/>
          <p:nvPr/>
        </p:nvSpPr>
        <p:spPr>
          <a:xfrm>
            <a:off x="1600200" y="4495800"/>
            <a:ext cx="6629400" cy="1200329"/>
          </a:xfrm>
          <a:prstGeom prst="rect">
            <a:avLst/>
          </a:prstGeom>
          <a:noFill/>
        </p:spPr>
        <p:txBody>
          <a:bodyPr wrap="square" rtlCol="0">
            <a:spAutoFit/>
          </a:bodyPr>
          <a:lstStyle/>
          <a:p>
            <a:pPr algn="r" rtl="1">
              <a:buFont typeface="Wingdings" pitchFamily="2" charset="2"/>
              <a:buChar char="ü"/>
            </a:pPr>
            <a: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بازار پول</a:t>
            </a:r>
            <a:r>
              <a:rPr lang="fa-IR"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rPr>
              <a:t> </a:t>
            </a:r>
          </a:p>
          <a:p>
            <a:pPr algn="r" rtl="1">
              <a:buFont typeface="Wingdings" pitchFamily="2" charset="2"/>
              <a:buChar char="ü"/>
            </a:pPr>
            <a:r>
              <a:rPr lang="fa-IR" sz="360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B Elham" pitchFamily="2" charset="-78"/>
              </a:rPr>
              <a:t>بازار سرمایه</a:t>
            </a:r>
            <a:endParaRPr lang="en-US" sz="36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j-lt"/>
              <a:ea typeface="+mj-ea"/>
              <a:cs typeface="B Elham"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36529</TotalTime>
  <Words>1746</Words>
  <Application>Microsoft Office PowerPoint</Application>
  <PresentationFormat>On-screen Show (4:3)</PresentationFormat>
  <Paragraphs>306</Paragraphs>
  <Slides>49</Slides>
  <Notes>9</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Sample presentation slides</vt:lpstr>
      <vt:lpstr>بسم الله الرحمن الرحیم</vt:lpstr>
      <vt:lpstr> ویژگی‌های تأمين مالي شرکت‌های بزرگ در شرايط فعلى كشور</vt:lpstr>
      <vt:lpstr>Slide 3</vt:lpstr>
      <vt:lpstr>تعاریف</vt:lpstr>
      <vt:lpstr>قلمرو مالی شرکت‌ها</vt:lpstr>
      <vt:lpstr>بزرگ‌تر در مقایسه با کوچک‌تر</vt:lpstr>
      <vt:lpstr>Slide 7</vt:lpstr>
      <vt:lpstr>مسائل اساسی مالی شرکت‌ها</vt:lpstr>
      <vt:lpstr> </vt:lpstr>
      <vt:lpstr>دسته‌بندی سنتی بازارهای مالی</vt:lpstr>
      <vt:lpstr>مرز مشترک بازار پول و سرمایه</vt:lpstr>
      <vt:lpstr>بازیگران بازارهای مالی از منظر نهادهای مالی</vt:lpstr>
      <vt:lpstr>Slide 13</vt:lpstr>
      <vt:lpstr>اجرای طرح: نیاز به دو نوع سرمایه گذاری</vt:lpstr>
      <vt:lpstr>ابزار عمدۀ تأمین مالی دارایی‌‌های ثابت</vt:lpstr>
      <vt:lpstr>یک مسأله جدی</vt:lpstr>
      <vt:lpstr>تأمین مالی کوتاه‌مدت</vt:lpstr>
      <vt:lpstr>ابزار عمدۀ تأمین مالی سرمایه در گردش</vt:lpstr>
      <vt:lpstr>Slide 19</vt:lpstr>
      <vt:lpstr>تأمین مالی شرکت‌های بزرگ  در ایران (I) </vt:lpstr>
      <vt:lpstr>تأمین مالی شرکت‌های بزرگ  در ایران (II) </vt:lpstr>
      <vt:lpstr>گزينه‌هاي تأمين مالي شركت‌هاي بزرگ در ايران (1)</vt:lpstr>
      <vt:lpstr>گزينه‌هاي تأمين مالي شركت‌هاي بزرگ در ايران (2)</vt:lpstr>
      <vt:lpstr>Slide 24</vt:lpstr>
      <vt:lpstr>Slide 25</vt:lpstr>
      <vt:lpstr>شيوه‌هاي جديد تأمين مالي كه بايد با آن‌ها آشنا شويد</vt:lpstr>
      <vt:lpstr>مراحل اساسی تأمين مالی ساختاريافته</vt:lpstr>
      <vt:lpstr>انواع تأمين مالي ساختاريافته (I)</vt:lpstr>
      <vt:lpstr>انواع تأمين مالي ساختاريافته (II)</vt:lpstr>
      <vt:lpstr>انواع تأمين مالي ساختاريافته (III)</vt:lpstr>
      <vt:lpstr>انواع تأمين مالي ساختاريافته (IV)</vt:lpstr>
      <vt:lpstr>در مورد اكتساب مالكيت</vt:lpstr>
      <vt:lpstr>Slide 33</vt:lpstr>
      <vt:lpstr>پرداخت نقدی در مقابل معاوضۀ سهام</vt:lpstr>
      <vt:lpstr>Slide 35</vt:lpstr>
      <vt:lpstr>نهادهاي مالي كه بايد بشناسيد: واحد بانک‌داری شرکتی </vt:lpstr>
      <vt:lpstr>بانکداری تجاری- اندازۀ شرکت‌ها</vt:lpstr>
      <vt:lpstr>مرزهای نسبتاً مشخص</vt:lpstr>
      <vt:lpstr>تعریف</vt:lpstr>
      <vt:lpstr>شرکت‌های تأمین سرمایه در مقابل بانک‌های تجاری</vt:lpstr>
      <vt:lpstr>چهار خدمت اصلی </vt:lpstr>
      <vt:lpstr>شیوه‌های افزایش سرمایه </vt:lpstr>
      <vt:lpstr>فروش و معاملۀ اوراق بهادار</vt:lpstr>
      <vt:lpstr>Slide 44</vt:lpstr>
      <vt:lpstr>در مورد تحريم توصیه به کسب‌وکارها</vt:lpstr>
      <vt:lpstr>تلاش کسب‌وکارها برای حفظ مبادلات خارجی</vt:lpstr>
      <vt:lpstr>تلاش کسب‌وکارها برای حفظ مبادلات خارجی</vt:lpstr>
      <vt:lpstr>Slide 48</vt:lpstr>
      <vt:lpstr>Slide 49</vt:lpstr>
    </vt:vector>
  </TitlesOfParts>
  <Company>Saudi Aramco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1</cp:lastModifiedBy>
  <cp:revision>1250</cp:revision>
  <dcterms:created xsi:type="dcterms:W3CDTF">2007-09-07T17:57:35Z</dcterms:created>
  <dcterms:modified xsi:type="dcterms:W3CDTF">2013-01-01T10:32:31Z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